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docProps/app.xml" ContentType="application/vnd.openxmlformats-officedocument.extended-properties+xml"/>
  <Override PartName="/docProps/core.xml" ContentType="application/vnd.openxmlformats-package.core-propertie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16.xml" ContentType="application/vnd.openxmlformats-officedocument.drawingml.diagramColors+xml"/>
  <Override PartName="/ppt/diagrams/colors17.xml" ContentType="application/vnd.openxmlformats-officedocument.drawingml.diagramColors+xml"/>
  <Override PartName="/ppt/diagrams/colors18.xml" ContentType="application/vnd.openxmlformats-officedocument.drawingml.diagramColors+xml"/>
  <Override PartName="/ppt/diagrams/colors19.xml" ContentType="application/vnd.openxmlformats-officedocument.drawingml.diagramColors+xml"/>
  <Override PartName="/ppt/diagrams/colors2.xml" ContentType="application/vnd.openxmlformats-officedocument.drawingml.diagramColors+xml"/>
  <Override PartName="/ppt/diagrams/colors20.xml" ContentType="application/vnd.openxmlformats-officedocument.drawingml.diagramColors+xml"/>
  <Override PartName="/ppt/diagrams/colors21.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2.xml" ContentType="application/vnd.openxmlformats-officedocument.drawingml.diagramData+xml"/>
  <Override PartName="/ppt/diagrams/data20.xml" ContentType="application/vnd.openxmlformats-officedocument.drawingml.diagramData+xml"/>
  <Override PartName="/ppt/diagrams/data2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diagrams/drawing17.xml" ContentType="application/vnd.ms-office.drawingml.diagramDrawing+xml"/>
  <Override PartName="/ppt/diagrams/drawing18.xml" ContentType="application/vnd.ms-office.drawingml.diagramDrawing+xml"/>
  <Override PartName="/ppt/diagrams/drawing19.xml" ContentType="application/vnd.ms-office.drawingml.diagramDrawing+xml"/>
  <Override PartName="/ppt/diagrams/drawing2.xml" ContentType="application/vnd.ms-office.drawingml.diagramDrawing+xml"/>
  <Override PartName="/ppt/diagrams/drawing20.xml" ContentType="application/vnd.ms-office.drawingml.diagramDrawing+xml"/>
  <Override PartName="/ppt/diagrams/drawing21.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17.xml" ContentType="application/vnd.openxmlformats-officedocument.drawingml.diagramLayout+xml"/>
  <Override PartName="/ppt/diagrams/layout18.xml" ContentType="application/vnd.openxmlformats-officedocument.drawingml.diagramLayout+xml"/>
  <Override PartName="/ppt/diagrams/layout19.xml" ContentType="application/vnd.openxmlformats-officedocument.drawingml.diagramLayout+xml"/>
  <Override PartName="/ppt/diagrams/layout2.xml" ContentType="application/vnd.openxmlformats-officedocument.drawingml.diagramLayout+xml"/>
  <Override PartName="/ppt/diagrams/layout20.xml" ContentType="application/vnd.openxmlformats-officedocument.drawingml.diagramLayout+xml"/>
  <Override PartName="/ppt/diagrams/layout21.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17.xml" ContentType="application/vnd.openxmlformats-officedocument.drawingml.diagramStyle+xml"/>
  <Override PartName="/ppt/diagrams/quickStyle18.xml" ContentType="application/vnd.openxmlformats-officedocument.drawingml.diagramStyle+xml"/>
  <Override PartName="/ppt/diagrams/quickStyle19.xml" ContentType="application/vnd.openxmlformats-officedocument.drawingml.diagramStyle+xml"/>
  <Override PartName="/ppt/diagrams/quickStyle2.xml" ContentType="application/vnd.openxmlformats-officedocument.drawingml.diagramStyle+xml"/>
  <Override PartName="/ppt/diagrams/quickStyle20.xml" ContentType="application/vnd.openxmlformats-officedocument.drawingml.diagramStyle+xml"/>
  <Override PartName="/ppt/diagrams/quickStyle21.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6" r:id="rId2"/>
    <p:sldId id="2147472452" r:id="rId3"/>
    <p:sldId id="257" r:id="rId4"/>
    <p:sldId id="258" r:id="rId5"/>
    <p:sldId id="260" r:id="rId6"/>
    <p:sldId id="329" r:id="rId7"/>
    <p:sldId id="347" r:id="rId8"/>
    <p:sldId id="2147472442" r:id="rId9"/>
    <p:sldId id="2147472443" r:id="rId10"/>
    <p:sldId id="2147472445" r:id="rId11"/>
    <p:sldId id="2147472444" r:id="rId12"/>
    <p:sldId id="420" r:id="rId13"/>
    <p:sldId id="2147472466" r:id="rId14"/>
    <p:sldId id="2147472467" r:id="rId15"/>
    <p:sldId id="2147472446" r:id="rId16"/>
    <p:sldId id="363" r:id="rId17"/>
    <p:sldId id="400" r:id="rId18"/>
    <p:sldId id="401" r:id="rId19"/>
    <p:sldId id="2147472447" r:id="rId20"/>
    <p:sldId id="402" r:id="rId21"/>
    <p:sldId id="376" r:id="rId22"/>
    <p:sldId id="2147472448" r:id="rId23"/>
    <p:sldId id="2147472449" r:id="rId24"/>
    <p:sldId id="406" r:id="rId25"/>
    <p:sldId id="407" r:id="rId26"/>
    <p:sldId id="409" r:id="rId27"/>
    <p:sldId id="2147472463" r:id="rId28"/>
    <p:sldId id="2147472454" r:id="rId29"/>
    <p:sldId id="382" r:id="rId30"/>
    <p:sldId id="337" r:id="rId31"/>
    <p:sldId id="411" r:id="rId32"/>
    <p:sldId id="292" r:id="rId33"/>
    <p:sldId id="2147472450" r:id="rId34"/>
    <p:sldId id="412" r:id="rId35"/>
    <p:sldId id="1489" r:id="rId36"/>
    <p:sldId id="344" r:id="rId37"/>
    <p:sldId id="2147472472" r:id="rId38"/>
    <p:sldId id="2147472455" r:id="rId39"/>
    <p:sldId id="2147472464" r:id="rId40"/>
    <p:sldId id="2147472468" r:id="rId41"/>
    <p:sldId id="298" r:id="rId42"/>
    <p:sldId id="339" r:id="rId43"/>
    <p:sldId id="398" r:id="rId44"/>
    <p:sldId id="340" r:id="rId45"/>
    <p:sldId id="310" r:id="rId46"/>
    <p:sldId id="341" r:id="rId47"/>
    <p:sldId id="479" r:id="rId48"/>
    <p:sldId id="313" r:id="rId49"/>
    <p:sldId id="395" r:id="rId50"/>
    <p:sldId id="314" r:id="rId51"/>
    <p:sldId id="315" r:id="rId52"/>
    <p:sldId id="343" r:id="rId53"/>
    <p:sldId id="316" r:id="rId54"/>
    <p:sldId id="2147472456" r:id="rId55"/>
    <p:sldId id="2147472457" r:id="rId56"/>
    <p:sldId id="483" r:id="rId57"/>
    <p:sldId id="354" r:id="rId58"/>
    <p:sldId id="2147472465" r:id="rId59"/>
    <p:sldId id="353" r:id="rId60"/>
    <p:sldId id="2147472461" r:id="rId61"/>
    <p:sldId id="349" r:id="rId62"/>
    <p:sldId id="2147472460" r:id="rId63"/>
    <p:sldId id="2147472471" r:id="rId64"/>
    <p:sldId id="2147472470" r:id="rId65"/>
    <p:sldId id="2147472437" r:id="rId66"/>
    <p:sldId id="2147472429" r:id="rId67"/>
    <p:sldId id="482" r:id="rId68"/>
    <p:sldId id="2147472473" r:id="rId69"/>
    <p:sldId id="214747243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9"/>
    <p:restoredTop sz="83308"/>
  </p:normalViewPr>
  <p:slideViewPr>
    <p:cSldViewPr snapToGrid="0">
      <p:cViewPr varScale="1">
        <p:scale>
          <a:sx n="84" d="100"/>
          <a:sy n="84" d="100"/>
        </p:scale>
        <p:origin x="576" y="40"/>
      </p:cViewPr>
      <p:guideLst/>
    </p:cSldViewPr>
  </p:slideViewPr>
  <p:notesTextViewPr>
    <p:cViewPr>
      <p:scale>
        <a:sx n="75" d="100"/>
        <a:sy n="75"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diagrams/_rels/data1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svg"/><Relationship Id="rId1" Type="http://schemas.openxmlformats.org/officeDocument/2006/relationships/image" Target="../media/image55.svg"/><Relationship Id="rId4" Type="http://schemas.openxmlformats.org/officeDocument/2006/relationships/image" Target="../media/image58.svg"/></Relationships>
</file>

<file path=ppt/diagrams/_rels/data7.xml.rels><?xml version="1.0" encoding="UTF-8" standalone="yes"?>
<Relationships xmlns="http://schemas.openxmlformats.org/package/2006/relationships"><Relationship Id="rId2" Type="http://schemas.openxmlformats.org/officeDocument/2006/relationships/image" Target="../media/image38.svg"/><Relationship Id="rId1" Type="http://schemas.openxmlformats.org/officeDocument/2006/relationships/image" Target="../media/image37.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svg"/><Relationship Id="rId1" Type="http://schemas.openxmlformats.org/officeDocument/2006/relationships/image" Target="../media/image55.svg"/><Relationship Id="rId4" Type="http://schemas.openxmlformats.org/officeDocument/2006/relationships/image" Target="../media/image58.svg"/></Relationships>
</file>

<file path=ppt/diagrams/_rels/drawing7.xml.rels><?xml version="1.0" encoding="UTF-8" standalone="yes"?>
<Relationships xmlns="http://schemas.openxmlformats.org/package/2006/relationships"><Relationship Id="rId2" Type="http://schemas.openxmlformats.org/officeDocument/2006/relationships/image" Target="../media/image38.svg"/><Relationship Id="rId1"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CC3DEF-3BCB-4FBC-818F-0A111E178897}" type="doc">
      <dgm:prSet loTypeId="urn:microsoft.com/office/officeart/2009/3/layout/RandomtoResultProcess" loCatId="process" qsTypeId="urn:microsoft.com/office/officeart/2005/8/quickstyle/simple1" qsCatId="simple" csTypeId="urn:microsoft.com/office/officeart/2005/8/colors/colorful2" csCatId="colorful" phldr="1"/>
      <dgm:spPr/>
      <dgm:t>
        <a:bodyPr/>
        <a:lstStyle/>
        <a:p>
          <a:endParaRPr lang="en-US"/>
        </a:p>
      </dgm:t>
    </dgm:pt>
    <dgm:pt modelId="{7DB0AF59-FB6B-4549-AF5E-2DC5F2158D8E}">
      <dgm:prSet phldrT="[Text]" custT="1"/>
      <dgm:spPr/>
      <dgm:t>
        <a:bodyPr/>
        <a:lstStyle/>
        <a:p>
          <a:pPr>
            <a:buFont typeface="+mj-lt"/>
            <a:buAutoNum type="arabicPeriod"/>
          </a:pPr>
          <a:r>
            <a:rPr lang="en-US" sz="1800" dirty="0">
              <a:latin typeface="Arial" panose="020B0604020202020204" pitchFamily="34" charset="0"/>
              <a:cs typeface="Arial" panose="020B0604020202020204" pitchFamily="34" charset="0"/>
            </a:rPr>
            <a:t>We asked you to do something that involved a change. </a:t>
          </a:r>
        </a:p>
      </dgm:t>
    </dgm:pt>
    <dgm:pt modelId="{BEE4E3A9-24D7-4540-8916-BE5D57340D37}" type="parTrans" cxnId="{59A7DD25-2373-42F1-BE80-90B21ED19794}">
      <dgm:prSet/>
      <dgm:spPr/>
      <dgm:t>
        <a:bodyPr/>
        <a:lstStyle/>
        <a:p>
          <a:endParaRPr lang="en-US"/>
        </a:p>
      </dgm:t>
    </dgm:pt>
    <dgm:pt modelId="{53E7C1E2-C8FA-4FE7-A604-5FDBCF5F1C34}" type="sibTrans" cxnId="{59A7DD25-2373-42F1-BE80-90B21ED19794}">
      <dgm:prSet/>
      <dgm:spPr/>
      <dgm:t>
        <a:bodyPr/>
        <a:lstStyle/>
        <a:p>
          <a:endParaRPr lang="en-US"/>
        </a:p>
      </dgm:t>
    </dgm:pt>
    <dgm:pt modelId="{8113982B-F7A9-3E41-A92C-0F43D9F4A46C}">
      <dgm:prSet phldrT="[Text]" custT="1"/>
      <dgm:spPr/>
      <dgm:t>
        <a:bodyPr/>
        <a:lstStyle/>
        <a:p>
          <a:pPr>
            <a:buFont typeface="+mj-lt"/>
            <a:buAutoNum type="arabicPeriod"/>
          </a:pPr>
          <a:r>
            <a:rPr lang="en-US" sz="2400" dirty="0">
              <a:latin typeface="Arial" panose="020B0604020202020204" pitchFamily="34" charset="0"/>
              <a:cs typeface="Arial" panose="020B0604020202020204" pitchFamily="34" charset="0"/>
            </a:rPr>
            <a:t>What made it uncomfortable?</a:t>
          </a:r>
        </a:p>
      </dgm:t>
    </dgm:pt>
    <dgm:pt modelId="{FB05A8C4-C68F-7443-A348-0759ECF20D3E}" type="parTrans" cxnId="{9F277378-ED04-2E4F-B0D8-E0A34DF4397C}">
      <dgm:prSet/>
      <dgm:spPr/>
      <dgm:t>
        <a:bodyPr/>
        <a:lstStyle/>
        <a:p>
          <a:endParaRPr lang="en-US"/>
        </a:p>
      </dgm:t>
    </dgm:pt>
    <dgm:pt modelId="{E712A490-FE16-9545-BB7C-C545EDBB4F1F}" type="sibTrans" cxnId="{9F277378-ED04-2E4F-B0D8-E0A34DF4397C}">
      <dgm:prSet/>
      <dgm:spPr/>
      <dgm:t>
        <a:bodyPr/>
        <a:lstStyle/>
        <a:p>
          <a:endParaRPr lang="en-US"/>
        </a:p>
      </dgm:t>
    </dgm:pt>
    <dgm:pt modelId="{5FCFA0CF-03D8-4DC5-BCD9-2A2A5B532E64}" type="pres">
      <dgm:prSet presAssocID="{80CC3DEF-3BCB-4FBC-818F-0A111E178897}" presName="Name0" presStyleCnt="0">
        <dgm:presLayoutVars>
          <dgm:dir/>
          <dgm:animOne val="branch"/>
          <dgm:animLvl val="lvl"/>
        </dgm:presLayoutVars>
      </dgm:prSet>
      <dgm:spPr/>
    </dgm:pt>
    <dgm:pt modelId="{564540CE-135F-48DA-9B87-1964536C7DFD}" type="pres">
      <dgm:prSet presAssocID="{7DB0AF59-FB6B-4549-AF5E-2DC5F2158D8E}" presName="chaos" presStyleCnt="0"/>
      <dgm:spPr/>
    </dgm:pt>
    <dgm:pt modelId="{C5D9EFE9-48C5-40AB-8418-4C80B0F5D049}" type="pres">
      <dgm:prSet presAssocID="{7DB0AF59-FB6B-4549-AF5E-2DC5F2158D8E}" presName="parTx1" presStyleLbl="revTx" presStyleIdx="0" presStyleCnt="1"/>
      <dgm:spPr/>
    </dgm:pt>
    <dgm:pt modelId="{738420F3-4C18-4A43-897B-18BFC05B9AEA}" type="pres">
      <dgm:prSet presAssocID="{7DB0AF59-FB6B-4549-AF5E-2DC5F2158D8E}" presName="c1" presStyleLbl="node1" presStyleIdx="0" presStyleCnt="19"/>
      <dgm:spPr/>
    </dgm:pt>
    <dgm:pt modelId="{BF235306-E0B6-40E7-A7A9-244C53ACBA59}" type="pres">
      <dgm:prSet presAssocID="{7DB0AF59-FB6B-4549-AF5E-2DC5F2158D8E}" presName="c2" presStyleLbl="node1" presStyleIdx="1" presStyleCnt="19"/>
      <dgm:spPr/>
    </dgm:pt>
    <dgm:pt modelId="{A4137568-4B1B-4C7E-AD9C-69B69482509F}" type="pres">
      <dgm:prSet presAssocID="{7DB0AF59-FB6B-4549-AF5E-2DC5F2158D8E}" presName="c3" presStyleLbl="node1" presStyleIdx="2" presStyleCnt="19"/>
      <dgm:spPr/>
    </dgm:pt>
    <dgm:pt modelId="{3CA5FDB6-6836-4D6F-886B-914882ADB76E}" type="pres">
      <dgm:prSet presAssocID="{7DB0AF59-FB6B-4549-AF5E-2DC5F2158D8E}" presName="c4" presStyleLbl="node1" presStyleIdx="3" presStyleCnt="19"/>
      <dgm:spPr/>
    </dgm:pt>
    <dgm:pt modelId="{4F6F0A42-4A22-43E9-A1F0-DBD28A19B27D}" type="pres">
      <dgm:prSet presAssocID="{7DB0AF59-FB6B-4549-AF5E-2DC5F2158D8E}" presName="c5" presStyleLbl="node1" presStyleIdx="4" presStyleCnt="19"/>
      <dgm:spPr/>
    </dgm:pt>
    <dgm:pt modelId="{DF98E5AA-3ED4-4148-91B4-28A2CB458263}" type="pres">
      <dgm:prSet presAssocID="{7DB0AF59-FB6B-4549-AF5E-2DC5F2158D8E}" presName="c6" presStyleLbl="node1" presStyleIdx="5" presStyleCnt="19"/>
      <dgm:spPr/>
    </dgm:pt>
    <dgm:pt modelId="{61CA5B57-B402-4F31-A44F-B46E33DCA96B}" type="pres">
      <dgm:prSet presAssocID="{7DB0AF59-FB6B-4549-AF5E-2DC5F2158D8E}" presName="c7" presStyleLbl="node1" presStyleIdx="6" presStyleCnt="19"/>
      <dgm:spPr/>
    </dgm:pt>
    <dgm:pt modelId="{121E545D-A49A-411F-BBF1-FA4A103B5E27}" type="pres">
      <dgm:prSet presAssocID="{7DB0AF59-FB6B-4549-AF5E-2DC5F2158D8E}" presName="c8" presStyleLbl="node1" presStyleIdx="7" presStyleCnt="19"/>
      <dgm:spPr/>
    </dgm:pt>
    <dgm:pt modelId="{9FC57016-8FCE-4298-AE27-31C6173BE2E8}" type="pres">
      <dgm:prSet presAssocID="{7DB0AF59-FB6B-4549-AF5E-2DC5F2158D8E}" presName="c9" presStyleLbl="node1" presStyleIdx="8" presStyleCnt="19"/>
      <dgm:spPr/>
    </dgm:pt>
    <dgm:pt modelId="{5A4389CE-D8AC-4A6B-92BD-954CA61586F2}" type="pres">
      <dgm:prSet presAssocID="{7DB0AF59-FB6B-4549-AF5E-2DC5F2158D8E}" presName="c10" presStyleLbl="node1" presStyleIdx="9" presStyleCnt="19"/>
      <dgm:spPr/>
    </dgm:pt>
    <dgm:pt modelId="{EB5BE488-D253-4B49-A4AE-4ADC34E64FCB}" type="pres">
      <dgm:prSet presAssocID="{7DB0AF59-FB6B-4549-AF5E-2DC5F2158D8E}" presName="c11" presStyleLbl="node1" presStyleIdx="10" presStyleCnt="19"/>
      <dgm:spPr/>
    </dgm:pt>
    <dgm:pt modelId="{76CE4B4D-CE50-4F6E-98C4-05E272CB809D}" type="pres">
      <dgm:prSet presAssocID="{7DB0AF59-FB6B-4549-AF5E-2DC5F2158D8E}" presName="c12" presStyleLbl="node1" presStyleIdx="11" presStyleCnt="19"/>
      <dgm:spPr/>
    </dgm:pt>
    <dgm:pt modelId="{09716E08-BD37-4CE8-A58D-850DDCCE3B01}" type="pres">
      <dgm:prSet presAssocID="{7DB0AF59-FB6B-4549-AF5E-2DC5F2158D8E}" presName="c13" presStyleLbl="node1" presStyleIdx="12" presStyleCnt="19"/>
      <dgm:spPr/>
    </dgm:pt>
    <dgm:pt modelId="{023B3499-E422-4521-9384-C4DB7F5AA521}" type="pres">
      <dgm:prSet presAssocID="{7DB0AF59-FB6B-4549-AF5E-2DC5F2158D8E}" presName="c14" presStyleLbl="node1" presStyleIdx="13" presStyleCnt="19"/>
      <dgm:spPr/>
    </dgm:pt>
    <dgm:pt modelId="{BE4A2F89-CE05-49CD-9E66-1E7BBC6FC16F}" type="pres">
      <dgm:prSet presAssocID="{7DB0AF59-FB6B-4549-AF5E-2DC5F2158D8E}" presName="c15" presStyleLbl="node1" presStyleIdx="14" presStyleCnt="19"/>
      <dgm:spPr/>
    </dgm:pt>
    <dgm:pt modelId="{50A63480-1863-44B1-AEE8-FC48465A5105}" type="pres">
      <dgm:prSet presAssocID="{7DB0AF59-FB6B-4549-AF5E-2DC5F2158D8E}" presName="c16" presStyleLbl="node1" presStyleIdx="15" presStyleCnt="19"/>
      <dgm:spPr/>
    </dgm:pt>
    <dgm:pt modelId="{63A22A5E-109A-467A-9558-14CA261E5A88}" type="pres">
      <dgm:prSet presAssocID="{7DB0AF59-FB6B-4549-AF5E-2DC5F2158D8E}" presName="c17" presStyleLbl="node1" presStyleIdx="16" presStyleCnt="19"/>
      <dgm:spPr/>
    </dgm:pt>
    <dgm:pt modelId="{23BC4EAA-66EE-47A5-8B52-A29346417A06}" type="pres">
      <dgm:prSet presAssocID="{7DB0AF59-FB6B-4549-AF5E-2DC5F2158D8E}" presName="c18" presStyleLbl="node1" presStyleIdx="17" presStyleCnt="19"/>
      <dgm:spPr/>
    </dgm:pt>
    <dgm:pt modelId="{0669BDD1-C889-43F5-AAEC-C6307BD02232}" type="pres">
      <dgm:prSet presAssocID="{53E7C1E2-C8FA-4FE7-A604-5FDBCF5F1C34}" presName="chevronComposite1" presStyleCnt="0"/>
      <dgm:spPr/>
    </dgm:pt>
    <dgm:pt modelId="{DA45E009-DE6B-4D2E-B4CA-CDDA5B5A05D7}" type="pres">
      <dgm:prSet presAssocID="{53E7C1E2-C8FA-4FE7-A604-5FDBCF5F1C34}" presName="chevron1" presStyleLbl="sibTrans2D1" presStyleIdx="0" presStyleCnt="2"/>
      <dgm:spPr/>
    </dgm:pt>
    <dgm:pt modelId="{D992F915-09BC-428A-B0DD-7009DC587079}" type="pres">
      <dgm:prSet presAssocID="{53E7C1E2-C8FA-4FE7-A604-5FDBCF5F1C34}" presName="spChevron1" presStyleCnt="0"/>
      <dgm:spPr/>
    </dgm:pt>
    <dgm:pt modelId="{086DDA41-994E-8843-B5A9-F430D205DEA0}" type="pres">
      <dgm:prSet presAssocID="{53E7C1E2-C8FA-4FE7-A604-5FDBCF5F1C34}" presName="overlap" presStyleCnt="0"/>
      <dgm:spPr/>
    </dgm:pt>
    <dgm:pt modelId="{263AE808-4893-F946-9274-F5A362578BDE}" type="pres">
      <dgm:prSet presAssocID="{53E7C1E2-C8FA-4FE7-A604-5FDBCF5F1C34}" presName="chevronComposite2" presStyleCnt="0"/>
      <dgm:spPr/>
    </dgm:pt>
    <dgm:pt modelId="{5A780119-3DC3-6445-A95F-C76887FE7867}" type="pres">
      <dgm:prSet presAssocID="{53E7C1E2-C8FA-4FE7-A604-5FDBCF5F1C34}" presName="chevron2" presStyleLbl="sibTrans2D1" presStyleIdx="1" presStyleCnt="2"/>
      <dgm:spPr/>
    </dgm:pt>
    <dgm:pt modelId="{E643955D-93B4-E945-9544-60564CFB3663}" type="pres">
      <dgm:prSet presAssocID="{53E7C1E2-C8FA-4FE7-A604-5FDBCF5F1C34}" presName="spChevron2" presStyleCnt="0"/>
      <dgm:spPr/>
    </dgm:pt>
    <dgm:pt modelId="{80B30259-2381-3F48-AEDC-16A6E47D1C4E}" type="pres">
      <dgm:prSet presAssocID="{8113982B-F7A9-3E41-A92C-0F43D9F4A46C}" presName="last" presStyleCnt="0"/>
      <dgm:spPr/>
    </dgm:pt>
    <dgm:pt modelId="{14218CB1-331C-B74D-8D9B-BE2CACAA20E3}" type="pres">
      <dgm:prSet presAssocID="{8113982B-F7A9-3E41-A92C-0F43D9F4A46C}" presName="circleTx" presStyleLbl="node1" presStyleIdx="18" presStyleCnt="19"/>
      <dgm:spPr/>
    </dgm:pt>
    <dgm:pt modelId="{C608034E-0767-3B45-BCC9-98E4983EA9C7}" type="pres">
      <dgm:prSet presAssocID="{8113982B-F7A9-3E41-A92C-0F43D9F4A46C}" presName="spN" presStyleCnt="0"/>
      <dgm:spPr/>
    </dgm:pt>
  </dgm:ptLst>
  <dgm:cxnLst>
    <dgm:cxn modelId="{59A7DD25-2373-42F1-BE80-90B21ED19794}" srcId="{80CC3DEF-3BCB-4FBC-818F-0A111E178897}" destId="{7DB0AF59-FB6B-4549-AF5E-2DC5F2158D8E}" srcOrd="0" destOrd="0" parTransId="{BEE4E3A9-24D7-4540-8916-BE5D57340D37}" sibTransId="{53E7C1E2-C8FA-4FE7-A604-5FDBCF5F1C34}"/>
    <dgm:cxn modelId="{9F277378-ED04-2E4F-B0D8-E0A34DF4397C}" srcId="{80CC3DEF-3BCB-4FBC-818F-0A111E178897}" destId="{8113982B-F7A9-3E41-A92C-0F43D9F4A46C}" srcOrd="1" destOrd="0" parTransId="{FB05A8C4-C68F-7443-A348-0759ECF20D3E}" sibTransId="{E712A490-FE16-9545-BB7C-C545EDBB4F1F}"/>
    <dgm:cxn modelId="{AF96879D-D66A-4AFB-BE92-1832FD46233B}" type="presOf" srcId="{80CC3DEF-3BCB-4FBC-818F-0A111E178897}" destId="{5FCFA0CF-03D8-4DC5-BCD9-2A2A5B532E64}" srcOrd="0" destOrd="0" presId="urn:microsoft.com/office/officeart/2009/3/layout/RandomtoResultProcess"/>
    <dgm:cxn modelId="{E14F0ECF-8A2F-4AEA-9E27-47010F316484}" type="presOf" srcId="{7DB0AF59-FB6B-4549-AF5E-2DC5F2158D8E}" destId="{C5D9EFE9-48C5-40AB-8418-4C80B0F5D049}" srcOrd="0" destOrd="0" presId="urn:microsoft.com/office/officeart/2009/3/layout/RandomtoResultProcess"/>
    <dgm:cxn modelId="{694ECCD8-AE29-244B-9961-A274A0CF5B4B}" type="presOf" srcId="{8113982B-F7A9-3E41-A92C-0F43D9F4A46C}" destId="{14218CB1-331C-B74D-8D9B-BE2CACAA20E3}" srcOrd="0" destOrd="0" presId="urn:microsoft.com/office/officeart/2009/3/layout/RandomtoResultProcess"/>
    <dgm:cxn modelId="{A33668C6-A208-4044-AE48-F63E23BC3DB5}" type="presParOf" srcId="{5FCFA0CF-03D8-4DC5-BCD9-2A2A5B532E64}" destId="{564540CE-135F-48DA-9B87-1964536C7DFD}" srcOrd="0" destOrd="0" presId="urn:microsoft.com/office/officeart/2009/3/layout/RandomtoResultProcess"/>
    <dgm:cxn modelId="{DBC161F8-0E4D-4077-A0B4-630931BAE9DB}" type="presParOf" srcId="{564540CE-135F-48DA-9B87-1964536C7DFD}" destId="{C5D9EFE9-48C5-40AB-8418-4C80B0F5D049}" srcOrd="0" destOrd="0" presId="urn:microsoft.com/office/officeart/2009/3/layout/RandomtoResultProcess"/>
    <dgm:cxn modelId="{A17A6831-7635-4A4D-9DBD-4365C3A596C5}" type="presParOf" srcId="{564540CE-135F-48DA-9B87-1964536C7DFD}" destId="{738420F3-4C18-4A43-897B-18BFC05B9AEA}" srcOrd="1" destOrd="0" presId="urn:microsoft.com/office/officeart/2009/3/layout/RandomtoResultProcess"/>
    <dgm:cxn modelId="{B80AAB1F-570D-4F71-962E-27B2D4C52E9C}" type="presParOf" srcId="{564540CE-135F-48DA-9B87-1964536C7DFD}" destId="{BF235306-E0B6-40E7-A7A9-244C53ACBA59}" srcOrd="2" destOrd="0" presId="urn:microsoft.com/office/officeart/2009/3/layout/RandomtoResultProcess"/>
    <dgm:cxn modelId="{65322452-AC86-4033-B904-6E55417D05B9}" type="presParOf" srcId="{564540CE-135F-48DA-9B87-1964536C7DFD}" destId="{A4137568-4B1B-4C7E-AD9C-69B69482509F}" srcOrd="3" destOrd="0" presId="urn:microsoft.com/office/officeart/2009/3/layout/RandomtoResultProcess"/>
    <dgm:cxn modelId="{107809B0-9E13-479D-A73A-60A14413BEE0}" type="presParOf" srcId="{564540CE-135F-48DA-9B87-1964536C7DFD}" destId="{3CA5FDB6-6836-4D6F-886B-914882ADB76E}" srcOrd="4" destOrd="0" presId="urn:microsoft.com/office/officeart/2009/3/layout/RandomtoResultProcess"/>
    <dgm:cxn modelId="{1BC510AF-CF27-440E-B6A7-18088CCE0C4D}" type="presParOf" srcId="{564540CE-135F-48DA-9B87-1964536C7DFD}" destId="{4F6F0A42-4A22-43E9-A1F0-DBD28A19B27D}" srcOrd="5" destOrd="0" presId="urn:microsoft.com/office/officeart/2009/3/layout/RandomtoResultProcess"/>
    <dgm:cxn modelId="{B1C36CA7-80FF-4753-92BD-CBD45A409C77}" type="presParOf" srcId="{564540CE-135F-48DA-9B87-1964536C7DFD}" destId="{DF98E5AA-3ED4-4148-91B4-28A2CB458263}" srcOrd="6" destOrd="0" presId="urn:microsoft.com/office/officeart/2009/3/layout/RandomtoResultProcess"/>
    <dgm:cxn modelId="{F95C9EBB-E839-4A75-BB39-0ECAC3ED83DD}" type="presParOf" srcId="{564540CE-135F-48DA-9B87-1964536C7DFD}" destId="{61CA5B57-B402-4F31-A44F-B46E33DCA96B}" srcOrd="7" destOrd="0" presId="urn:microsoft.com/office/officeart/2009/3/layout/RandomtoResultProcess"/>
    <dgm:cxn modelId="{AF237F45-BEDB-4E5C-A466-EE733DBC761F}" type="presParOf" srcId="{564540CE-135F-48DA-9B87-1964536C7DFD}" destId="{121E545D-A49A-411F-BBF1-FA4A103B5E27}" srcOrd="8" destOrd="0" presId="urn:microsoft.com/office/officeart/2009/3/layout/RandomtoResultProcess"/>
    <dgm:cxn modelId="{810B770F-4E10-45C2-BFC6-2DECDADC7861}" type="presParOf" srcId="{564540CE-135F-48DA-9B87-1964536C7DFD}" destId="{9FC57016-8FCE-4298-AE27-31C6173BE2E8}" srcOrd="9" destOrd="0" presId="urn:microsoft.com/office/officeart/2009/3/layout/RandomtoResultProcess"/>
    <dgm:cxn modelId="{BD7AAF64-E4BF-4B92-8A60-6DC3C590BA08}" type="presParOf" srcId="{564540CE-135F-48DA-9B87-1964536C7DFD}" destId="{5A4389CE-D8AC-4A6B-92BD-954CA61586F2}" srcOrd="10" destOrd="0" presId="urn:microsoft.com/office/officeart/2009/3/layout/RandomtoResultProcess"/>
    <dgm:cxn modelId="{F77C753E-EDAA-4313-9A29-54CE57765DF2}" type="presParOf" srcId="{564540CE-135F-48DA-9B87-1964536C7DFD}" destId="{EB5BE488-D253-4B49-A4AE-4ADC34E64FCB}" srcOrd="11" destOrd="0" presId="urn:microsoft.com/office/officeart/2009/3/layout/RandomtoResultProcess"/>
    <dgm:cxn modelId="{5E627239-BE40-4FE7-8E61-A9871ACBDE5E}" type="presParOf" srcId="{564540CE-135F-48DA-9B87-1964536C7DFD}" destId="{76CE4B4D-CE50-4F6E-98C4-05E272CB809D}" srcOrd="12" destOrd="0" presId="urn:microsoft.com/office/officeart/2009/3/layout/RandomtoResultProcess"/>
    <dgm:cxn modelId="{1FC81309-643D-4CBA-BFB2-20118A7D6FFE}" type="presParOf" srcId="{564540CE-135F-48DA-9B87-1964536C7DFD}" destId="{09716E08-BD37-4CE8-A58D-850DDCCE3B01}" srcOrd="13" destOrd="0" presId="urn:microsoft.com/office/officeart/2009/3/layout/RandomtoResultProcess"/>
    <dgm:cxn modelId="{4B905790-E8D0-4497-8F12-B1BF51122BC4}" type="presParOf" srcId="{564540CE-135F-48DA-9B87-1964536C7DFD}" destId="{023B3499-E422-4521-9384-C4DB7F5AA521}" srcOrd="14" destOrd="0" presId="urn:microsoft.com/office/officeart/2009/3/layout/RandomtoResultProcess"/>
    <dgm:cxn modelId="{AA3E7FFA-D4B1-4CBC-BEF2-089825C00496}" type="presParOf" srcId="{564540CE-135F-48DA-9B87-1964536C7DFD}" destId="{BE4A2F89-CE05-49CD-9E66-1E7BBC6FC16F}" srcOrd="15" destOrd="0" presId="urn:microsoft.com/office/officeart/2009/3/layout/RandomtoResultProcess"/>
    <dgm:cxn modelId="{1F742DEA-2B9E-4291-903F-65774A7A97FD}" type="presParOf" srcId="{564540CE-135F-48DA-9B87-1964536C7DFD}" destId="{50A63480-1863-44B1-AEE8-FC48465A5105}" srcOrd="16" destOrd="0" presId="urn:microsoft.com/office/officeart/2009/3/layout/RandomtoResultProcess"/>
    <dgm:cxn modelId="{BD4E7F16-E43B-48EF-BC1E-00F4962306A0}" type="presParOf" srcId="{564540CE-135F-48DA-9B87-1964536C7DFD}" destId="{63A22A5E-109A-467A-9558-14CA261E5A88}" srcOrd="17" destOrd="0" presId="urn:microsoft.com/office/officeart/2009/3/layout/RandomtoResultProcess"/>
    <dgm:cxn modelId="{FD37CDB7-27E1-4DC4-8C36-F35053A9C932}" type="presParOf" srcId="{564540CE-135F-48DA-9B87-1964536C7DFD}" destId="{23BC4EAA-66EE-47A5-8B52-A29346417A06}" srcOrd="18" destOrd="0" presId="urn:microsoft.com/office/officeart/2009/3/layout/RandomtoResultProcess"/>
    <dgm:cxn modelId="{3A38281A-FA05-4AD2-8752-E8945754030F}" type="presParOf" srcId="{5FCFA0CF-03D8-4DC5-BCD9-2A2A5B532E64}" destId="{0669BDD1-C889-43F5-AAEC-C6307BD02232}" srcOrd="1" destOrd="0" presId="urn:microsoft.com/office/officeart/2009/3/layout/RandomtoResultProcess"/>
    <dgm:cxn modelId="{6CEA23F7-B0B3-4590-B43B-D58BA2B5662D}" type="presParOf" srcId="{0669BDD1-C889-43F5-AAEC-C6307BD02232}" destId="{DA45E009-DE6B-4D2E-B4CA-CDDA5B5A05D7}" srcOrd="0" destOrd="0" presId="urn:microsoft.com/office/officeart/2009/3/layout/RandomtoResultProcess"/>
    <dgm:cxn modelId="{66E96E73-2FF3-43A6-9736-26B40A90A224}" type="presParOf" srcId="{0669BDD1-C889-43F5-AAEC-C6307BD02232}" destId="{D992F915-09BC-428A-B0DD-7009DC587079}" srcOrd="1" destOrd="0" presId="urn:microsoft.com/office/officeart/2009/3/layout/RandomtoResultProcess"/>
    <dgm:cxn modelId="{8F4F4858-AE7F-D94F-833E-50720F4F3E2D}" type="presParOf" srcId="{5FCFA0CF-03D8-4DC5-BCD9-2A2A5B532E64}" destId="{086DDA41-994E-8843-B5A9-F430D205DEA0}" srcOrd="2" destOrd="0" presId="urn:microsoft.com/office/officeart/2009/3/layout/RandomtoResultProcess"/>
    <dgm:cxn modelId="{15FB1DBB-DD43-204C-8165-C83B2E489103}" type="presParOf" srcId="{5FCFA0CF-03D8-4DC5-BCD9-2A2A5B532E64}" destId="{263AE808-4893-F946-9274-F5A362578BDE}" srcOrd="3" destOrd="0" presId="urn:microsoft.com/office/officeart/2009/3/layout/RandomtoResultProcess"/>
    <dgm:cxn modelId="{1A25E2D2-7795-6145-935F-117F1DD340A7}" type="presParOf" srcId="{263AE808-4893-F946-9274-F5A362578BDE}" destId="{5A780119-3DC3-6445-A95F-C76887FE7867}" srcOrd="0" destOrd="0" presId="urn:microsoft.com/office/officeart/2009/3/layout/RandomtoResultProcess"/>
    <dgm:cxn modelId="{988DC667-C508-7C49-8CB4-A4C123C143A7}" type="presParOf" srcId="{263AE808-4893-F946-9274-F5A362578BDE}" destId="{E643955D-93B4-E945-9544-60564CFB3663}" srcOrd="1" destOrd="0" presId="urn:microsoft.com/office/officeart/2009/3/layout/RandomtoResultProcess"/>
    <dgm:cxn modelId="{5C1BF13B-3D85-594A-BA16-450E6783C65B}" type="presParOf" srcId="{5FCFA0CF-03D8-4DC5-BCD9-2A2A5B532E64}" destId="{80B30259-2381-3F48-AEDC-16A6E47D1C4E}" srcOrd="4" destOrd="0" presId="urn:microsoft.com/office/officeart/2009/3/layout/RandomtoResultProcess"/>
    <dgm:cxn modelId="{228357A3-80ED-7048-8DFC-24FC96688D97}" type="presParOf" srcId="{80B30259-2381-3F48-AEDC-16A6E47D1C4E}" destId="{14218CB1-331C-B74D-8D9B-BE2CACAA20E3}" srcOrd="0" destOrd="0" presId="urn:microsoft.com/office/officeart/2009/3/layout/RandomtoResultProcess"/>
    <dgm:cxn modelId="{F45E9927-CFA3-8D46-A646-A29C618C1FE0}" type="presParOf" srcId="{80B30259-2381-3F48-AEDC-16A6E47D1C4E}" destId="{C608034E-0767-3B45-BCC9-98E4983EA9C7}"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707F9D-87DA-46E6-8915-403837D3A7D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AEE25CB8-D1AC-4643-BA2C-B768A79E6AE2}">
      <dgm:prSet phldrT="[Text]"/>
      <dgm:spPr/>
      <dgm:t>
        <a:bodyPr/>
        <a:lstStyle/>
        <a:p>
          <a:r>
            <a:rPr lang="en-US" dirty="0">
              <a:latin typeface="Arial" panose="020B0604020202020204" pitchFamily="34" charset="0"/>
              <a:cs typeface="Arial" panose="020B0604020202020204" pitchFamily="34" charset="0"/>
            </a:rPr>
            <a:t>Communicate the vision</a:t>
          </a:r>
        </a:p>
      </dgm:t>
    </dgm:pt>
    <dgm:pt modelId="{D0C54E44-2E14-4493-9190-C49D9EE5C999}" type="parTrans" cxnId="{35F9A54B-0833-4850-BFF2-AE703415706E}">
      <dgm:prSet/>
      <dgm:spPr/>
      <dgm:t>
        <a:bodyPr/>
        <a:lstStyle/>
        <a:p>
          <a:endParaRPr lang="en-US"/>
        </a:p>
      </dgm:t>
    </dgm:pt>
    <dgm:pt modelId="{A7B4C065-2A6E-4ED6-9F28-E3007941CFCD}" type="sibTrans" cxnId="{35F9A54B-0833-4850-BFF2-AE703415706E}">
      <dgm:prSet/>
      <dgm:spPr/>
      <dgm:t>
        <a:bodyPr/>
        <a:lstStyle/>
        <a:p>
          <a:endParaRPr lang="en-US"/>
        </a:p>
      </dgm:t>
    </dgm:pt>
    <dgm:pt modelId="{26EAA4CF-65ED-4635-A6A3-9C7ED99D919E}" type="pres">
      <dgm:prSet presAssocID="{B3707F9D-87DA-46E6-8915-403837D3A7D7}" presName="diagram" presStyleCnt="0">
        <dgm:presLayoutVars>
          <dgm:dir/>
          <dgm:resizeHandles val="exact"/>
        </dgm:presLayoutVars>
      </dgm:prSet>
      <dgm:spPr/>
    </dgm:pt>
    <dgm:pt modelId="{ADD21E81-471A-4CE5-9173-84E5CA514C2E}" type="pres">
      <dgm:prSet presAssocID="{AEE25CB8-D1AC-4643-BA2C-B768A79E6AE2}" presName="node" presStyleLbl="node1" presStyleIdx="0" presStyleCnt="1">
        <dgm:presLayoutVars>
          <dgm:bulletEnabled val="1"/>
        </dgm:presLayoutVars>
      </dgm:prSet>
      <dgm:spPr/>
    </dgm:pt>
  </dgm:ptLst>
  <dgm:cxnLst>
    <dgm:cxn modelId="{51A65620-26BE-4DDE-9FD3-A8BD1FA216AF}" type="presOf" srcId="{B3707F9D-87DA-46E6-8915-403837D3A7D7}" destId="{26EAA4CF-65ED-4635-A6A3-9C7ED99D919E}" srcOrd="0" destOrd="0" presId="urn:microsoft.com/office/officeart/2005/8/layout/default"/>
    <dgm:cxn modelId="{35F9A54B-0833-4850-BFF2-AE703415706E}" srcId="{B3707F9D-87DA-46E6-8915-403837D3A7D7}" destId="{AEE25CB8-D1AC-4643-BA2C-B768A79E6AE2}" srcOrd="0" destOrd="0" parTransId="{D0C54E44-2E14-4493-9190-C49D9EE5C999}" sibTransId="{A7B4C065-2A6E-4ED6-9F28-E3007941CFCD}"/>
    <dgm:cxn modelId="{13546CEF-CF80-43B5-9715-8B03268E15DF}" type="presOf" srcId="{AEE25CB8-D1AC-4643-BA2C-B768A79E6AE2}" destId="{ADD21E81-471A-4CE5-9173-84E5CA514C2E}" srcOrd="0" destOrd="0" presId="urn:microsoft.com/office/officeart/2005/8/layout/default"/>
    <dgm:cxn modelId="{975650C0-2281-49A4-A397-313D76D7B093}" type="presParOf" srcId="{26EAA4CF-65ED-4635-A6A3-9C7ED99D919E}" destId="{ADD21E81-471A-4CE5-9173-84E5CA514C2E}"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EE9B43-03E1-46D8-9DD0-188FE8ED5A5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C748148-4D2B-4479-8074-0A5AAB1A9526}">
      <dgm:prSet phldrT="[Text]"/>
      <dgm:spPr/>
      <dgm:t>
        <a:bodyPr/>
        <a:lstStyle/>
        <a:p>
          <a:pPr>
            <a:lnSpc>
              <a:spcPct val="100000"/>
            </a:lnSpc>
            <a:spcBef>
              <a:spcPts val="600"/>
            </a:spcBef>
            <a:spcAft>
              <a:spcPts val="600"/>
            </a:spcAft>
          </a:pPr>
          <a:r>
            <a:rPr lang="en-US" b="1" dirty="0">
              <a:latin typeface="Cambria" panose="02040503050406030204" pitchFamily="18" charset="0"/>
              <a:ea typeface="Cambria" panose="02040503050406030204" pitchFamily="18" charset="0"/>
              <a:cs typeface="Arial" panose="020B0604020202020204" pitchFamily="34" charset="0"/>
            </a:rPr>
            <a:t>Create Buy-in</a:t>
          </a:r>
        </a:p>
      </dgm:t>
    </dgm:pt>
    <dgm:pt modelId="{20DD41D2-7BC9-4FFD-A777-1631887EB28E}" type="parTrans" cxnId="{FD15FAAD-DA93-4B5D-B6F1-CBBE7EDE2E8C}">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5D09181B-A399-4B90-8D6D-A899728DA1C0}" type="sibTrans" cxnId="{FD15FAAD-DA93-4B5D-B6F1-CBBE7EDE2E8C}">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65FE5FD8-B075-4573-AE4F-F441D5CC25FE}">
      <dgm:prSet phldrT="[Text]"/>
      <dgm:spPr/>
      <dgm:t>
        <a:bodyPr/>
        <a:lstStyle/>
        <a:p>
          <a:pPr rtl="0">
            <a:lnSpc>
              <a:spcPct val="100000"/>
            </a:lnSpc>
            <a:spcBef>
              <a:spcPts val="600"/>
            </a:spcBef>
            <a:spcAft>
              <a:spcPts val="600"/>
            </a:spcAft>
          </a:pPr>
          <a:r>
            <a:rPr lang="en-US" b="1" dirty="0">
              <a:latin typeface="+mn-lt"/>
              <a:ea typeface="Cambria" panose="02040503050406030204" pitchFamily="18" charset="0"/>
              <a:cs typeface="Arial" panose="020B0604020202020204" pitchFamily="34" charset="0"/>
            </a:rPr>
            <a:t>Simple: </a:t>
          </a:r>
          <a:r>
            <a:rPr lang="en-US" dirty="0">
              <a:latin typeface="+mn-lt"/>
              <a:ea typeface="Cambria" panose="02040503050406030204" pitchFamily="18" charset="0"/>
              <a:cs typeface="Arial" panose="020B0604020202020204" pitchFamily="34" charset="0"/>
            </a:rPr>
            <a:t>No jargon. </a:t>
          </a:r>
        </a:p>
      </dgm:t>
    </dgm:pt>
    <dgm:pt modelId="{0C4E200B-4D02-46C2-B350-BC0646A2A138}" type="parTrans" cxnId="{A574834E-24B7-4B1A-8B8D-7F99DD710921}">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7AE77B15-FC8C-4C29-8B8B-45956387807F}" type="sibTrans" cxnId="{A574834E-24B7-4B1A-8B8D-7F99DD710921}">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133D0041-CA4D-4E41-AD0E-79C372F3B9A4}">
      <dgm:prSet/>
      <dgm:spPr/>
      <dgm:t>
        <a:bodyPr/>
        <a:lstStyle/>
        <a:p>
          <a:pPr rtl="0">
            <a:lnSpc>
              <a:spcPct val="100000"/>
            </a:lnSpc>
            <a:spcBef>
              <a:spcPts val="600"/>
            </a:spcBef>
            <a:spcAft>
              <a:spcPts val="600"/>
            </a:spcAft>
          </a:pPr>
          <a:r>
            <a:rPr lang="en-US" b="1" dirty="0">
              <a:latin typeface="+mn-lt"/>
              <a:ea typeface="Cambria" panose="02040503050406030204" pitchFamily="18" charset="0"/>
              <a:cs typeface="Arial" panose="020B0604020202020204" pitchFamily="34" charset="0"/>
            </a:rPr>
            <a:t>Vivid: </a:t>
          </a:r>
          <a:r>
            <a:rPr lang="en-US" dirty="0">
              <a:latin typeface="+mn-lt"/>
              <a:ea typeface="Cambria" panose="02040503050406030204" pitchFamily="18" charset="0"/>
              <a:cs typeface="Arial" panose="020B0604020202020204" pitchFamily="34" charset="0"/>
            </a:rPr>
            <a:t>A verbal picture is worth a thousand words – use metaphor, analogy, and example. </a:t>
          </a:r>
        </a:p>
      </dgm:t>
    </dgm:pt>
    <dgm:pt modelId="{0DDC8338-DF8D-4812-95D1-D795174C2A62}" type="parTrans" cxnId="{545A1C9D-8E87-4692-944F-E2F71858E8C2}">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123CE081-13BB-4611-9934-E36E1F26E9F8}" type="sibTrans" cxnId="{545A1C9D-8E87-4692-944F-E2F71858E8C2}">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5F136A8C-766C-4DEC-B04B-FC9AB7F5B655}">
      <dgm:prSet/>
      <dgm:spPr/>
      <dgm:t>
        <a:bodyPr/>
        <a:lstStyle/>
        <a:p>
          <a:pPr rtl="0">
            <a:lnSpc>
              <a:spcPct val="100000"/>
            </a:lnSpc>
            <a:spcBef>
              <a:spcPts val="600"/>
            </a:spcBef>
            <a:spcAft>
              <a:spcPts val="600"/>
            </a:spcAft>
          </a:pPr>
          <a:r>
            <a:rPr lang="en-US" b="1" dirty="0">
              <a:latin typeface="+mn-lt"/>
              <a:ea typeface="Cambria" panose="02040503050406030204" pitchFamily="18" charset="0"/>
              <a:cs typeface="Arial" panose="020B0604020202020204" pitchFamily="34" charset="0"/>
            </a:rPr>
            <a:t>Repeatable: </a:t>
          </a:r>
          <a:r>
            <a:rPr lang="en-US" dirty="0">
              <a:latin typeface="+mn-lt"/>
              <a:ea typeface="Cambria" panose="02040503050406030204" pitchFamily="18" charset="0"/>
              <a:cs typeface="Arial" panose="020B0604020202020204" pitchFamily="34" charset="0"/>
            </a:rPr>
            <a:t>Ideas should be able to be spread by anyone to anyone. </a:t>
          </a:r>
        </a:p>
      </dgm:t>
    </dgm:pt>
    <dgm:pt modelId="{348F437E-36DC-454E-ACEA-3DC70FCF9C8F}" type="parTrans" cxnId="{DFA7D012-5313-4206-81C5-AA709782A68F}">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7E13222D-4527-460D-8952-60AB1164C721}" type="sibTrans" cxnId="{DFA7D012-5313-4206-81C5-AA709782A68F}">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42D1A89B-5FFA-46CF-A34F-DD48E9EC3B14}">
      <dgm:prSet/>
      <dgm:spPr/>
      <dgm:t>
        <a:bodyPr/>
        <a:lstStyle/>
        <a:p>
          <a:pPr>
            <a:lnSpc>
              <a:spcPct val="100000"/>
            </a:lnSpc>
            <a:spcBef>
              <a:spcPts val="600"/>
            </a:spcBef>
            <a:spcAft>
              <a:spcPts val="600"/>
            </a:spcAft>
          </a:pPr>
          <a:r>
            <a:rPr lang="en-US" b="1" dirty="0">
              <a:latin typeface="+mn-lt"/>
              <a:ea typeface="Cambria" panose="02040503050406030204" pitchFamily="18" charset="0"/>
              <a:cs typeface="Arial" panose="020B0604020202020204" pitchFamily="34" charset="0"/>
            </a:rPr>
            <a:t>Invitational: </a:t>
          </a:r>
          <a:r>
            <a:rPr lang="en-US" dirty="0">
              <a:latin typeface="+mn-lt"/>
              <a:ea typeface="Cambria" panose="02040503050406030204" pitchFamily="18" charset="0"/>
              <a:cs typeface="Arial" panose="020B0604020202020204" pitchFamily="34" charset="0"/>
            </a:rPr>
            <a:t>Two-way communication is always more powerful than one-way communication</a:t>
          </a:r>
        </a:p>
      </dgm:t>
    </dgm:pt>
    <dgm:pt modelId="{CC47AB96-7423-4786-8A1B-7DE3AB103F49}" type="parTrans" cxnId="{33D88729-BF9B-4373-A4EB-44261D5ECCA3}">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D3274CEB-76C2-4EBF-84C3-7CC1905EFA10}" type="sibTrans" cxnId="{33D88729-BF9B-4373-A4EB-44261D5ECCA3}">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3318BA4D-1E65-4951-8E7B-C116413640EB}" type="pres">
      <dgm:prSet presAssocID="{77EE9B43-03E1-46D8-9DD0-188FE8ED5A5F}" presName="Name0" presStyleCnt="0">
        <dgm:presLayoutVars>
          <dgm:dir/>
          <dgm:animLvl val="lvl"/>
          <dgm:resizeHandles val="exact"/>
        </dgm:presLayoutVars>
      </dgm:prSet>
      <dgm:spPr/>
    </dgm:pt>
    <dgm:pt modelId="{4B67098D-21A0-4523-BAB1-2AA58CEDC141}" type="pres">
      <dgm:prSet presAssocID="{4C748148-4D2B-4479-8074-0A5AAB1A9526}" presName="composite" presStyleCnt="0"/>
      <dgm:spPr/>
    </dgm:pt>
    <dgm:pt modelId="{94B778CD-640E-4296-9CF3-20BEFC91DE7D}" type="pres">
      <dgm:prSet presAssocID="{4C748148-4D2B-4479-8074-0A5AAB1A9526}" presName="parTx" presStyleLbl="alignNode1" presStyleIdx="0" presStyleCnt="1">
        <dgm:presLayoutVars>
          <dgm:chMax val="0"/>
          <dgm:chPref val="0"/>
          <dgm:bulletEnabled val="1"/>
        </dgm:presLayoutVars>
      </dgm:prSet>
      <dgm:spPr/>
    </dgm:pt>
    <dgm:pt modelId="{1F2E9FB7-6032-48FB-84F8-7902023E4639}" type="pres">
      <dgm:prSet presAssocID="{4C748148-4D2B-4479-8074-0A5AAB1A9526}" presName="desTx" presStyleLbl="alignAccFollowNode1" presStyleIdx="0" presStyleCnt="1">
        <dgm:presLayoutVars>
          <dgm:bulletEnabled val="1"/>
        </dgm:presLayoutVars>
      </dgm:prSet>
      <dgm:spPr/>
    </dgm:pt>
  </dgm:ptLst>
  <dgm:cxnLst>
    <dgm:cxn modelId="{DFA7D012-5313-4206-81C5-AA709782A68F}" srcId="{4C748148-4D2B-4479-8074-0A5AAB1A9526}" destId="{5F136A8C-766C-4DEC-B04B-FC9AB7F5B655}" srcOrd="2" destOrd="0" parTransId="{348F437E-36DC-454E-ACEA-3DC70FCF9C8F}" sibTransId="{7E13222D-4527-460D-8952-60AB1164C721}"/>
    <dgm:cxn modelId="{33D88729-BF9B-4373-A4EB-44261D5ECCA3}" srcId="{4C748148-4D2B-4479-8074-0A5AAB1A9526}" destId="{42D1A89B-5FFA-46CF-A34F-DD48E9EC3B14}" srcOrd="3" destOrd="0" parTransId="{CC47AB96-7423-4786-8A1B-7DE3AB103F49}" sibTransId="{D3274CEB-76C2-4EBF-84C3-7CC1905EFA10}"/>
    <dgm:cxn modelId="{4F58DD2C-E205-4A2F-B78F-FBB758B2CBED}" type="presOf" srcId="{133D0041-CA4D-4E41-AD0E-79C372F3B9A4}" destId="{1F2E9FB7-6032-48FB-84F8-7902023E4639}" srcOrd="0" destOrd="1" presId="urn:microsoft.com/office/officeart/2005/8/layout/hList1"/>
    <dgm:cxn modelId="{D3BFE04A-4CBB-41C6-A829-285E471C7F9B}" type="presOf" srcId="{77EE9B43-03E1-46D8-9DD0-188FE8ED5A5F}" destId="{3318BA4D-1E65-4951-8E7B-C116413640EB}" srcOrd="0" destOrd="0" presId="urn:microsoft.com/office/officeart/2005/8/layout/hList1"/>
    <dgm:cxn modelId="{C7967F4C-9944-4F17-B62E-1E3D0F24D6C6}" type="presOf" srcId="{4C748148-4D2B-4479-8074-0A5AAB1A9526}" destId="{94B778CD-640E-4296-9CF3-20BEFC91DE7D}" srcOrd="0" destOrd="0" presId="urn:microsoft.com/office/officeart/2005/8/layout/hList1"/>
    <dgm:cxn modelId="{A574834E-24B7-4B1A-8B8D-7F99DD710921}" srcId="{4C748148-4D2B-4479-8074-0A5AAB1A9526}" destId="{65FE5FD8-B075-4573-AE4F-F441D5CC25FE}" srcOrd="0" destOrd="0" parTransId="{0C4E200B-4D02-46C2-B350-BC0646A2A138}" sibTransId="{7AE77B15-FC8C-4C29-8B8B-45956387807F}"/>
    <dgm:cxn modelId="{8875A087-BB1A-4903-AF2A-D4A0C09E8366}" type="presOf" srcId="{5F136A8C-766C-4DEC-B04B-FC9AB7F5B655}" destId="{1F2E9FB7-6032-48FB-84F8-7902023E4639}" srcOrd="0" destOrd="2" presId="urn:microsoft.com/office/officeart/2005/8/layout/hList1"/>
    <dgm:cxn modelId="{545A1C9D-8E87-4692-944F-E2F71858E8C2}" srcId="{4C748148-4D2B-4479-8074-0A5AAB1A9526}" destId="{133D0041-CA4D-4E41-AD0E-79C372F3B9A4}" srcOrd="1" destOrd="0" parTransId="{0DDC8338-DF8D-4812-95D1-D795174C2A62}" sibTransId="{123CE081-13BB-4611-9934-E36E1F26E9F8}"/>
    <dgm:cxn modelId="{497DAAA2-9249-4AB8-9B81-06E0308C6380}" type="presOf" srcId="{65FE5FD8-B075-4573-AE4F-F441D5CC25FE}" destId="{1F2E9FB7-6032-48FB-84F8-7902023E4639}" srcOrd="0" destOrd="0" presId="urn:microsoft.com/office/officeart/2005/8/layout/hList1"/>
    <dgm:cxn modelId="{FD15FAAD-DA93-4B5D-B6F1-CBBE7EDE2E8C}" srcId="{77EE9B43-03E1-46D8-9DD0-188FE8ED5A5F}" destId="{4C748148-4D2B-4479-8074-0A5AAB1A9526}" srcOrd="0" destOrd="0" parTransId="{20DD41D2-7BC9-4FFD-A777-1631887EB28E}" sibTransId="{5D09181B-A399-4B90-8D6D-A899728DA1C0}"/>
    <dgm:cxn modelId="{49FC52E3-5963-4A44-B697-1BE220282E01}" type="presOf" srcId="{42D1A89B-5FFA-46CF-A34F-DD48E9EC3B14}" destId="{1F2E9FB7-6032-48FB-84F8-7902023E4639}" srcOrd="0" destOrd="3" presId="urn:microsoft.com/office/officeart/2005/8/layout/hList1"/>
    <dgm:cxn modelId="{F4661CF1-4178-4720-B774-C7557B941E0D}" type="presParOf" srcId="{3318BA4D-1E65-4951-8E7B-C116413640EB}" destId="{4B67098D-21A0-4523-BAB1-2AA58CEDC141}" srcOrd="0" destOrd="0" presId="urn:microsoft.com/office/officeart/2005/8/layout/hList1"/>
    <dgm:cxn modelId="{992BEC44-4940-4DF4-9100-AAFC3714BB11}" type="presParOf" srcId="{4B67098D-21A0-4523-BAB1-2AA58CEDC141}" destId="{94B778CD-640E-4296-9CF3-20BEFC91DE7D}" srcOrd="0" destOrd="0" presId="urn:microsoft.com/office/officeart/2005/8/layout/hList1"/>
    <dgm:cxn modelId="{83B9CD2A-E9CB-48C4-A70D-967A2727480F}" type="presParOf" srcId="{4B67098D-21A0-4523-BAB1-2AA58CEDC141}" destId="{1F2E9FB7-6032-48FB-84F8-7902023E463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3707F9D-87DA-46E6-8915-403837D3A7D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AEE25CB8-D1AC-4643-BA2C-B768A79E6AE2}">
      <dgm:prSet phldrT="[Text]"/>
      <dgm:spPr>
        <a:solidFill>
          <a:srgbClr val="92D050"/>
        </a:solidFill>
      </dgm:spPr>
      <dgm:t>
        <a:bodyPr/>
        <a:lstStyle/>
        <a:p>
          <a:r>
            <a:rPr lang="en-US" dirty="0">
              <a:latin typeface="Arial" panose="020B0604020202020204" pitchFamily="34" charset="0"/>
              <a:cs typeface="Arial" panose="020B0604020202020204" pitchFamily="34" charset="0"/>
            </a:rPr>
            <a:t>Empower others to act on that vision</a:t>
          </a:r>
        </a:p>
      </dgm:t>
    </dgm:pt>
    <dgm:pt modelId="{D0C54E44-2E14-4493-9190-C49D9EE5C999}" type="parTrans" cxnId="{35F9A54B-0833-4850-BFF2-AE703415706E}">
      <dgm:prSet/>
      <dgm:spPr/>
      <dgm:t>
        <a:bodyPr/>
        <a:lstStyle/>
        <a:p>
          <a:endParaRPr lang="en-US"/>
        </a:p>
      </dgm:t>
    </dgm:pt>
    <dgm:pt modelId="{A7B4C065-2A6E-4ED6-9F28-E3007941CFCD}" type="sibTrans" cxnId="{35F9A54B-0833-4850-BFF2-AE703415706E}">
      <dgm:prSet/>
      <dgm:spPr/>
      <dgm:t>
        <a:bodyPr/>
        <a:lstStyle/>
        <a:p>
          <a:endParaRPr lang="en-US"/>
        </a:p>
      </dgm:t>
    </dgm:pt>
    <dgm:pt modelId="{26EAA4CF-65ED-4635-A6A3-9C7ED99D919E}" type="pres">
      <dgm:prSet presAssocID="{B3707F9D-87DA-46E6-8915-403837D3A7D7}" presName="diagram" presStyleCnt="0">
        <dgm:presLayoutVars>
          <dgm:dir/>
          <dgm:resizeHandles val="exact"/>
        </dgm:presLayoutVars>
      </dgm:prSet>
      <dgm:spPr/>
    </dgm:pt>
    <dgm:pt modelId="{ADD21E81-471A-4CE5-9173-84E5CA514C2E}" type="pres">
      <dgm:prSet presAssocID="{AEE25CB8-D1AC-4643-BA2C-B768A79E6AE2}" presName="node" presStyleLbl="node1" presStyleIdx="0" presStyleCnt="1">
        <dgm:presLayoutVars>
          <dgm:bulletEnabled val="1"/>
        </dgm:presLayoutVars>
      </dgm:prSet>
      <dgm:spPr/>
    </dgm:pt>
  </dgm:ptLst>
  <dgm:cxnLst>
    <dgm:cxn modelId="{51A65620-26BE-4DDE-9FD3-A8BD1FA216AF}" type="presOf" srcId="{B3707F9D-87DA-46E6-8915-403837D3A7D7}" destId="{26EAA4CF-65ED-4635-A6A3-9C7ED99D919E}" srcOrd="0" destOrd="0" presId="urn:microsoft.com/office/officeart/2005/8/layout/default"/>
    <dgm:cxn modelId="{35F9A54B-0833-4850-BFF2-AE703415706E}" srcId="{B3707F9D-87DA-46E6-8915-403837D3A7D7}" destId="{AEE25CB8-D1AC-4643-BA2C-B768A79E6AE2}" srcOrd="0" destOrd="0" parTransId="{D0C54E44-2E14-4493-9190-C49D9EE5C999}" sibTransId="{A7B4C065-2A6E-4ED6-9F28-E3007941CFCD}"/>
    <dgm:cxn modelId="{13546CEF-CF80-43B5-9715-8B03268E15DF}" type="presOf" srcId="{AEE25CB8-D1AC-4643-BA2C-B768A79E6AE2}" destId="{ADD21E81-471A-4CE5-9173-84E5CA514C2E}" srcOrd="0" destOrd="0" presId="urn:microsoft.com/office/officeart/2005/8/layout/default"/>
    <dgm:cxn modelId="{975650C0-2281-49A4-A397-313D76D7B093}" type="presParOf" srcId="{26EAA4CF-65ED-4635-A6A3-9C7ED99D919E}" destId="{ADD21E81-471A-4CE5-9173-84E5CA514C2E}"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FF264DD-656C-4F54-9C20-8930A3A14F7E}" type="doc">
      <dgm:prSet loTypeId="urn:microsoft.com/office/officeart/2005/8/layout/arrow4" loCatId="process" qsTypeId="urn:microsoft.com/office/officeart/2005/8/quickstyle/simple1" qsCatId="simple" csTypeId="urn:microsoft.com/office/officeart/2005/8/colors/accent1_4" csCatId="accent1" phldr="1"/>
      <dgm:spPr/>
      <dgm:t>
        <a:bodyPr/>
        <a:lstStyle/>
        <a:p>
          <a:endParaRPr lang="en-US"/>
        </a:p>
      </dgm:t>
    </dgm:pt>
    <dgm:pt modelId="{73BC2E6A-7EE7-4D19-97C0-A57F337A77DA}">
      <dgm:prSet phldrT="[Text]"/>
      <dgm:spPr/>
      <dgm:t>
        <a:bodyPr/>
        <a:lstStyle/>
        <a:p>
          <a:r>
            <a:rPr lang="en-US" dirty="0">
              <a:latin typeface="Arial" panose="020B0604020202020204" pitchFamily="34" charset="0"/>
              <a:cs typeface="Arial" panose="020B0604020202020204" pitchFamily="34" charset="0"/>
            </a:rPr>
            <a:t>Remove obstacles</a:t>
          </a:r>
        </a:p>
      </dgm:t>
    </dgm:pt>
    <dgm:pt modelId="{2E0265CD-95A1-4AF4-807A-18A389860EB5}" type="parTrans" cxnId="{6AD37A68-6AD6-467D-86D7-0A1ADBFCD333}">
      <dgm:prSet/>
      <dgm:spPr/>
      <dgm:t>
        <a:bodyPr/>
        <a:lstStyle/>
        <a:p>
          <a:endParaRPr lang="en-US"/>
        </a:p>
      </dgm:t>
    </dgm:pt>
    <dgm:pt modelId="{F2BCA95E-B80C-462F-BD2A-38965670F32D}" type="sibTrans" cxnId="{6AD37A68-6AD6-467D-86D7-0A1ADBFCD333}">
      <dgm:prSet/>
      <dgm:spPr/>
      <dgm:t>
        <a:bodyPr/>
        <a:lstStyle/>
        <a:p>
          <a:endParaRPr lang="en-US"/>
        </a:p>
      </dgm:t>
    </dgm:pt>
    <dgm:pt modelId="{CB9812D1-C01D-4DCF-BBC5-B0F42556AD34}">
      <dgm:prSet/>
      <dgm:spPr/>
      <dgm:t>
        <a:bodyPr/>
        <a:lstStyle/>
        <a:p>
          <a:r>
            <a:rPr lang="en-US" dirty="0">
              <a:latin typeface="Arial" panose="020B0604020202020204" pitchFamily="34" charset="0"/>
              <a:cs typeface="Arial" panose="020B0604020202020204" pitchFamily="34" charset="0"/>
            </a:rPr>
            <a:t>Put in place a structure for change</a:t>
          </a:r>
        </a:p>
      </dgm:t>
    </dgm:pt>
    <dgm:pt modelId="{3D3E9F31-5A2A-44DB-9C42-0FF07032715F}" type="parTrans" cxnId="{73F2E70B-2C77-4BF2-ACDA-2360A87DF08E}">
      <dgm:prSet/>
      <dgm:spPr/>
      <dgm:t>
        <a:bodyPr/>
        <a:lstStyle/>
        <a:p>
          <a:endParaRPr lang="en-US"/>
        </a:p>
      </dgm:t>
    </dgm:pt>
    <dgm:pt modelId="{41ADBAAC-8021-47F2-80FA-811E00BB470E}" type="sibTrans" cxnId="{73F2E70B-2C77-4BF2-ACDA-2360A87DF08E}">
      <dgm:prSet/>
      <dgm:spPr/>
      <dgm:t>
        <a:bodyPr/>
        <a:lstStyle/>
        <a:p>
          <a:endParaRPr lang="en-US"/>
        </a:p>
      </dgm:t>
    </dgm:pt>
    <dgm:pt modelId="{B0E54F9B-19BB-4A6E-8044-E9A4866E3158}" type="pres">
      <dgm:prSet presAssocID="{5FF264DD-656C-4F54-9C20-8930A3A14F7E}" presName="compositeShape" presStyleCnt="0">
        <dgm:presLayoutVars>
          <dgm:chMax val="2"/>
          <dgm:dir/>
          <dgm:resizeHandles val="exact"/>
        </dgm:presLayoutVars>
      </dgm:prSet>
      <dgm:spPr/>
    </dgm:pt>
    <dgm:pt modelId="{1DB29645-6DC9-4CBE-85E2-B849644A9D7A}" type="pres">
      <dgm:prSet presAssocID="{73BC2E6A-7EE7-4D19-97C0-A57F337A77DA}" presName="upArrow" presStyleLbl="node1" presStyleIdx="0" presStyleCnt="2"/>
      <dgm:spPr/>
    </dgm:pt>
    <dgm:pt modelId="{83079C5B-42F9-414B-A0C4-033CC153656E}" type="pres">
      <dgm:prSet presAssocID="{73BC2E6A-7EE7-4D19-97C0-A57F337A77DA}" presName="upArrowText" presStyleLbl="revTx" presStyleIdx="0" presStyleCnt="2">
        <dgm:presLayoutVars>
          <dgm:chMax val="0"/>
          <dgm:bulletEnabled val="1"/>
        </dgm:presLayoutVars>
      </dgm:prSet>
      <dgm:spPr/>
    </dgm:pt>
    <dgm:pt modelId="{B5914826-FCCC-4A13-886A-A8382D6FC150}" type="pres">
      <dgm:prSet presAssocID="{CB9812D1-C01D-4DCF-BBC5-B0F42556AD34}" presName="downArrow" presStyleLbl="node1" presStyleIdx="1" presStyleCnt="2"/>
      <dgm:spPr/>
    </dgm:pt>
    <dgm:pt modelId="{D993251D-122E-4368-8B67-530250D08A1D}" type="pres">
      <dgm:prSet presAssocID="{CB9812D1-C01D-4DCF-BBC5-B0F42556AD34}" presName="downArrowText" presStyleLbl="revTx" presStyleIdx="1" presStyleCnt="2">
        <dgm:presLayoutVars>
          <dgm:chMax val="0"/>
          <dgm:bulletEnabled val="1"/>
        </dgm:presLayoutVars>
      </dgm:prSet>
      <dgm:spPr/>
    </dgm:pt>
  </dgm:ptLst>
  <dgm:cxnLst>
    <dgm:cxn modelId="{5002F102-81EA-446E-83CF-4C7269BC1D75}" type="presOf" srcId="{5FF264DD-656C-4F54-9C20-8930A3A14F7E}" destId="{B0E54F9B-19BB-4A6E-8044-E9A4866E3158}" srcOrd="0" destOrd="0" presId="urn:microsoft.com/office/officeart/2005/8/layout/arrow4"/>
    <dgm:cxn modelId="{73F2E70B-2C77-4BF2-ACDA-2360A87DF08E}" srcId="{5FF264DD-656C-4F54-9C20-8930A3A14F7E}" destId="{CB9812D1-C01D-4DCF-BBC5-B0F42556AD34}" srcOrd="1" destOrd="0" parTransId="{3D3E9F31-5A2A-44DB-9C42-0FF07032715F}" sibTransId="{41ADBAAC-8021-47F2-80FA-811E00BB470E}"/>
    <dgm:cxn modelId="{ACD0FF0E-3EBC-4B23-835F-79575C25C103}" type="presOf" srcId="{CB9812D1-C01D-4DCF-BBC5-B0F42556AD34}" destId="{D993251D-122E-4368-8B67-530250D08A1D}" srcOrd="0" destOrd="0" presId="urn:microsoft.com/office/officeart/2005/8/layout/arrow4"/>
    <dgm:cxn modelId="{6AD37A68-6AD6-467D-86D7-0A1ADBFCD333}" srcId="{5FF264DD-656C-4F54-9C20-8930A3A14F7E}" destId="{73BC2E6A-7EE7-4D19-97C0-A57F337A77DA}" srcOrd="0" destOrd="0" parTransId="{2E0265CD-95A1-4AF4-807A-18A389860EB5}" sibTransId="{F2BCA95E-B80C-462F-BD2A-38965670F32D}"/>
    <dgm:cxn modelId="{CB94CB53-EA21-4271-80C9-A63381FF6C72}" type="presOf" srcId="{73BC2E6A-7EE7-4D19-97C0-A57F337A77DA}" destId="{83079C5B-42F9-414B-A0C4-033CC153656E}" srcOrd="0" destOrd="0" presId="urn:microsoft.com/office/officeart/2005/8/layout/arrow4"/>
    <dgm:cxn modelId="{6EE363DE-72F5-4D1F-80D1-01DC74BB6294}" type="presParOf" srcId="{B0E54F9B-19BB-4A6E-8044-E9A4866E3158}" destId="{1DB29645-6DC9-4CBE-85E2-B849644A9D7A}" srcOrd="0" destOrd="0" presId="urn:microsoft.com/office/officeart/2005/8/layout/arrow4"/>
    <dgm:cxn modelId="{5FEA7111-4104-4D1B-B558-09D6A1D67D5C}" type="presParOf" srcId="{B0E54F9B-19BB-4A6E-8044-E9A4866E3158}" destId="{83079C5B-42F9-414B-A0C4-033CC153656E}" srcOrd="1" destOrd="0" presId="urn:microsoft.com/office/officeart/2005/8/layout/arrow4"/>
    <dgm:cxn modelId="{9FB83215-045B-42C6-8071-BD1055BA5186}" type="presParOf" srcId="{B0E54F9B-19BB-4A6E-8044-E9A4866E3158}" destId="{B5914826-FCCC-4A13-886A-A8382D6FC150}" srcOrd="2" destOrd="0" presId="urn:microsoft.com/office/officeart/2005/8/layout/arrow4"/>
    <dgm:cxn modelId="{A34D8B53-0E87-457C-B659-F2962FD30C51}" type="presParOf" srcId="{B0E54F9B-19BB-4A6E-8044-E9A4866E3158}" destId="{D993251D-122E-4368-8B67-530250D08A1D}" srcOrd="3" destOrd="0" presId="urn:microsoft.com/office/officeart/2005/8/layout/arrow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3707F9D-87DA-46E6-8915-403837D3A7D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AEE25CB8-D1AC-4643-BA2C-B768A79E6AE2}">
      <dgm:prSet phldrT="[Text]"/>
      <dgm:spPr>
        <a:solidFill>
          <a:srgbClr val="0070C0"/>
        </a:solidFill>
      </dgm:spPr>
      <dgm:t>
        <a:bodyPr/>
        <a:lstStyle/>
        <a:p>
          <a:r>
            <a:rPr lang="en-US" dirty="0">
              <a:latin typeface="Arial" panose="020B0604020202020204" pitchFamily="34" charset="0"/>
              <a:cs typeface="Arial" panose="020B0604020202020204" pitchFamily="34" charset="0"/>
            </a:rPr>
            <a:t>Plan for and create short term wins</a:t>
          </a:r>
        </a:p>
      </dgm:t>
    </dgm:pt>
    <dgm:pt modelId="{D0C54E44-2E14-4493-9190-C49D9EE5C999}" type="parTrans" cxnId="{35F9A54B-0833-4850-BFF2-AE703415706E}">
      <dgm:prSet/>
      <dgm:spPr/>
      <dgm:t>
        <a:bodyPr/>
        <a:lstStyle/>
        <a:p>
          <a:endParaRPr lang="en-US"/>
        </a:p>
      </dgm:t>
    </dgm:pt>
    <dgm:pt modelId="{A7B4C065-2A6E-4ED6-9F28-E3007941CFCD}" type="sibTrans" cxnId="{35F9A54B-0833-4850-BFF2-AE703415706E}">
      <dgm:prSet/>
      <dgm:spPr/>
      <dgm:t>
        <a:bodyPr/>
        <a:lstStyle/>
        <a:p>
          <a:endParaRPr lang="en-US"/>
        </a:p>
      </dgm:t>
    </dgm:pt>
    <dgm:pt modelId="{26EAA4CF-65ED-4635-A6A3-9C7ED99D919E}" type="pres">
      <dgm:prSet presAssocID="{B3707F9D-87DA-46E6-8915-403837D3A7D7}" presName="diagram" presStyleCnt="0">
        <dgm:presLayoutVars>
          <dgm:dir/>
          <dgm:resizeHandles val="exact"/>
        </dgm:presLayoutVars>
      </dgm:prSet>
      <dgm:spPr/>
    </dgm:pt>
    <dgm:pt modelId="{ADD21E81-471A-4CE5-9173-84E5CA514C2E}" type="pres">
      <dgm:prSet presAssocID="{AEE25CB8-D1AC-4643-BA2C-B768A79E6AE2}" presName="node" presStyleLbl="node1" presStyleIdx="0" presStyleCnt="1">
        <dgm:presLayoutVars>
          <dgm:bulletEnabled val="1"/>
        </dgm:presLayoutVars>
      </dgm:prSet>
      <dgm:spPr/>
    </dgm:pt>
  </dgm:ptLst>
  <dgm:cxnLst>
    <dgm:cxn modelId="{51A65620-26BE-4DDE-9FD3-A8BD1FA216AF}" type="presOf" srcId="{B3707F9D-87DA-46E6-8915-403837D3A7D7}" destId="{26EAA4CF-65ED-4635-A6A3-9C7ED99D919E}" srcOrd="0" destOrd="0" presId="urn:microsoft.com/office/officeart/2005/8/layout/default"/>
    <dgm:cxn modelId="{35F9A54B-0833-4850-BFF2-AE703415706E}" srcId="{B3707F9D-87DA-46E6-8915-403837D3A7D7}" destId="{AEE25CB8-D1AC-4643-BA2C-B768A79E6AE2}" srcOrd="0" destOrd="0" parTransId="{D0C54E44-2E14-4493-9190-C49D9EE5C999}" sibTransId="{A7B4C065-2A6E-4ED6-9F28-E3007941CFCD}"/>
    <dgm:cxn modelId="{13546CEF-CF80-43B5-9715-8B03268E15DF}" type="presOf" srcId="{AEE25CB8-D1AC-4643-BA2C-B768A79E6AE2}" destId="{ADD21E81-471A-4CE5-9173-84E5CA514C2E}" srcOrd="0" destOrd="0" presId="urn:microsoft.com/office/officeart/2005/8/layout/default"/>
    <dgm:cxn modelId="{975650C0-2281-49A4-A397-313D76D7B093}" type="presParOf" srcId="{26EAA4CF-65ED-4635-A6A3-9C7ED99D919E}" destId="{ADD21E81-471A-4CE5-9173-84E5CA514C2E}"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DA8A77B-58C2-48D0-9017-A086100BEEB9}"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32B080BC-7357-4581-B1F7-59BC08C89A82}">
      <dgm:prSet phldrT="[Text]"/>
      <dgm:spPr/>
      <dgm:t>
        <a:bodyPr/>
        <a:lstStyle/>
        <a:p>
          <a:r>
            <a:rPr lang="en-US" dirty="0">
              <a:latin typeface="Arial" panose="020B0604020202020204" pitchFamily="34" charset="0"/>
              <a:cs typeface="Arial" panose="020B0604020202020204" pitchFamily="34" charset="0"/>
            </a:rPr>
            <a:t>Nothing motivates more than success</a:t>
          </a:r>
        </a:p>
      </dgm:t>
    </dgm:pt>
    <dgm:pt modelId="{B24FC4BB-4D3F-4509-9EC9-DE2041518064}" type="parTrans" cxnId="{A98AB0D9-E750-41D2-AF69-0A75755E5F2A}">
      <dgm:prSet/>
      <dgm:spPr/>
      <dgm:t>
        <a:bodyPr/>
        <a:lstStyle/>
        <a:p>
          <a:endParaRPr lang="en-US"/>
        </a:p>
      </dgm:t>
    </dgm:pt>
    <dgm:pt modelId="{457273F4-E62B-4A58-AF29-B8E36A01FD3D}" type="sibTrans" cxnId="{A98AB0D9-E750-41D2-AF69-0A75755E5F2A}">
      <dgm:prSet/>
      <dgm:spPr/>
      <dgm:t>
        <a:bodyPr/>
        <a:lstStyle/>
        <a:p>
          <a:endParaRPr lang="en-US"/>
        </a:p>
      </dgm:t>
    </dgm:pt>
    <dgm:pt modelId="{CFA6524C-181F-406B-9DEF-61EFF1756A31}">
      <dgm:prSet/>
      <dgm:spPr/>
      <dgm:t>
        <a:bodyPr/>
        <a:lstStyle/>
        <a:p>
          <a:r>
            <a:rPr lang="en-US">
              <a:latin typeface="Arial" panose="020B0604020202020204" pitchFamily="34" charset="0"/>
              <a:cs typeface="Arial" panose="020B0604020202020204" pitchFamily="34" charset="0"/>
            </a:rPr>
            <a:t>Focus on results that staff can see</a:t>
          </a:r>
        </a:p>
      </dgm:t>
    </dgm:pt>
    <dgm:pt modelId="{7B6489C7-52E9-45A1-A84A-787F84CE9F67}" type="parTrans" cxnId="{C48619B6-0FCA-414F-B1A8-0D8A745033E0}">
      <dgm:prSet/>
      <dgm:spPr/>
      <dgm:t>
        <a:bodyPr/>
        <a:lstStyle/>
        <a:p>
          <a:endParaRPr lang="en-US"/>
        </a:p>
      </dgm:t>
    </dgm:pt>
    <dgm:pt modelId="{176B1A36-54FE-47E8-8C0F-6D2812F68705}" type="sibTrans" cxnId="{C48619B6-0FCA-414F-B1A8-0D8A745033E0}">
      <dgm:prSet/>
      <dgm:spPr/>
      <dgm:t>
        <a:bodyPr/>
        <a:lstStyle/>
        <a:p>
          <a:endParaRPr lang="en-US"/>
        </a:p>
      </dgm:t>
    </dgm:pt>
    <dgm:pt modelId="{62A1520C-AF86-45FD-9091-3380182940CB}">
      <dgm:prSet/>
      <dgm:spPr/>
      <dgm:t>
        <a:bodyPr/>
        <a:lstStyle/>
        <a:p>
          <a:r>
            <a:rPr lang="en-US" dirty="0">
              <a:latin typeface="Arial" panose="020B0604020202020204" pitchFamily="34" charset="0"/>
              <a:cs typeface="Arial" panose="020B0604020202020204" pitchFamily="34" charset="0"/>
            </a:rPr>
            <a:t>Celebrate and recognize successes</a:t>
          </a:r>
        </a:p>
      </dgm:t>
    </dgm:pt>
    <dgm:pt modelId="{7FF6DC16-2869-47D3-8F5A-3C59ECCAACD3}" type="parTrans" cxnId="{9C289EF2-CED9-43FE-B237-1F76F4DAC9DC}">
      <dgm:prSet/>
      <dgm:spPr/>
      <dgm:t>
        <a:bodyPr/>
        <a:lstStyle/>
        <a:p>
          <a:endParaRPr lang="en-US"/>
        </a:p>
      </dgm:t>
    </dgm:pt>
    <dgm:pt modelId="{CB1A4D32-90DF-41A5-879F-93FACE6B7635}" type="sibTrans" cxnId="{9C289EF2-CED9-43FE-B237-1F76F4DAC9DC}">
      <dgm:prSet/>
      <dgm:spPr/>
      <dgm:t>
        <a:bodyPr/>
        <a:lstStyle/>
        <a:p>
          <a:endParaRPr lang="en-US"/>
        </a:p>
      </dgm:t>
    </dgm:pt>
    <dgm:pt modelId="{56609E62-2F42-4173-B16C-6E9B524BABBB}" type="pres">
      <dgm:prSet presAssocID="{3DA8A77B-58C2-48D0-9017-A086100BEEB9}" presName="Name0" presStyleCnt="0">
        <dgm:presLayoutVars>
          <dgm:dir/>
          <dgm:animLvl val="lvl"/>
          <dgm:resizeHandles val="exact"/>
        </dgm:presLayoutVars>
      </dgm:prSet>
      <dgm:spPr/>
    </dgm:pt>
    <dgm:pt modelId="{1B12FBF9-0D35-45CD-B030-6F32008B9FB8}" type="pres">
      <dgm:prSet presAssocID="{62A1520C-AF86-45FD-9091-3380182940CB}" presName="boxAndChildren" presStyleCnt="0"/>
      <dgm:spPr/>
    </dgm:pt>
    <dgm:pt modelId="{03B3B5DF-9F78-4B2C-9C1B-60185F07B37B}" type="pres">
      <dgm:prSet presAssocID="{62A1520C-AF86-45FD-9091-3380182940CB}" presName="parentTextBox" presStyleLbl="node1" presStyleIdx="0" presStyleCnt="3"/>
      <dgm:spPr/>
    </dgm:pt>
    <dgm:pt modelId="{17180500-402E-4424-B260-FFF98C923826}" type="pres">
      <dgm:prSet presAssocID="{176B1A36-54FE-47E8-8C0F-6D2812F68705}" presName="sp" presStyleCnt="0"/>
      <dgm:spPr/>
    </dgm:pt>
    <dgm:pt modelId="{575E4CC9-E9F3-4635-86D6-DC66F0293698}" type="pres">
      <dgm:prSet presAssocID="{CFA6524C-181F-406B-9DEF-61EFF1756A31}" presName="arrowAndChildren" presStyleCnt="0"/>
      <dgm:spPr/>
    </dgm:pt>
    <dgm:pt modelId="{639B104E-ACE9-49A8-8B30-7727D9BBA40A}" type="pres">
      <dgm:prSet presAssocID="{CFA6524C-181F-406B-9DEF-61EFF1756A31}" presName="parentTextArrow" presStyleLbl="node1" presStyleIdx="1" presStyleCnt="3"/>
      <dgm:spPr/>
    </dgm:pt>
    <dgm:pt modelId="{0056501A-6F26-4AA5-8CAB-86D1F8BC30B3}" type="pres">
      <dgm:prSet presAssocID="{457273F4-E62B-4A58-AF29-B8E36A01FD3D}" presName="sp" presStyleCnt="0"/>
      <dgm:spPr/>
    </dgm:pt>
    <dgm:pt modelId="{350B741D-D2F5-492A-A102-921DC877F50B}" type="pres">
      <dgm:prSet presAssocID="{32B080BC-7357-4581-B1F7-59BC08C89A82}" presName="arrowAndChildren" presStyleCnt="0"/>
      <dgm:spPr/>
    </dgm:pt>
    <dgm:pt modelId="{02039950-AEBF-4960-B860-DF9E54975E32}" type="pres">
      <dgm:prSet presAssocID="{32B080BC-7357-4581-B1F7-59BC08C89A82}" presName="parentTextArrow" presStyleLbl="node1" presStyleIdx="2" presStyleCnt="3"/>
      <dgm:spPr/>
    </dgm:pt>
  </dgm:ptLst>
  <dgm:cxnLst>
    <dgm:cxn modelId="{DFE7B36E-B92F-49CD-AE00-9720D1CAA040}" type="presOf" srcId="{3DA8A77B-58C2-48D0-9017-A086100BEEB9}" destId="{56609E62-2F42-4173-B16C-6E9B524BABBB}" srcOrd="0" destOrd="0" presId="urn:microsoft.com/office/officeart/2005/8/layout/process4"/>
    <dgm:cxn modelId="{7228BD9D-EA28-4F64-8566-663246AE7A08}" type="presOf" srcId="{CFA6524C-181F-406B-9DEF-61EFF1756A31}" destId="{639B104E-ACE9-49A8-8B30-7727D9BBA40A}" srcOrd="0" destOrd="0" presId="urn:microsoft.com/office/officeart/2005/8/layout/process4"/>
    <dgm:cxn modelId="{C48619B6-0FCA-414F-B1A8-0D8A745033E0}" srcId="{3DA8A77B-58C2-48D0-9017-A086100BEEB9}" destId="{CFA6524C-181F-406B-9DEF-61EFF1756A31}" srcOrd="1" destOrd="0" parTransId="{7B6489C7-52E9-45A1-A84A-787F84CE9F67}" sibTransId="{176B1A36-54FE-47E8-8C0F-6D2812F68705}"/>
    <dgm:cxn modelId="{1B6095BD-858D-4702-8D26-83292CEA874E}" type="presOf" srcId="{62A1520C-AF86-45FD-9091-3380182940CB}" destId="{03B3B5DF-9F78-4B2C-9C1B-60185F07B37B}" srcOrd="0" destOrd="0" presId="urn:microsoft.com/office/officeart/2005/8/layout/process4"/>
    <dgm:cxn modelId="{F80AE2D7-249A-487D-89DC-65349AA825A3}" type="presOf" srcId="{32B080BC-7357-4581-B1F7-59BC08C89A82}" destId="{02039950-AEBF-4960-B860-DF9E54975E32}" srcOrd="0" destOrd="0" presId="urn:microsoft.com/office/officeart/2005/8/layout/process4"/>
    <dgm:cxn modelId="{A98AB0D9-E750-41D2-AF69-0A75755E5F2A}" srcId="{3DA8A77B-58C2-48D0-9017-A086100BEEB9}" destId="{32B080BC-7357-4581-B1F7-59BC08C89A82}" srcOrd="0" destOrd="0" parTransId="{B24FC4BB-4D3F-4509-9EC9-DE2041518064}" sibTransId="{457273F4-E62B-4A58-AF29-B8E36A01FD3D}"/>
    <dgm:cxn modelId="{9C289EF2-CED9-43FE-B237-1F76F4DAC9DC}" srcId="{3DA8A77B-58C2-48D0-9017-A086100BEEB9}" destId="{62A1520C-AF86-45FD-9091-3380182940CB}" srcOrd="2" destOrd="0" parTransId="{7FF6DC16-2869-47D3-8F5A-3C59ECCAACD3}" sibTransId="{CB1A4D32-90DF-41A5-879F-93FACE6B7635}"/>
    <dgm:cxn modelId="{C2D60F95-EA8F-4E92-82A1-D8F9BF374E78}" type="presParOf" srcId="{56609E62-2F42-4173-B16C-6E9B524BABBB}" destId="{1B12FBF9-0D35-45CD-B030-6F32008B9FB8}" srcOrd="0" destOrd="0" presId="urn:microsoft.com/office/officeart/2005/8/layout/process4"/>
    <dgm:cxn modelId="{A6DA7591-38CF-4D51-A3C1-B239AD118A1E}" type="presParOf" srcId="{1B12FBF9-0D35-45CD-B030-6F32008B9FB8}" destId="{03B3B5DF-9F78-4B2C-9C1B-60185F07B37B}" srcOrd="0" destOrd="0" presId="urn:microsoft.com/office/officeart/2005/8/layout/process4"/>
    <dgm:cxn modelId="{EFA1498A-71FC-4616-81D9-0F8170923679}" type="presParOf" srcId="{56609E62-2F42-4173-B16C-6E9B524BABBB}" destId="{17180500-402E-4424-B260-FFF98C923826}" srcOrd="1" destOrd="0" presId="urn:microsoft.com/office/officeart/2005/8/layout/process4"/>
    <dgm:cxn modelId="{40D6644B-D422-4E70-847E-FB6A2C3F1F01}" type="presParOf" srcId="{56609E62-2F42-4173-B16C-6E9B524BABBB}" destId="{575E4CC9-E9F3-4635-86D6-DC66F0293698}" srcOrd="2" destOrd="0" presId="urn:microsoft.com/office/officeart/2005/8/layout/process4"/>
    <dgm:cxn modelId="{05D07111-BAF2-44FE-A2CF-14E09C3AFEA4}" type="presParOf" srcId="{575E4CC9-E9F3-4635-86D6-DC66F0293698}" destId="{639B104E-ACE9-49A8-8B30-7727D9BBA40A}" srcOrd="0" destOrd="0" presId="urn:microsoft.com/office/officeart/2005/8/layout/process4"/>
    <dgm:cxn modelId="{F4CE93AE-140F-4360-8C67-5E6458F835AD}" type="presParOf" srcId="{56609E62-2F42-4173-B16C-6E9B524BABBB}" destId="{0056501A-6F26-4AA5-8CAB-86D1F8BC30B3}" srcOrd="3" destOrd="0" presId="urn:microsoft.com/office/officeart/2005/8/layout/process4"/>
    <dgm:cxn modelId="{1CB459FE-EBC9-482B-A33A-F17714CD6961}" type="presParOf" srcId="{56609E62-2F42-4173-B16C-6E9B524BABBB}" destId="{350B741D-D2F5-492A-A102-921DC877F50B}" srcOrd="4" destOrd="0" presId="urn:microsoft.com/office/officeart/2005/8/layout/process4"/>
    <dgm:cxn modelId="{E77BA12A-F167-42ED-89FD-48751FBDC451}" type="presParOf" srcId="{350B741D-D2F5-492A-A102-921DC877F50B}" destId="{02039950-AEBF-4960-B860-DF9E54975E32}" srcOrd="0" destOrd="0" presId="urn:microsoft.com/office/officeart/2005/8/layout/process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3707F9D-87DA-46E6-8915-403837D3A7D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AEE25CB8-D1AC-4643-BA2C-B768A79E6AE2}">
      <dgm:prSet phldrT="[Text]"/>
      <dgm:spPr>
        <a:solidFill>
          <a:srgbClr val="FFC000"/>
        </a:solidFill>
      </dgm:spPr>
      <dgm:t>
        <a:bodyPr/>
        <a:lstStyle/>
        <a:p>
          <a:r>
            <a:rPr lang="en-US" dirty="0">
              <a:solidFill>
                <a:schemeClr val="tx1"/>
              </a:solidFill>
              <a:latin typeface="Arial" panose="020B0604020202020204" pitchFamily="34" charset="0"/>
              <a:cs typeface="Arial" panose="020B0604020202020204" pitchFamily="34" charset="0"/>
            </a:rPr>
            <a:t>Consolidate improvements and create more change</a:t>
          </a:r>
        </a:p>
      </dgm:t>
    </dgm:pt>
    <dgm:pt modelId="{D0C54E44-2E14-4493-9190-C49D9EE5C999}" type="parTrans" cxnId="{35F9A54B-0833-4850-BFF2-AE703415706E}">
      <dgm:prSet/>
      <dgm:spPr/>
      <dgm:t>
        <a:bodyPr/>
        <a:lstStyle/>
        <a:p>
          <a:endParaRPr lang="en-US"/>
        </a:p>
      </dgm:t>
    </dgm:pt>
    <dgm:pt modelId="{A7B4C065-2A6E-4ED6-9F28-E3007941CFCD}" type="sibTrans" cxnId="{35F9A54B-0833-4850-BFF2-AE703415706E}">
      <dgm:prSet/>
      <dgm:spPr/>
      <dgm:t>
        <a:bodyPr/>
        <a:lstStyle/>
        <a:p>
          <a:endParaRPr lang="en-US"/>
        </a:p>
      </dgm:t>
    </dgm:pt>
    <dgm:pt modelId="{26EAA4CF-65ED-4635-A6A3-9C7ED99D919E}" type="pres">
      <dgm:prSet presAssocID="{B3707F9D-87DA-46E6-8915-403837D3A7D7}" presName="diagram" presStyleCnt="0">
        <dgm:presLayoutVars>
          <dgm:dir/>
          <dgm:resizeHandles val="exact"/>
        </dgm:presLayoutVars>
      </dgm:prSet>
      <dgm:spPr/>
    </dgm:pt>
    <dgm:pt modelId="{ADD21E81-471A-4CE5-9173-84E5CA514C2E}" type="pres">
      <dgm:prSet presAssocID="{AEE25CB8-D1AC-4643-BA2C-B768A79E6AE2}" presName="node" presStyleLbl="node1" presStyleIdx="0" presStyleCnt="1">
        <dgm:presLayoutVars>
          <dgm:bulletEnabled val="1"/>
        </dgm:presLayoutVars>
      </dgm:prSet>
      <dgm:spPr/>
    </dgm:pt>
  </dgm:ptLst>
  <dgm:cxnLst>
    <dgm:cxn modelId="{51A65620-26BE-4DDE-9FD3-A8BD1FA216AF}" type="presOf" srcId="{B3707F9D-87DA-46E6-8915-403837D3A7D7}" destId="{26EAA4CF-65ED-4635-A6A3-9C7ED99D919E}" srcOrd="0" destOrd="0" presId="urn:microsoft.com/office/officeart/2005/8/layout/default"/>
    <dgm:cxn modelId="{35F9A54B-0833-4850-BFF2-AE703415706E}" srcId="{B3707F9D-87DA-46E6-8915-403837D3A7D7}" destId="{AEE25CB8-D1AC-4643-BA2C-B768A79E6AE2}" srcOrd="0" destOrd="0" parTransId="{D0C54E44-2E14-4493-9190-C49D9EE5C999}" sibTransId="{A7B4C065-2A6E-4ED6-9F28-E3007941CFCD}"/>
    <dgm:cxn modelId="{13546CEF-CF80-43B5-9715-8B03268E15DF}" type="presOf" srcId="{AEE25CB8-D1AC-4643-BA2C-B768A79E6AE2}" destId="{ADD21E81-471A-4CE5-9173-84E5CA514C2E}" srcOrd="0" destOrd="0" presId="urn:microsoft.com/office/officeart/2005/8/layout/default"/>
    <dgm:cxn modelId="{975650C0-2281-49A4-A397-313D76D7B093}" type="presParOf" srcId="{26EAA4CF-65ED-4635-A6A3-9C7ED99D919E}" destId="{ADD21E81-471A-4CE5-9173-84E5CA514C2E}" srcOrd="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46CE512-79BE-4524-985C-15ED2B8C892B}" type="doc">
      <dgm:prSet loTypeId="urn:diagrams.loki3.com/VaryingWidthList" loCatId="list" qsTypeId="urn:microsoft.com/office/officeart/2005/8/quickstyle/simple1" qsCatId="simple" csTypeId="urn:microsoft.com/office/officeart/2005/8/colors/colorful3" csCatId="colorful" phldr="1"/>
      <dgm:spPr/>
    </dgm:pt>
    <dgm:pt modelId="{5349BDEB-3DD0-42C0-B639-1DABFF0B7098}">
      <dgm:prSet phldrT="[Text]"/>
      <dgm:spPr/>
      <dgm:t>
        <a:bodyPr/>
        <a:lstStyle/>
        <a:p>
          <a:pPr>
            <a:buFont typeface="Arial"/>
            <a:buChar char="•"/>
          </a:pPr>
          <a:r>
            <a:rPr lang="en-US" dirty="0">
              <a:latin typeface="Arial" panose="020B0604020202020204" pitchFamily="34" charset="0"/>
              <a:ea typeface="+mn-lt"/>
              <a:cs typeface="Arial" panose="020B0604020202020204" pitchFamily="34" charset="0"/>
            </a:rPr>
            <a:t>Each success provides an opportunity to build on what went right</a:t>
          </a:r>
          <a:endParaRPr lang="en-US" dirty="0">
            <a:latin typeface="Arial" panose="020B0604020202020204" pitchFamily="34" charset="0"/>
            <a:cs typeface="Arial" panose="020B0604020202020204" pitchFamily="34" charset="0"/>
          </a:endParaRPr>
        </a:p>
      </dgm:t>
    </dgm:pt>
    <dgm:pt modelId="{264C8A5C-9863-48B0-9D73-5E7FD48CB159}" type="parTrans" cxnId="{F9C2346F-456C-41AD-BD90-26844C5767BD}">
      <dgm:prSet/>
      <dgm:spPr/>
      <dgm:t>
        <a:bodyPr/>
        <a:lstStyle/>
        <a:p>
          <a:endParaRPr lang="en-US"/>
        </a:p>
      </dgm:t>
    </dgm:pt>
    <dgm:pt modelId="{35F1726F-A912-4577-9C22-45CED09A5446}" type="sibTrans" cxnId="{F9C2346F-456C-41AD-BD90-26844C5767BD}">
      <dgm:prSet/>
      <dgm:spPr/>
      <dgm:t>
        <a:bodyPr/>
        <a:lstStyle/>
        <a:p>
          <a:endParaRPr lang="en-US"/>
        </a:p>
      </dgm:t>
    </dgm:pt>
    <dgm:pt modelId="{F300473F-ECCB-4BF8-A6EE-15FBA8FAC85D}">
      <dgm:prSet/>
      <dgm:spPr/>
      <dgm:t>
        <a:bodyPr/>
        <a:lstStyle/>
        <a:p>
          <a:r>
            <a:rPr lang="en-US" dirty="0">
              <a:latin typeface="Arial" panose="020B0604020202020204" pitchFamily="34" charset="0"/>
              <a:ea typeface="+mn-lt"/>
              <a:cs typeface="Arial" panose="020B0604020202020204" pitchFamily="34" charset="0"/>
            </a:rPr>
            <a:t>Empower employees at all levels to  lead projects </a:t>
          </a:r>
        </a:p>
      </dgm:t>
    </dgm:pt>
    <dgm:pt modelId="{CB48C4E5-9DB1-41C2-A19B-58F3E4E2D730}" type="parTrans" cxnId="{798D6DBF-0776-4BBC-8626-C3543F16EC04}">
      <dgm:prSet/>
      <dgm:spPr/>
      <dgm:t>
        <a:bodyPr/>
        <a:lstStyle/>
        <a:p>
          <a:endParaRPr lang="en-US"/>
        </a:p>
      </dgm:t>
    </dgm:pt>
    <dgm:pt modelId="{4AC4E577-08C9-460D-ABF6-57DD1AF77522}" type="sibTrans" cxnId="{798D6DBF-0776-4BBC-8626-C3543F16EC04}">
      <dgm:prSet/>
      <dgm:spPr/>
      <dgm:t>
        <a:bodyPr/>
        <a:lstStyle/>
        <a:p>
          <a:endParaRPr lang="en-US"/>
        </a:p>
      </dgm:t>
    </dgm:pt>
    <dgm:pt modelId="{0F003E6F-2503-49E7-8D17-088F416306CA}">
      <dgm:prSet/>
      <dgm:spPr/>
      <dgm:t>
        <a:bodyPr/>
        <a:lstStyle/>
        <a:p>
          <a:r>
            <a:rPr lang="en-US" dirty="0">
              <a:latin typeface="Arial" panose="020B0604020202020204" pitchFamily="34" charset="0"/>
              <a:ea typeface="+mn-lt"/>
              <a:cs typeface="Arial" panose="020B0604020202020204" pitchFamily="34" charset="0"/>
            </a:rPr>
            <a:t>Constant effort to keep urgency high </a:t>
          </a:r>
        </a:p>
      </dgm:t>
    </dgm:pt>
    <dgm:pt modelId="{0DEC51A3-93B5-4F15-B510-FE9AF62FBC6B}" type="parTrans" cxnId="{21E79376-2FFA-4F05-89CF-2235BB774AFD}">
      <dgm:prSet/>
      <dgm:spPr/>
      <dgm:t>
        <a:bodyPr/>
        <a:lstStyle/>
        <a:p>
          <a:endParaRPr lang="en-US"/>
        </a:p>
      </dgm:t>
    </dgm:pt>
    <dgm:pt modelId="{622337F5-EDBB-4CBA-ADEE-5418F95543C6}" type="sibTrans" cxnId="{21E79376-2FFA-4F05-89CF-2235BB774AFD}">
      <dgm:prSet/>
      <dgm:spPr/>
      <dgm:t>
        <a:bodyPr/>
        <a:lstStyle/>
        <a:p>
          <a:endParaRPr lang="en-US"/>
        </a:p>
      </dgm:t>
    </dgm:pt>
    <dgm:pt modelId="{BC3255BD-685E-44D4-AD9F-16908E0735D6}">
      <dgm:prSet/>
      <dgm:spPr/>
      <dgm:t>
        <a:bodyPr/>
        <a:lstStyle/>
        <a:p>
          <a:r>
            <a:rPr lang="en-US" dirty="0">
              <a:latin typeface="Arial" panose="020B0604020202020204" pitchFamily="34" charset="0"/>
              <a:ea typeface="+mn-lt"/>
              <a:cs typeface="Arial" panose="020B0604020202020204" pitchFamily="34" charset="0"/>
            </a:rPr>
            <a:t>Consistent show of proof that the new way is working</a:t>
          </a:r>
        </a:p>
      </dgm:t>
    </dgm:pt>
    <dgm:pt modelId="{17A7C341-5A02-4F5F-AC43-85017B8E02D2}" type="parTrans" cxnId="{BEEA9B52-B3B7-4A9C-A61A-3B8E26A2B398}">
      <dgm:prSet/>
      <dgm:spPr/>
      <dgm:t>
        <a:bodyPr/>
        <a:lstStyle/>
        <a:p>
          <a:endParaRPr lang="en-US"/>
        </a:p>
      </dgm:t>
    </dgm:pt>
    <dgm:pt modelId="{4BEF84CE-0CA5-454B-AC12-930C35332A9C}" type="sibTrans" cxnId="{BEEA9B52-B3B7-4A9C-A61A-3B8E26A2B398}">
      <dgm:prSet/>
      <dgm:spPr/>
      <dgm:t>
        <a:bodyPr/>
        <a:lstStyle/>
        <a:p>
          <a:endParaRPr lang="en-US"/>
        </a:p>
      </dgm:t>
    </dgm:pt>
    <dgm:pt modelId="{E4B134F7-49D6-4DF3-92DF-91D9E7F51D5C}" type="pres">
      <dgm:prSet presAssocID="{A46CE512-79BE-4524-985C-15ED2B8C892B}" presName="Name0" presStyleCnt="0">
        <dgm:presLayoutVars>
          <dgm:resizeHandles/>
        </dgm:presLayoutVars>
      </dgm:prSet>
      <dgm:spPr/>
    </dgm:pt>
    <dgm:pt modelId="{9BBAE712-6C99-4B76-AFF7-91B1AEC5F480}" type="pres">
      <dgm:prSet presAssocID="{5349BDEB-3DD0-42C0-B639-1DABFF0B7098}" presName="text" presStyleLbl="node1" presStyleIdx="0" presStyleCnt="4">
        <dgm:presLayoutVars>
          <dgm:bulletEnabled val="1"/>
        </dgm:presLayoutVars>
      </dgm:prSet>
      <dgm:spPr/>
    </dgm:pt>
    <dgm:pt modelId="{5C8C2FF2-9742-448A-8480-FC7B857FAE02}" type="pres">
      <dgm:prSet presAssocID="{35F1726F-A912-4577-9C22-45CED09A5446}" presName="space" presStyleCnt="0"/>
      <dgm:spPr/>
    </dgm:pt>
    <dgm:pt modelId="{C73E6A93-2893-4E2C-BC8E-98465D9888D2}" type="pres">
      <dgm:prSet presAssocID="{F300473F-ECCB-4BF8-A6EE-15FBA8FAC85D}" presName="text" presStyleLbl="node1" presStyleIdx="1" presStyleCnt="4">
        <dgm:presLayoutVars>
          <dgm:bulletEnabled val="1"/>
        </dgm:presLayoutVars>
      </dgm:prSet>
      <dgm:spPr/>
    </dgm:pt>
    <dgm:pt modelId="{6D9051CD-0997-411D-9F02-4D7EFE92E357}" type="pres">
      <dgm:prSet presAssocID="{4AC4E577-08C9-460D-ABF6-57DD1AF77522}" presName="space" presStyleCnt="0"/>
      <dgm:spPr/>
    </dgm:pt>
    <dgm:pt modelId="{D6D86742-4EB6-4DAB-AECF-A77F7B32C0E2}" type="pres">
      <dgm:prSet presAssocID="{0F003E6F-2503-49E7-8D17-088F416306CA}" presName="text" presStyleLbl="node1" presStyleIdx="2" presStyleCnt="4">
        <dgm:presLayoutVars>
          <dgm:bulletEnabled val="1"/>
        </dgm:presLayoutVars>
      </dgm:prSet>
      <dgm:spPr/>
    </dgm:pt>
    <dgm:pt modelId="{3348E0E5-2083-43BC-AB13-E0F24981DD39}" type="pres">
      <dgm:prSet presAssocID="{622337F5-EDBB-4CBA-ADEE-5418F95543C6}" presName="space" presStyleCnt="0"/>
      <dgm:spPr/>
    </dgm:pt>
    <dgm:pt modelId="{6DEE559D-6FB1-4230-A265-80AB30766C26}" type="pres">
      <dgm:prSet presAssocID="{BC3255BD-685E-44D4-AD9F-16908E0735D6}" presName="text" presStyleLbl="node1" presStyleIdx="3" presStyleCnt="4">
        <dgm:presLayoutVars>
          <dgm:bulletEnabled val="1"/>
        </dgm:presLayoutVars>
      </dgm:prSet>
      <dgm:spPr/>
    </dgm:pt>
  </dgm:ptLst>
  <dgm:cxnLst>
    <dgm:cxn modelId="{C64AC45C-3E2C-43A8-8D6C-968A3B8BF503}" type="presOf" srcId="{BC3255BD-685E-44D4-AD9F-16908E0735D6}" destId="{6DEE559D-6FB1-4230-A265-80AB30766C26}" srcOrd="0" destOrd="0" presId="urn:diagrams.loki3.com/VaryingWidthList"/>
    <dgm:cxn modelId="{743E0648-FBEB-449F-B0C8-6D7CEC7C7454}" type="presOf" srcId="{F300473F-ECCB-4BF8-A6EE-15FBA8FAC85D}" destId="{C73E6A93-2893-4E2C-BC8E-98465D9888D2}" srcOrd="0" destOrd="0" presId="urn:diagrams.loki3.com/VaryingWidthList"/>
    <dgm:cxn modelId="{F9C2346F-456C-41AD-BD90-26844C5767BD}" srcId="{A46CE512-79BE-4524-985C-15ED2B8C892B}" destId="{5349BDEB-3DD0-42C0-B639-1DABFF0B7098}" srcOrd="0" destOrd="0" parTransId="{264C8A5C-9863-48B0-9D73-5E7FD48CB159}" sibTransId="{35F1726F-A912-4577-9C22-45CED09A5446}"/>
    <dgm:cxn modelId="{BEEA9B52-B3B7-4A9C-A61A-3B8E26A2B398}" srcId="{A46CE512-79BE-4524-985C-15ED2B8C892B}" destId="{BC3255BD-685E-44D4-AD9F-16908E0735D6}" srcOrd="3" destOrd="0" parTransId="{17A7C341-5A02-4F5F-AC43-85017B8E02D2}" sibTransId="{4BEF84CE-0CA5-454B-AC12-930C35332A9C}"/>
    <dgm:cxn modelId="{21E79376-2FFA-4F05-89CF-2235BB774AFD}" srcId="{A46CE512-79BE-4524-985C-15ED2B8C892B}" destId="{0F003E6F-2503-49E7-8D17-088F416306CA}" srcOrd="2" destOrd="0" parTransId="{0DEC51A3-93B5-4F15-B510-FE9AF62FBC6B}" sibTransId="{622337F5-EDBB-4CBA-ADEE-5418F95543C6}"/>
    <dgm:cxn modelId="{DBDCCEA3-9594-453C-88E2-32C3C9DEA017}" type="presOf" srcId="{A46CE512-79BE-4524-985C-15ED2B8C892B}" destId="{E4B134F7-49D6-4DF3-92DF-91D9E7F51D5C}" srcOrd="0" destOrd="0" presId="urn:diagrams.loki3.com/VaryingWidthList"/>
    <dgm:cxn modelId="{798D6DBF-0776-4BBC-8626-C3543F16EC04}" srcId="{A46CE512-79BE-4524-985C-15ED2B8C892B}" destId="{F300473F-ECCB-4BF8-A6EE-15FBA8FAC85D}" srcOrd="1" destOrd="0" parTransId="{CB48C4E5-9DB1-41C2-A19B-58F3E4E2D730}" sibTransId="{4AC4E577-08C9-460D-ABF6-57DD1AF77522}"/>
    <dgm:cxn modelId="{D5135EE6-8489-4CC2-B57F-D543E9A0A9D2}" type="presOf" srcId="{0F003E6F-2503-49E7-8D17-088F416306CA}" destId="{D6D86742-4EB6-4DAB-AECF-A77F7B32C0E2}" srcOrd="0" destOrd="0" presId="urn:diagrams.loki3.com/VaryingWidthList"/>
    <dgm:cxn modelId="{606B1EF1-352F-4FAE-9474-166C99DCD56D}" type="presOf" srcId="{5349BDEB-3DD0-42C0-B639-1DABFF0B7098}" destId="{9BBAE712-6C99-4B76-AFF7-91B1AEC5F480}" srcOrd="0" destOrd="0" presId="urn:diagrams.loki3.com/VaryingWidthList"/>
    <dgm:cxn modelId="{916525E4-34DB-446D-8DB1-C2D2F37B49F1}" type="presParOf" srcId="{E4B134F7-49D6-4DF3-92DF-91D9E7F51D5C}" destId="{9BBAE712-6C99-4B76-AFF7-91B1AEC5F480}" srcOrd="0" destOrd="0" presId="urn:diagrams.loki3.com/VaryingWidthList"/>
    <dgm:cxn modelId="{B2578A0E-D856-49FD-A7AA-E67D111A41CF}" type="presParOf" srcId="{E4B134F7-49D6-4DF3-92DF-91D9E7F51D5C}" destId="{5C8C2FF2-9742-448A-8480-FC7B857FAE02}" srcOrd="1" destOrd="0" presId="urn:diagrams.loki3.com/VaryingWidthList"/>
    <dgm:cxn modelId="{332E4A04-8EE4-4C1A-8718-81B5D2633909}" type="presParOf" srcId="{E4B134F7-49D6-4DF3-92DF-91D9E7F51D5C}" destId="{C73E6A93-2893-4E2C-BC8E-98465D9888D2}" srcOrd="2" destOrd="0" presId="urn:diagrams.loki3.com/VaryingWidthList"/>
    <dgm:cxn modelId="{CA3F36C2-92C8-4997-ADD0-FD7F1B405FAF}" type="presParOf" srcId="{E4B134F7-49D6-4DF3-92DF-91D9E7F51D5C}" destId="{6D9051CD-0997-411D-9F02-4D7EFE92E357}" srcOrd="3" destOrd="0" presId="urn:diagrams.loki3.com/VaryingWidthList"/>
    <dgm:cxn modelId="{ED981367-FD5D-4DF4-9BF0-FFA86621F22F}" type="presParOf" srcId="{E4B134F7-49D6-4DF3-92DF-91D9E7F51D5C}" destId="{D6D86742-4EB6-4DAB-AECF-A77F7B32C0E2}" srcOrd="4" destOrd="0" presId="urn:diagrams.loki3.com/VaryingWidthList"/>
    <dgm:cxn modelId="{230D7EFD-757C-4921-96BB-6704AF6EDC7C}" type="presParOf" srcId="{E4B134F7-49D6-4DF3-92DF-91D9E7F51D5C}" destId="{3348E0E5-2083-43BC-AB13-E0F24981DD39}" srcOrd="5" destOrd="0" presId="urn:diagrams.loki3.com/VaryingWidthList"/>
    <dgm:cxn modelId="{352F8E2E-5441-4063-BD57-437D2EE0B8F7}" type="presParOf" srcId="{E4B134F7-49D6-4DF3-92DF-91D9E7F51D5C}" destId="{6DEE559D-6FB1-4230-A265-80AB30766C26}" srcOrd="6" destOrd="0" presId="urn:diagrams.loki3.com/VaryingWidth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3707F9D-87DA-46E6-8915-403837D3A7D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AEE25CB8-D1AC-4643-BA2C-B768A79E6AE2}">
      <dgm:prSet phldrT="[Text]"/>
      <dgm:spPr>
        <a:solidFill>
          <a:srgbClr val="7030A0"/>
        </a:solidFill>
      </dgm:spPr>
      <dgm:t>
        <a:bodyPr/>
        <a:lstStyle/>
        <a:p>
          <a:r>
            <a:rPr lang="en-US" dirty="0">
              <a:latin typeface="Arial" panose="020B0604020202020204" pitchFamily="34" charset="0"/>
              <a:cs typeface="Arial" panose="020B0604020202020204" pitchFamily="34" charset="0"/>
            </a:rPr>
            <a:t>Institutionalize new approaches</a:t>
          </a:r>
        </a:p>
      </dgm:t>
    </dgm:pt>
    <dgm:pt modelId="{D0C54E44-2E14-4493-9190-C49D9EE5C999}" type="parTrans" cxnId="{35F9A54B-0833-4850-BFF2-AE703415706E}">
      <dgm:prSet/>
      <dgm:spPr/>
      <dgm:t>
        <a:bodyPr/>
        <a:lstStyle/>
        <a:p>
          <a:endParaRPr lang="en-US"/>
        </a:p>
      </dgm:t>
    </dgm:pt>
    <dgm:pt modelId="{A7B4C065-2A6E-4ED6-9F28-E3007941CFCD}" type="sibTrans" cxnId="{35F9A54B-0833-4850-BFF2-AE703415706E}">
      <dgm:prSet/>
      <dgm:spPr/>
      <dgm:t>
        <a:bodyPr/>
        <a:lstStyle/>
        <a:p>
          <a:endParaRPr lang="en-US"/>
        </a:p>
      </dgm:t>
    </dgm:pt>
    <dgm:pt modelId="{26EAA4CF-65ED-4635-A6A3-9C7ED99D919E}" type="pres">
      <dgm:prSet presAssocID="{B3707F9D-87DA-46E6-8915-403837D3A7D7}" presName="diagram" presStyleCnt="0">
        <dgm:presLayoutVars>
          <dgm:dir/>
          <dgm:resizeHandles val="exact"/>
        </dgm:presLayoutVars>
      </dgm:prSet>
      <dgm:spPr/>
    </dgm:pt>
    <dgm:pt modelId="{ADD21E81-471A-4CE5-9173-84E5CA514C2E}" type="pres">
      <dgm:prSet presAssocID="{AEE25CB8-D1AC-4643-BA2C-B768A79E6AE2}" presName="node" presStyleLbl="node1" presStyleIdx="0" presStyleCnt="1">
        <dgm:presLayoutVars>
          <dgm:bulletEnabled val="1"/>
        </dgm:presLayoutVars>
      </dgm:prSet>
      <dgm:spPr/>
    </dgm:pt>
  </dgm:ptLst>
  <dgm:cxnLst>
    <dgm:cxn modelId="{51A65620-26BE-4DDE-9FD3-A8BD1FA216AF}" type="presOf" srcId="{B3707F9D-87DA-46E6-8915-403837D3A7D7}" destId="{26EAA4CF-65ED-4635-A6A3-9C7ED99D919E}" srcOrd="0" destOrd="0" presId="urn:microsoft.com/office/officeart/2005/8/layout/default"/>
    <dgm:cxn modelId="{35F9A54B-0833-4850-BFF2-AE703415706E}" srcId="{B3707F9D-87DA-46E6-8915-403837D3A7D7}" destId="{AEE25CB8-D1AC-4643-BA2C-B768A79E6AE2}" srcOrd="0" destOrd="0" parTransId="{D0C54E44-2E14-4493-9190-C49D9EE5C999}" sibTransId="{A7B4C065-2A6E-4ED6-9F28-E3007941CFCD}"/>
    <dgm:cxn modelId="{13546CEF-CF80-43B5-9715-8B03268E15DF}" type="presOf" srcId="{AEE25CB8-D1AC-4643-BA2C-B768A79E6AE2}" destId="{ADD21E81-471A-4CE5-9173-84E5CA514C2E}" srcOrd="0" destOrd="0" presId="urn:microsoft.com/office/officeart/2005/8/layout/default"/>
    <dgm:cxn modelId="{975650C0-2281-49A4-A397-313D76D7B093}" type="presParOf" srcId="{26EAA4CF-65ED-4635-A6A3-9C7ED99D919E}" destId="{ADD21E81-471A-4CE5-9173-84E5CA514C2E}"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934C27D-B27F-4080-96F4-CBE7D776A0A6}"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5A9FEB2F-289D-4DE6-B5B2-62917D3BDE97}">
      <dgm:prSet phldrT="[Text]"/>
      <dgm:spPr/>
      <dgm:t>
        <a:bodyPr/>
        <a:lstStyle/>
        <a:p>
          <a:r>
            <a:rPr lang="en-US" dirty="0">
              <a:latin typeface="Arial" panose="020B0604020202020204" pitchFamily="34" charset="0"/>
              <a:cs typeface="Arial" panose="020B0604020202020204" pitchFamily="34" charset="0"/>
            </a:rPr>
            <a:t>Cultural change comes last, not first </a:t>
          </a:r>
        </a:p>
      </dgm:t>
    </dgm:pt>
    <dgm:pt modelId="{04E77B25-9CE8-494C-B178-E2D3B5D8E82F}" type="parTrans" cxnId="{524544D1-AC9E-430D-8F06-5A46022F0C7C}">
      <dgm:prSet/>
      <dgm:spPr/>
      <dgm:t>
        <a:bodyPr/>
        <a:lstStyle/>
        <a:p>
          <a:endParaRPr lang="en-US"/>
        </a:p>
      </dgm:t>
    </dgm:pt>
    <dgm:pt modelId="{F41770AC-074B-428F-9D6C-8387930309D0}" type="sibTrans" cxnId="{524544D1-AC9E-430D-8F06-5A46022F0C7C}">
      <dgm:prSet/>
      <dgm:spPr/>
      <dgm:t>
        <a:bodyPr/>
        <a:lstStyle/>
        <a:p>
          <a:endParaRPr lang="en-US"/>
        </a:p>
      </dgm:t>
    </dgm:pt>
    <dgm:pt modelId="{47DD7BD3-A1E3-4039-AB5B-A045E092E820}">
      <dgm:prSet/>
      <dgm:spPr/>
      <dgm:t>
        <a:bodyPr/>
        <a:lstStyle/>
        <a:p>
          <a:r>
            <a:rPr lang="en-US" dirty="0">
              <a:latin typeface="Arial" panose="020B0604020202020204" pitchFamily="34" charset="0"/>
              <a:cs typeface="Arial" panose="020B0604020202020204" pitchFamily="34" charset="0"/>
            </a:rPr>
            <a:t>You must be able to prove that the new way is superior to the old </a:t>
          </a:r>
        </a:p>
      </dgm:t>
    </dgm:pt>
    <dgm:pt modelId="{0F088E42-A9E8-465F-8F89-434FA6EA3589}" type="parTrans" cxnId="{6BA58CBA-C65C-44C5-AA32-936C649CC016}">
      <dgm:prSet/>
      <dgm:spPr/>
      <dgm:t>
        <a:bodyPr/>
        <a:lstStyle/>
        <a:p>
          <a:endParaRPr lang="en-US"/>
        </a:p>
      </dgm:t>
    </dgm:pt>
    <dgm:pt modelId="{4EBD6FB8-A17A-48CD-BB7E-2C9D187D134E}" type="sibTrans" cxnId="{6BA58CBA-C65C-44C5-AA32-936C649CC016}">
      <dgm:prSet/>
      <dgm:spPr/>
      <dgm:t>
        <a:bodyPr/>
        <a:lstStyle/>
        <a:p>
          <a:endParaRPr lang="en-US"/>
        </a:p>
      </dgm:t>
    </dgm:pt>
    <dgm:pt modelId="{AB3E8F17-413A-4478-A456-BA0C24721A28}">
      <dgm:prSet/>
      <dgm:spPr/>
      <dgm:t>
        <a:bodyPr/>
        <a:lstStyle/>
        <a:p>
          <a:r>
            <a:rPr lang="en-US">
              <a:latin typeface="Arial" panose="020B0604020202020204" pitchFamily="34" charset="0"/>
              <a:cs typeface="Arial" panose="020B0604020202020204" pitchFamily="34" charset="0"/>
            </a:rPr>
            <a:t>The success must be visible and well communicated </a:t>
          </a:r>
        </a:p>
      </dgm:t>
    </dgm:pt>
    <dgm:pt modelId="{64F4949E-754C-40DA-A082-FFEDB81D5D97}" type="parTrans" cxnId="{5CC37A6F-D977-43CC-BC6F-8D8E1C199EF2}">
      <dgm:prSet/>
      <dgm:spPr/>
      <dgm:t>
        <a:bodyPr/>
        <a:lstStyle/>
        <a:p>
          <a:endParaRPr lang="en-US"/>
        </a:p>
      </dgm:t>
    </dgm:pt>
    <dgm:pt modelId="{868AFF15-6FA5-4D84-9C9D-19C3027D31D8}" type="sibTrans" cxnId="{5CC37A6F-D977-43CC-BC6F-8D8E1C199EF2}">
      <dgm:prSet/>
      <dgm:spPr/>
      <dgm:t>
        <a:bodyPr/>
        <a:lstStyle/>
        <a:p>
          <a:endParaRPr lang="en-US"/>
        </a:p>
      </dgm:t>
    </dgm:pt>
    <dgm:pt modelId="{061F6268-7617-49F1-A4C9-47EFD2BEE669}">
      <dgm:prSet/>
      <dgm:spPr/>
      <dgm:t>
        <a:bodyPr/>
        <a:lstStyle/>
        <a:p>
          <a:r>
            <a:rPr lang="en-US" dirty="0">
              <a:latin typeface="Arial" panose="020B0604020202020204" pitchFamily="34" charset="0"/>
              <a:cs typeface="Arial" panose="020B0604020202020204" pitchFamily="34" charset="0"/>
            </a:rPr>
            <a:t>Reinforce the culture with every new employee</a:t>
          </a:r>
        </a:p>
      </dgm:t>
    </dgm:pt>
    <dgm:pt modelId="{145A7816-8F89-4EEC-9A04-A105342948B1}" type="parTrans" cxnId="{3795533D-EFD4-4BDF-A670-551EDF821966}">
      <dgm:prSet/>
      <dgm:spPr/>
      <dgm:t>
        <a:bodyPr/>
        <a:lstStyle/>
        <a:p>
          <a:endParaRPr lang="en-US"/>
        </a:p>
      </dgm:t>
    </dgm:pt>
    <dgm:pt modelId="{642D727A-B95E-42FD-9CAF-FC09EB196C59}" type="sibTrans" cxnId="{3795533D-EFD4-4BDF-A670-551EDF821966}">
      <dgm:prSet/>
      <dgm:spPr/>
      <dgm:t>
        <a:bodyPr/>
        <a:lstStyle/>
        <a:p>
          <a:endParaRPr lang="en-US"/>
        </a:p>
      </dgm:t>
    </dgm:pt>
    <dgm:pt modelId="{390FA6BB-8098-6A43-9032-96906FE77BAC}">
      <dgm:prSet/>
      <dgm:spPr/>
      <dgm:t>
        <a:bodyPr/>
        <a:lstStyle/>
        <a:p>
          <a:r>
            <a:rPr lang="en-US" dirty="0">
              <a:latin typeface="Arial" panose="020B0604020202020204" pitchFamily="34" charset="0"/>
              <a:cs typeface="Arial" panose="020B0604020202020204" pitchFamily="34" charset="0"/>
            </a:rPr>
            <a:t>Make it as easy as possible to do the right thing</a:t>
          </a:r>
        </a:p>
      </dgm:t>
    </dgm:pt>
    <dgm:pt modelId="{001A12B1-46CA-FE41-9D39-42E897BBF159}" type="parTrans" cxnId="{6875BB90-C628-CB4E-AD63-785D0C9E3428}">
      <dgm:prSet/>
      <dgm:spPr/>
      <dgm:t>
        <a:bodyPr/>
        <a:lstStyle/>
        <a:p>
          <a:endParaRPr lang="en-US"/>
        </a:p>
      </dgm:t>
    </dgm:pt>
    <dgm:pt modelId="{452D0B8E-B54E-E74F-842E-BC53A71AE950}" type="sibTrans" cxnId="{6875BB90-C628-CB4E-AD63-785D0C9E3428}">
      <dgm:prSet/>
      <dgm:spPr/>
      <dgm:t>
        <a:bodyPr/>
        <a:lstStyle/>
        <a:p>
          <a:endParaRPr lang="en-US"/>
        </a:p>
      </dgm:t>
    </dgm:pt>
    <dgm:pt modelId="{5CF6BA75-1438-4D47-B6B4-3D9C62CDCCE5}" type="pres">
      <dgm:prSet presAssocID="{A934C27D-B27F-4080-96F4-CBE7D776A0A6}" presName="linear" presStyleCnt="0">
        <dgm:presLayoutVars>
          <dgm:dir/>
          <dgm:resizeHandles val="exact"/>
        </dgm:presLayoutVars>
      </dgm:prSet>
      <dgm:spPr/>
    </dgm:pt>
    <dgm:pt modelId="{4F67A301-0921-4DB5-BF54-AC657EA58238}" type="pres">
      <dgm:prSet presAssocID="{5A9FEB2F-289D-4DE6-B5B2-62917D3BDE97}" presName="comp" presStyleCnt="0"/>
      <dgm:spPr/>
    </dgm:pt>
    <dgm:pt modelId="{D3C50BA3-8849-4AA5-9E8A-5B861052D28C}" type="pres">
      <dgm:prSet presAssocID="{5A9FEB2F-289D-4DE6-B5B2-62917D3BDE97}" presName="box" presStyleLbl="node1" presStyleIdx="0" presStyleCnt="5"/>
      <dgm:spPr/>
    </dgm:pt>
    <dgm:pt modelId="{FA5AE60E-2AC6-4C27-8519-011879CB09E0}" type="pres">
      <dgm:prSet presAssocID="{5A9FEB2F-289D-4DE6-B5B2-62917D3BDE97}" presName="img" presStyleLbl="fgImgPlac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t="-17000" b="-17000"/>
          </a:stretch>
        </a:blipFill>
      </dgm:spPr>
      <dgm:extLst>
        <a:ext uri="{E40237B7-FDA0-4F09-8148-C483321AD2D9}">
          <dgm14:cNvPr xmlns:dgm14="http://schemas.microsoft.com/office/drawing/2010/diagram" id="0" name="" descr="Transfer with solid fill"/>
        </a:ext>
      </dgm:extLst>
    </dgm:pt>
    <dgm:pt modelId="{9D011F68-951F-4955-9C2F-FC4CAEA71F61}" type="pres">
      <dgm:prSet presAssocID="{5A9FEB2F-289D-4DE6-B5B2-62917D3BDE97}" presName="text" presStyleLbl="node1" presStyleIdx="0" presStyleCnt="5">
        <dgm:presLayoutVars>
          <dgm:bulletEnabled val="1"/>
        </dgm:presLayoutVars>
      </dgm:prSet>
      <dgm:spPr/>
    </dgm:pt>
    <dgm:pt modelId="{9F703A83-53F7-4D26-8FB3-A384B3B77295}" type="pres">
      <dgm:prSet presAssocID="{F41770AC-074B-428F-9D6C-8387930309D0}" presName="spacer" presStyleCnt="0"/>
      <dgm:spPr/>
    </dgm:pt>
    <dgm:pt modelId="{81161551-9B33-4278-A963-6231AE7568D6}" type="pres">
      <dgm:prSet presAssocID="{47DD7BD3-A1E3-4039-AB5B-A045E092E820}" presName="comp" presStyleCnt="0"/>
      <dgm:spPr/>
    </dgm:pt>
    <dgm:pt modelId="{271780C9-E0AC-4123-9947-78D74DAD77B2}" type="pres">
      <dgm:prSet presAssocID="{47DD7BD3-A1E3-4039-AB5B-A045E092E820}" presName="box" presStyleLbl="node1" presStyleIdx="1" presStyleCnt="5"/>
      <dgm:spPr/>
    </dgm:pt>
    <dgm:pt modelId="{238A461D-D70D-4104-8D99-B0A807B320BC}" type="pres">
      <dgm:prSet presAssocID="{47DD7BD3-A1E3-4039-AB5B-A045E092E820}" presName="img" presStyleLbl="fgImgPlac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7000" b="-17000"/>
          </a:stretch>
        </a:blipFill>
      </dgm:spPr>
      <dgm:extLst>
        <a:ext uri="{E40237B7-FDA0-4F09-8148-C483321AD2D9}">
          <dgm14:cNvPr xmlns:dgm14="http://schemas.microsoft.com/office/drawing/2010/diagram" id="0" name="" descr="Linear Graph with solid fill"/>
        </a:ext>
      </dgm:extLst>
    </dgm:pt>
    <dgm:pt modelId="{FA99E2FC-195A-459C-8F2C-7C05A0F2586D}" type="pres">
      <dgm:prSet presAssocID="{47DD7BD3-A1E3-4039-AB5B-A045E092E820}" presName="text" presStyleLbl="node1" presStyleIdx="1" presStyleCnt="5">
        <dgm:presLayoutVars>
          <dgm:bulletEnabled val="1"/>
        </dgm:presLayoutVars>
      </dgm:prSet>
      <dgm:spPr/>
    </dgm:pt>
    <dgm:pt modelId="{36E3D190-4045-4F49-889A-08D3B97C446A}" type="pres">
      <dgm:prSet presAssocID="{4EBD6FB8-A17A-48CD-BB7E-2C9D187D134E}" presName="spacer" presStyleCnt="0"/>
      <dgm:spPr/>
    </dgm:pt>
    <dgm:pt modelId="{C0A26896-9CB0-4396-AD18-707F4267E0FE}" type="pres">
      <dgm:prSet presAssocID="{AB3E8F17-413A-4478-A456-BA0C24721A28}" presName="comp" presStyleCnt="0"/>
      <dgm:spPr/>
    </dgm:pt>
    <dgm:pt modelId="{0AC6B1C5-3BC1-430B-B474-5D65D7D20EAB}" type="pres">
      <dgm:prSet presAssocID="{AB3E8F17-413A-4478-A456-BA0C24721A28}" presName="box" presStyleLbl="node1" presStyleIdx="2" presStyleCnt="5"/>
      <dgm:spPr/>
    </dgm:pt>
    <dgm:pt modelId="{C3E9D4CD-7D61-4BBB-81DC-F37EDB55F750}" type="pres">
      <dgm:prSet presAssocID="{AB3E8F17-413A-4478-A456-BA0C24721A28}" presName="img" presStyleLbl="fgImgPlac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7000" b="-7000"/>
          </a:stretch>
        </a:blipFill>
      </dgm:spPr>
      <dgm:extLst>
        <a:ext uri="{E40237B7-FDA0-4F09-8148-C483321AD2D9}">
          <dgm14:cNvPr xmlns:dgm14="http://schemas.microsoft.com/office/drawing/2010/diagram" id="0" name="" descr="Megaphone with solid fill"/>
        </a:ext>
      </dgm:extLst>
    </dgm:pt>
    <dgm:pt modelId="{3D93ABB7-6C2D-4AD6-B6A4-17ECF4D5676A}" type="pres">
      <dgm:prSet presAssocID="{AB3E8F17-413A-4478-A456-BA0C24721A28}" presName="text" presStyleLbl="node1" presStyleIdx="2" presStyleCnt="5">
        <dgm:presLayoutVars>
          <dgm:bulletEnabled val="1"/>
        </dgm:presLayoutVars>
      </dgm:prSet>
      <dgm:spPr/>
    </dgm:pt>
    <dgm:pt modelId="{532BB955-B5D6-4A8E-AAD5-53C8AAABEC50}" type="pres">
      <dgm:prSet presAssocID="{868AFF15-6FA5-4D84-9C9D-19C3027D31D8}" presName="spacer" presStyleCnt="0"/>
      <dgm:spPr/>
    </dgm:pt>
    <dgm:pt modelId="{8FCD6AD0-5921-4ABC-A65E-68BE029E604E}" type="pres">
      <dgm:prSet presAssocID="{061F6268-7617-49F1-A4C9-47EFD2BEE669}" presName="comp" presStyleCnt="0"/>
      <dgm:spPr/>
    </dgm:pt>
    <dgm:pt modelId="{8FECE904-9871-4968-8CEF-EAFF179B9F73}" type="pres">
      <dgm:prSet presAssocID="{061F6268-7617-49F1-A4C9-47EFD2BEE669}" presName="box" presStyleLbl="node1" presStyleIdx="3" presStyleCnt="5"/>
      <dgm:spPr/>
    </dgm:pt>
    <dgm:pt modelId="{00E59B85-7839-4F5F-A06E-8C1DE3C76486}" type="pres">
      <dgm:prSet presAssocID="{061F6268-7617-49F1-A4C9-47EFD2BEE669}" presName="img" presStyleLbl="fgImgPlac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7000" b="-17000"/>
          </a:stretch>
        </a:blipFill>
      </dgm:spPr>
      <dgm:extLst>
        <a:ext uri="{E40237B7-FDA0-4F09-8148-C483321AD2D9}">
          <dgm14:cNvPr xmlns:dgm14="http://schemas.microsoft.com/office/drawing/2010/diagram" id="0" name="" descr="Teacher with solid fill"/>
        </a:ext>
      </dgm:extLst>
    </dgm:pt>
    <dgm:pt modelId="{76443DA1-2E46-4AFB-BFC1-42DE5299FDAB}" type="pres">
      <dgm:prSet presAssocID="{061F6268-7617-49F1-A4C9-47EFD2BEE669}" presName="text" presStyleLbl="node1" presStyleIdx="3" presStyleCnt="5">
        <dgm:presLayoutVars>
          <dgm:bulletEnabled val="1"/>
        </dgm:presLayoutVars>
      </dgm:prSet>
      <dgm:spPr/>
    </dgm:pt>
    <dgm:pt modelId="{E0C51F7F-169D-AE4C-924F-9BC075804695}" type="pres">
      <dgm:prSet presAssocID="{642D727A-B95E-42FD-9CAF-FC09EB196C59}" presName="spacer" presStyleCnt="0"/>
      <dgm:spPr/>
    </dgm:pt>
    <dgm:pt modelId="{A9C7ECE2-C641-8E4F-8EFC-FC24F66ABCB1}" type="pres">
      <dgm:prSet presAssocID="{390FA6BB-8098-6A43-9032-96906FE77BAC}" presName="comp" presStyleCnt="0"/>
      <dgm:spPr/>
    </dgm:pt>
    <dgm:pt modelId="{B3BCF262-F413-2347-9833-C2A0945F44D3}" type="pres">
      <dgm:prSet presAssocID="{390FA6BB-8098-6A43-9032-96906FE77BAC}" presName="box" presStyleLbl="node1" presStyleIdx="4" presStyleCnt="5"/>
      <dgm:spPr/>
    </dgm:pt>
    <dgm:pt modelId="{83EE9AEB-2772-134F-AD54-78C2CDB6435E}" type="pres">
      <dgm:prSet presAssocID="{390FA6BB-8098-6A43-9032-96906FE77BAC}" presName="img" presStyleLbl="fgImgPlace1" presStyleIdx="4" presStyleCnt="5"/>
      <dgm:spPr/>
    </dgm:pt>
    <dgm:pt modelId="{9D960E44-0A51-4347-80F3-F655BA2BA562}" type="pres">
      <dgm:prSet presAssocID="{390FA6BB-8098-6A43-9032-96906FE77BAC}" presName="text" presStyleLbl="node1" presStyleIdx="4" presStyleCnt="5">
        <dgm:presLayoutVars>
          <dgm:bulletEnabled val="1"/>
        </dgm:presLayoutVars>
      </dgm:prSet>
      <dgm:spPr/>
    </dgm:pt>
  </dgm:ptLst>
  <dgm:cxnLst>
    <dgm:cxn modelId="{3A862B15-D439-814D-9C7B-5E3228F310BD}" type="presOf" srcId="{390FA6BB-8098-6A43-9032-96906FE77BAC}" destId="{B3BCF262-F413-2347-9833-C2A0945F44D3}" srcOrd="0" destOrd="0" presId="urn:microsoft.com/office/officeart/2005/8/layout/vList4"/>
    <dgm:cxn modelId="{885B532A-15FC-4623-A475-7FD0DFB58077}" type="presOf" srcId="{AB3E8F17-413A-4478-A456-BA0C24721A28}" destId="{3D93ABB7-6C2D-4AD6-B6A4-17ECF4D5676A}" srcOrd="1" destOrd="0" presId="urn:microsoft.com/office/officeart/2005/8/layout/vList4"/>
    <dgm:cxn modelId="{49A3452C-E081-B044-9AC5-5194574A55CB}" type="presOf" srcId="{390FA6BB-8098-6A43-9032-96906FE77BAC}" destId="{9D960E44-0A51-4347-80F3-F655BA2BA562}" srcOrd="1" destOrd="0" presId="urn:microsoft.com/office/officeart/2005/8/layout/vList4"/>
    <dgm:cxn modelId="{3795533D-EFD4-4BDF-A670-551EDF821966}" srcId="{A934C27D-B27F-4080-96F4-CBE7D776A0A6}" destId="{061F6268-7617-49F1-A4C9-47EFD2BEE669}" srcOrd="3" destOrd="0" parTransId="{145A7816-8F89-4EEC-9A04-A105342948B1}" sibTransId="{642D727A-B95E-42FD-9CAF-FC09EB196C59}"/>
    <dgm:cxn modelId="{60C5195E-3159-4BC2-BCBB-D2F4DD6E7CA8}" type="presOf" srcId="{AB3E8F17-413A-4478-A456-BA0C24721A28}" destId="{0AC6B1C5-3BC1-430B-B474-5D65D7D20EAB}" srcOrd="0" destOrd="0" presId="urn:microsoft.com/office/officeart/2005/8/layout/vList4"/>
    <dgm:cxn modelId="{DB53BD5F-7ED0-48D6-9C11-81AC82D3A271}" type="presOf" srcId="{061F6268-7617-49F1-A4C9-47EFD2BEE669}" destId="{76443DA1-2E46-4AFB-BFC1-42DE5299FDAB}" srcOrd="1" destOrd="0" presId="urn:microsoft.com/office/officeart/2005/8/layout/vList4"/>
    <dgm:cxn modelId="{5CC37A6F-D977-43CC-BC6F-8D8E1C199EF2}" srcId="{A934C27D-B27F-4080-96F4-CBE7D776A0A6}" destId="{AB3E8F17-413A-4478-A456-BA0C24721A28}" srcOrd="2" destOrd="0" parTransId="{64F4949E-754C-40DA-A082-FFEDB81D5D97}" sibTransId="{868AFF15-6FA5-4D84-9C9D-19C3027D31D8}"/>
    <dgm:cxn modelId="{B40AEA54-D614-430C-99D7-8C135D711E05}" type="presOf" srcId="{5A9FEB2F-289D-4DE6-B5B2-62917D3BDE97}" destId="{9D011F68-951F-4955-9C2F-FC4CAEA71F61}" srcOrd="1" destOrd="0" presId="urn:microsoft.com/office/officeart/2005/8/layout/vList4"/>
    <dgm:cxn modelId="{C7932286-3BF7-4DE0-B466-9C70BF5CD076}" type="presOf" srcId="{47DD7BD3-A1E3-4039-AB5B-A045E092E820}" destId="{FA99E2FC-195A-459C-8F2C-7C05A0F2586D}" srcOrd="1" destOrd="0" presId="urn:microsoft.com/office/officeart/2005/8/layout/vList4"/>
    <dgm:cxn modelId="{6875BB90-C628-CB4E-AD63-785D0C9E3428}" srcId="{A934C27D-B27F-4080-96F4-CBE7D776A0A6}" destId="{390FA6BB-8098-6A43-9032-96906FE77BAC}" srcOrd="4" destOrd="0" parTransId="{001A12B1-46CA-FE41-9D39-42E897BBF159}" sibTransId="{452D0B8E-B54E-E74F-842E-BC53A71AE950}"/>
    <dgm:cxn modelId="{B66239A8-B91D-4386-B907-B47F1C98A52C}" type="presOf" srcId="{061F6268-7617-49F1-A4C9-47EFD2BEE669}" destId="{8FECE904-9871-4968-8CEF-EAFF179B9F73}" srcOrd="0" destOrd="0" presId="urn:microsoft.com/office/officeart/2005/8/layout/vList4"/>
    <dgm:cxn modelId="{FA4558A9-A716-4881-9C34-ADCDC06295CC}" type="presOf" srcId="{47DD7BD3-A1E3-4039-AB5B-A045E092E820}" destId="{271780C9-E0AC-4123-9947-78D74DAD77B2}" srcOrd="0" destOrd="0" presId="urn:microsoft.com/office/officeart/2005/8/layout/vList4"/>
    <dgm:cxn modelId="{6BA58CBA-C65C-44C5-AA32-936C649CC016}" srcId="{A934C27D-B27F-4080-96F4-CBE7D776A0A6}" destId="{47DD7BD3-A1E3-4039-AB5B-A045E092E820}" srcOrd="1" destOrd="0" parTransId="{0F088E42-A9E8-465F-8F89-434FA6EA3589}" sibTransId="{4EBD6FB8-A17A-48CD-BB7E-2C9D187D134E}"/>
    <dgm:cxn modelId="{524544D1-AC9E-430D-8F06-5A46022F0C7C}" srcId="{A934C27D-B27F-4080-96F4-CBE7D776A0A6}" destId="{5A9FEB2F-289D-4DE6-B5B2-62917D3BDE97}" srcOrd="0" destOrd="0" parTransId="{04E77B25-9CE8-494C-B178-E2D3B5D8E82F}" sibTransId="{F41770AC-074B-428F-9D6C-8387930309D0}"/>
    <dgm:cxn modelId="{8E10A5E1-AF8D-4255-9CD2-564D3508CC5D}" type="presOf" srcId="{5A9FEB2F-289D-4DE6-B5B2-62917D3BDE97}" destId="{D3C50BA3-8849-4AA5-9E8A-5B861052D28C}" srcOrd="0" destOrd="0" presId="urn:microsoft.com/office/officeart/2005/8/layout/vList4"/>
    <dgm:cxn modelId="{3C57DCEB-B528-4474-A43B-1E425163574E}" type="presOf" srcId="{A934C27D-B27F-4080-96F4-CBE7D776A0A6}" destId="{5CF6BA75-1438-4D47-B6B4-3D9C62CDCCE5}" srcOrd="0" destOrd="0" presId="urn:microsoft.com/office/officeart/2005/8/layout/vList4"/>
    <dgm:cxn modelId="{A74352E0-5665-4907-9C75-0ECBD8FD8314}" type="presParOf" srcId="{5CF6BA75-1438-4D47-B6B4-3D9C62CDCCE5}" destId="{4F67A301-0921-4DB5-BF54-AC657EA58238}" srcOrd="0" destOrd="0" presId="urn:microsoft.com/office/officeart/2005/8/layout/vList4"/>
    <dgm:cxn modelId="{99B7B163-DE97-4D5F-A640-F46F18F7A136}" type="presParOf" srcId="{4F67A301-0921-4DB5-BF54-AC657EA58238}" destId="{D3C50BA3-8849-4AA5-9E8A-5B861052D28C}" srcOrd="0" destOrd="0" presId="urn:microsoft.com/office/officeart/2005/8/layout/vList4"/>
    <dgm:cxn modelId="{90190BC4-9C70-4B7A-98B9-D359672E5096}" type="presParOf" srcId="{4F67A301-0921-4DB5-BF54-AC657EA58238}" destId="{FA5AE60E-2AC6-4C27-8519-011879CB09E0}" srcOrd="1" destOrd="0" presId="urn:microsoft.com/office/officeart/2005/8/layout/vList4"/>
    <dgm:cxn modelId="{87ECC045-3090-4ACB-9393-ED78F813C593}" type="presParOf" srcId="{4F67A301-0921-4DB5-BF54-AC657EA58238}" destId="{9D011F68-951F-4955-9C2F-FC4CAEA71F61}" srcOrd="2" destOrd="0" presId="urn:microsoft.com/office/officeart/2005/8/layout/vList4"/>
    <dgm:cxn modelId="{88A73F06-7C64-4BA7-AD58-4AD6E06856EA}" type="presParOf" srcId="{5CF6BA75-1438-4D47-B6B4-3D9C62CDCCE5}" destId="{9F703A83-53F7-4D26-8FB3-A384B3B77295}" srcOrd="1" destOrd="0" presId="urn:microsoft.com/office/officeart/2005/8/layout/vList4"/>
    <dgm:cxn modelId="{EDB51F5A-F514-493D-8BE7-31147B8E61DB}" type="presParOf" srcId="{5CF6BA75-1438-4D47-B6B4-3D9C62CDCCE5}" destId="{81161551-9B33-4278-A963-6231AE7568D6}" srcOrd="2" destOrd="0" presId="urn:microsoft.com/office/officeart/2005/8/layout/vList4"/>
    <dgm:cxn modelId="{FCACDA0F-BF21-4DCC-ACA4-7CD7C99EA04A}" type="presParOf" srcId="{81161551-9B33-4278-A963-6231AE7568D6}" destId="{271780C9-E0AC-4123-9947-78D74DAD77B2}" srcOrd="0" destOrd="0" presId="urn:microsoft.com/office/officeart/2005/8/layout/vList4"/>
    <dgm:cxn modelId="{1E6B6671-44F7-4E08-BA90-FB6EB9F9B056}" type="presParOf" srcId="{81161551-9B33-4278-A963-6231AE7568D6}" destId="{238A461D-D70D-4104-8D99-B0A807B320BC}" srcOrd="1" destOrd="0" presId="urn:microsoft.com/office/officeart/2005/8/layout/vList4"/>
    <dgm:cxn modelId="{57BCF940-F434-49B7-A4E4-D2E682A0589A}" type="presParOf" srcId="{81161551-9B33-4278-A963-6231AE7568D6}" destId="{FA99E2FC-195A-459C-8F2C-7C05A0F2586D}" srcOrd="2" destOrd="0" presId="urn:microsoft.com/office/officeart/2005/8/layout/vList4"/>
    <dgm:cxn modelId="{C4D96EBA-B8FF-4E8F-9AF1-154839CC3293}" type="presParOf" srcId="{5CF6BA75-1438-4D47-B6B4-3D9C62CDCCE5}" destId="{36E3D190-4045-4F49-889A-08D3B97C446A}" srcOrd="3" destOrd="0" presId="urn:microsoft.com/office/officeart/2005/8/layout/vList4"/>
    <dgm:cxn modelId="{1B1F7AA3-F29D-4ED0-8A75-B5BCCE4EBCC5}" type="presParOf" srcId="{5CF6BA75-1438-4D47-B6B4-3D9C62CDCCE5}" destId="{C0A26896-9CB0-4396-AD18-707F4267E0FE}" srcOrd="4" destOrd="0" presId="urn:microsoft.com/office/officeart/2005/8/layout/vList4"/>
    <dgm:cxn modelId="{541E7D86-05C9-45A8-A2D3-17600EFAA0AD}" type="presParOf" srcId="{C0A26896-9CB0-4396-AD18-707F4267E0FE}" destId="{0AC6B1C5-3BC1-430B-B474-5D65D7D20EAB}" srcOrd="0" destOrd="0" presId="urn:microsoft.com/office/officeart/2005/8/layout/vList4"/>
    <dgm:cxn modelId="{AE410609-3578-4BC6-8949-2D05BB328CFD}" type="presParOf" srcId="{C0A26896-9CB0-4396-AD18-707F4267E0FE}" destId="{C3E9D4CD-7D61-4BBB-81DC-F37EDB55F750}" srcOrd="1" destOrd="0" presId="urn:microsoft.com/office/officeart/2005/8/layout/vList4"/>
    <dgm:cxn modelId="{AC02E501-765A-4592-AD66-8263CC22BCA9}" type="presParOf" srcId="{C0A26896-9CB0-4396-AD18-707F4267E0FE}" destId="{3D93ABB7-6C2D-4AD6-B6A4-17ECF4D5676A}" srcOrd="2" destOrd="0" presId="urn:microsoft.com/office/officeart/2005/8/layout/vList4"/>
    <dgm:cxn modelId="{323DB41F-D8FA-4807-9AEE-20C4A03AB1F5}" type="presParOf" srcId="{5CF6BA75-1438-4D47-B6B4-3D9C62CDCCE5}" destId="{532BB955-B5D6-4A8E-AAD5-53C8AAABEC50}" srcOrd="5" destOrd="0" presId="urn:microsoft.com/office/officeart/2005/8/layout/vList4"/>
    <dgm:cxn modelId="{A54F0EFD-2B73-40E0-8BE3-252AD91C8EE7}" type="presParOf" srcId="{5CF6BA75-1438-4D47-B6B4-3D9C62CDCCE5}" destId="{8FCD6AD0-5921-4ABC-A65E-68BE029E604E}" srcOrd="6" destOrd="0" presId="urn:microsoft.com/office/officeart/2005/8/layout/vList4"/>
    <dgm:cxn modelId="{1F623E40-1282-4928-9641-4CAB2FD973D1}" type="presParOf" srcId="{8FCD6AD0-5921-4ABC-A65E-68BE029E604E}" destId="{8FECE904-9871-4968-8CEF-EAFF179B9F73}" srcOrd="0" destOrd="0" presId="urn:microsoft.com/office/officeart/2005/8/layout/vList4"/>
    <dgm:cxn modelId="{F3D1E0B0-FB18-4503-9834-2B2DDFB4BBFE}" type="presParOf" srcId="{8FCD6AD0-5921-4ABC-A65E-68BE029E604E}" destId="{00E59B85-7839-4F5F-A06E-8C1DE3C76486}" srcOrd="1" destOrd="0" presId="urn:microsoft.com/office/officeart/2005/8/layout/vList4"/>
    <dgm:cxn modelId="{56125937-97B5-4201-A617-4994824E6FEF}" type="presParOf" srcId="{8FCD6AD0-5921-4ABC-A65E-68BE029E604E}" destId="{76443DA1-2E46-4AFB-BFC1-42DE5299FDAB}" srcOrd="2" destOrd="0" presId="urn:microsoft.com/office/officeart/2005/8/layout/vList4"/>
    <dgm:cxn modelId="{63E568EF-4B08-0646-98DB-DED0DDE36206}" type="presParOf" srcId="{5CF6BA75-1438-4D47-B6B4-3D9C62CDCCE5}" destId="{E0C51F7F-169D-AE4C-924F-9BC075804695}" srcOrd="7" destOrd="0" presId="urn:microsoft.com/office/officeart/2005/8/layout/vList4"/>
    <dgm:cxn modelId="{598452D4-237F-2C4A-8634-9C2FD77BFCED}" type="presParOf" srcId="{5CF6BA75-1438-4D47-B6B4-3D9C62CDCCE5}" destId="{A9C7ECE2-C641-8E4F-8EFC-FC24F66ABCB1}" srcOrd="8" destOrd="0" presId="urn:microsoft.com/office/officeart/2005/8/layout/vList4"/>
    <dgm:cxn modelId="{780E6F5C-4364-BA4E-9897-B08965453EAC}" type="presParOf" srcId="{A9C7ECE2-C641-8E4F-8EFC-FC24F66ABCB1}" destId="{B3BCF262-F413-2347-9833-C2A0945F44D3}" srcOrd="0" destOrd="0" presId="urn:microsoft.com/office/officeart/2005/8/layout/vList4"/>
    <dgm:cxn modelId="{D54320F2-6223-F84D-A3E5-640928453DBF}" type="presParOf" srcId="{A9C7ECE2-C641-8E4F-8EFC-FC24F66ABCB1}" destId="{83EE9AEB-2772-134F-AD54-78C2CDB6435E}" srcOrd="1" destOrd="0" presId="urn:microsoft.com/office/officeart/2005/8/layout/vList4"/>
    <dgm:cxn modelId="{0C6E0BCD-4C22-384A-8137-C1BDC65D914A}" type="presParOf" srcId="{A9C7ECE2-C641-8E4F-8EFC-FC24F66ABCB1}" destId="{9D960E44-0A51-4347-80F3-F655BA2BA562}"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B16D6A-83F6-4B98-957E-7D2FDA2E332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3F221C44-D098-4E86-8459-6EDB973324AA}">
      <dgm:prSet phldr="0"/>
      <dgm:spPr/>
      <dgm:t>
        <a:bodyPr/>
        <a:lstStyle/>
        <a:p>
          <a:pPr algn="l" rtl="0">
            <a:lnSpc>
              <a:spcPct val="100000"/>
            </a:lnSpc>
            <a:spcBef>
              <a:spcPts val="600"/>
            </a:spcBef>
            <a:spcAft>
              <a:spcPts val="600"/>
            </a:spcAft>
          </a:pPr>
          <a:r>
            <a:rPr lang="en-US" dirty="0">
              <a:latin typeface="+mj-lt"/>
              <a:ea typeface="Cambria" panose="02040503050406030204" pitchFamily="18" charset="0"/>
              <a:cs typeface="Arial" panose="020B0604020202020204" pitchFamily="34" charset="0"/>
            </a:rPr>
            <a:t>Key Takeaways</a:t>
          </a:r>
        </a:p>
      </dgm:t>
    </dgm:pt>
    <dgm:pt modelId="{66ECC68A-2107-44CD-AABD-DDD5C04B8CF1}" type="parTrans" cxnId="{CA138313-7E9F-4240-88AE-D377CCF05337}">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09870540-A3B9-488A-815D-67E105917EBE}" type="sibTrans" cxnId="{CA138313-7E9F-4240-88AE-D377CCF05337}">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730B1348-37D7-41D2-A2E4-9D8F9FD16386}">
      <dgm:prSet phldr="0"/>
      <dgm:spPr/>
      <dgm:t>
        <a:bodyPr/>
        <a:lstStyle/>
        <a:p>
          <a:pPr algn="l" rtl="0">
            <a:lnSpc>
              <a:spcPct val="100000"/>
            </a:lnSpc>
            <a:spcBef>
              <a:spcPts val="600"/>
            </a:spcBef>
            <a:spcAft>
              <a:spcPts val="600"/>
            </a:spcAft>
          </a:pPr>
          <a:r>
            <a:rPr lang="en-US" dirty="0">
              <a:latin typeface="Arial" panose="020B0604020202020204" pitchFamily="34" charset="0"/>
              <a:ea typeface="Cambria" panose="02040503050406030204" pitchFamily="18" charset="0"/>
              <a:cs typeface="Arial" panose="020B0604020202020204" pitchFamily="34" charset="0"/>
            </a:rPr>
            <a:t>Leaders must nurture the relationship with their first follower(s)</a:t>
          </a:r>
        </a:p>
      </dgm:t>
    </dgm:pt>
    <dgm:pt modelId="{7CD9B0C1-A41B-470F-8D51-DE0286943C57}" type="parTrans" cxnId="{E28AFA3A-690C-424C-A136-7FF88F434DD3}">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558D9143-1F48-4A17-A194-6024046FCAF4}" type="sibTrans" cxnId="{E28AFA3A-690C-424C-A136-7FF88F434DD3}">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87911BEB-B44B-4E4A-BB84-037C806FF7F8}">
      <dgm:prSet phldr="0"/>
      <dgm:spPr/>
      <dgm:t>
        <a:bodyPr/>
        <a:lstStyle/>
        <a:p>
          <a:pPr algn="l">
            <a:lnSpc>
              <a:spcPct val="100000"/>
            </a:lnSpc>
            <a:spcBef>
              <a:spcPts val="600"/>
            </a:spcBef>
            <a:spcAft>
              <a:spcPts val="600"/>
            </a:spcAft>
          </a:pPr>
          <a:r>
            <a:rPr lang="en-US" dirty="0">
              <a:latin typeface="Arial" panose="020B0604020202020204" pitchFamily="34" charset="0"/>
              <a:ea typeface="Cambria" panose="02040503050406030204" pitchFamily="18" charset="0"/>
              <a:cs typeface="Arial" panose="020B0604020202020204" pitchFamily="34" charset="0"/>
            </a:rPr>
            <a:t>Leaders should make their change public and easy to follow… It is the cascading that leads to sustainability</a:t>
          </a:r>
        </a:p>
      </dgm:t>
    </dgm:pt>
    <dgm:pt modelId="{CAFF548E-9814-445D-B876-CDD7D7396D6B}" type="parTrans" cxnId="{486E1006-B4C4-499C-A643-DADF4C4AF7D1}">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42B20E04-7E22-4857-B62F-B8E1FDA24D2F}" type="sibTrans" cxnId="{486E1006-B4C4-499C-A643-DADF4C4AF7D1}">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2FE7418E-E55B-4BB4-9DF7-9DA375930343}">
      <dgm:prSet phldr="0"/>
      <dgm:spPr/>
      <dgm:t>
        <a:bodyPr/>
        <a:lstStyle/>
        <a:p>
          <a:pPr algn="l">
            <a:lnSpc>
              <a:spcPct val="100000"/>
            </a:lnSpc>
            <a:spcBef>
              <a:spcPts val="600"/>
            </a:spcBef>
            <a:spcAft>
              <a:spcPts val="600"/>
            </a:spcAft>
          </a:pPr>
          <a:r>
            <a:rPr lang="en-US" dirty="0">
              <a:latin typeface="Arial" panose="020B0604020202020204" pitchFamily="34" charset="0"/>
              <a:ea typeface="Cambria" panose="02040503050406030204" pitchFamily="18" charset="0"/>
              <a:cs typeface="Arial" panose="020B0604020202020204" pitchFamily="34" charset="0"/>
            </a:rPr>
            <a:t>The first follower(s) transforms the person alone into a leader (</a:t>
          </a:r>
          <a:r>
            <a:rPr lang="en-US" i="1" dirty="0">
              <a:latin typeface="Arial" panose="020B0604020202020204" pitchFamily="34" charset="0"/>
              <a:ea typeface="Cambria" panose="02040503050406030204" pitchFamily="18" charset="0"/>
              <a:cs typeface="Arial" panose="020B0604020202020204" pitchFamily="34" charset="0"/>
            </a:rPr>
            <a:t>it takes guts to be a first follower</a:t>
          </a:r>
          <a:r>
            <a:rPr lang="en-US" dirty="0">
              <a:latin typeface="Arial" panose="020B0604020202020204" pitchFamily="34" charset="0"/>
              <a:ea typeface="Cambria" panose="02040503050406030204" pitchFamily="18" charset="0"/>
              <a:cs typeface="Arial" panose="020B0604020202020204" pitchFamily="34" charset="0"/>
            </a:rPr>
            <a:t>)</a:t>
          </a:r>
        </a:p>
      </dgm:t>
    </dgm:pt>
    <dgm:pt modelId="{E6C96D9F-1E0E-4C11-89C7-02431D76E65D}" type="parTrans" cxnId="{D13FCAB3-679B-478B-B79F-DA9C37627C9E}">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AAE1551C-7BF8-42AC-83E3-2E3D27391A21}" type="sibTrans" cxnId="{D13FCAB3-679B-478B-B79F-DA9C37627C9E}">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D0600CF6-BF3D-403B-8427-B68EC069685E}">
      <dgm:prSet phldr="0"/>
      <dgm:spPr/>
      <dgm:t>
        <a:bodyPr/>
        <a:lstStyle/>
        <a:p>
          <a:pPr algn="l" rtl="0">
            <a:lnSpc>
              <a:spcPct val="100000"/>
            </a:lnSpc>
            <a:spcBef>
              <a:spcPts val="600"/>
            </a:spcBef>
            <a:spcAft>
              <a:spcPts val="600"/>
            </a:spcAft>
          </a:pPr>
          <a:r>
            <a:rPr lang="en-US" dirty="0">
              <a:latin typeface="Arial" panose="020B0604020202020204" pitchFamily="34" charset="0"/>
              <a:ea typeface="Cambria" panose="02040503050406030204" pitchFamily="18" charset="0"/>
              <a:cs typeface="Arial" panose="020B0604020202020204" pitchFamily="34" charset="0"/>
            </a:rPr>
            <a:t>Leaders should make everything about the change (N</a:t>
          </a:r>
          <a:r>
            <a:rPr lang="en-US" i="1" dirty="0">
              <a:latin typeface="Arial" panose="020B0604020202020204" pitchFamily="34" charset="0"/>
              <a:ea typeface="Cambria" panose="02040503050406030204" pitchFamily="18" charset="0"/>
              <a:cs typeface="Arial" panose="020B0604020202020204" pitchFamily="34" charset="0"/>
            </a:rPr>
            <a:t>ot themselves.. Think Cascade!</a:t>
          </a:r>
          <a:r>
            <a:rPr lang="en-US" dirty="0">
              <a:latin typeface="Arial" panose="020B0604020202020204" pitchFamily="34" charset="0"/>
              <a:ea typeface="Cambria" panose="02040503050406030204" pitchFamily="18" charset="0"/>
              <a:cs typeface="Arial" panose="020B0604020202020204" pitchFamily="34" charset="0"/>
            </a:rPr>
            <a:t>)</a:t>
          </a:r>
        </a:p>
      </dgm:t>
    </dgm:pt>
    <dgm:pt modelId="{5AC47AC5-5079-4BAC-85AC-BDCC5BA212A1}" type="parTrans" cxnId="{6300137D-9CE5-44C9-9F23-3C19C5DEFF72}">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EEB61A18-552F-4557-B324-DF2A5DE9C8E6}" type="sibTrans" cxnId="{6300137D-9CE5-44C9-9F23-3C19C5DEFF72}">
      <dgm:prSet/>
      <dgm:spPr/>
      <dgm:t>
        <a:bodyPr/>
        <a:lstStyle/>
        <a:p>
          <a:pPr>
            <a:lnSpc>
              <a:spcPct val="100000"/>
            </a:lnSpc>
            <a:spcBef>
              <a:spcPts val="600"/>
            </a:spcBef>
            <a:spcAft>
              <a:spcPts val="600"/>
            </a:spcAft>
          </a:pPr>
          <a:endParaRPr lang="en-US">
            <a:latin typeface="Cambria" panose="02040503050406030204" pitchFamily="18" charset="0"/>
            <a:ea typeface="Cambria" panose="02040503050406030204" pitchFamily="18" charset="0"/>
          </a:endParaRPr>
        </a:p>
      </dgm:t>
    </dgm:pt>
    <dgm:pt modelId="{299F6946-3EF5-4A93-9824-F44517530368}" type="pres">
      <dgm:prSet presAssocID="{D3B16D6A-83F6-4B98-957E-7D2FDA2E3323}" presName="Name0" presStyleCnt="0">
        <dgm:presLayoutVars>
          <dgm:dir/>
          <dgm:animLvl val="lvl"/>
          <dgm:resizeHandles val="exact"/>
        </dgm:presLayoutVars>
      </dgm:prSet>
      <dgm:spPr/>
    </dgm:pt>
    <dgm:pt modelId="{6D77FA6A-4C76-4CA6-9FE7-A9B84501C159}" type="pres">
      <dgm:prSet presAssocID="{3F221C44-D098-4E86-8459-6EDB973324AA}" presName="composite" presStyleCnt="0"/>
      <dgm:spPr/>
    </dgm:pt>
    <dgm:pt modelId="{9ED71F34-D857-4AEE-A00E-62CC629E2A09}" type="pres">
      <dgm:prSet presAssocID="{3F221C44-D098-4E86-8459-6EDB973324AA}" presName="parTx" presStyleLbl="alignNode1" presStyleIdx="0" presStyleCnt="1">
        <dgm:presLayoutVars>
          <dgm:chMax val="0"/>
          <dgm:chPref val="0"/>
          <dgm:bulletEnabled val="1"/>
        </dgm:presLayoutVars>
      </dgm:prSet>
      <dgm:spPr/>
    </dgm:pt>
    <dgm:pt modelId="{D1D05401-F1E9-46B1-ACC4-5930491EA7B5}" type="pres">
      <dgm:prSet presAssocID="{3F221C44-D098-4E86-8459-6EDB973324AA}" presName="desTx" presStyleLbl="alignAccFollowNode1" presStyleIdx="0" presStyleCnt="1">
        <dgm:presLayoutVars>
          <dgm:bulletEnabled val="1"/>
        </dgm:presLayoutVars>
      </dgm:prSet>
      <dgm:spPr/>
    </dgm:pt>
  </dgm:ptLst>
  <dgm:cxnLst>
    <dgm:cxn modelId="{A3C74E04-9A70-47DB-9FDE-FBCB684FD7F5}" type="presOf" srcId="{730B1348-37D7-41D2-A2E4-9D8F9FD16386}" destId="{D1D05401-F1E9-46B1-ACC4-5930491EA7B5}" srcOrd="0" destOrd="1" presId="urn:microsoft.com/office/officeart/2005/8/layout/hList1"/>
    <dgm:cxn modelId="{486E1006-B4C4-499C-A643-DADF4C4AF7D1}" srcId="{3F221C44-D098-4E86-8459-6EDB973324AA}" destId="{87911BEB-B44B-4E4A-BB84-037C806FF7F8}" srcOrd="2" destOrd="0" parTransId="{CAFF548E-9814-445D-B876-CDD7D7396D6B}" sibTransId="{42B20E04-7E22-4857-B62F-B8E1FDA24D2F}"/>
    <dgm:cxn modelId="{CA138313-7E9F-4240-88AE-D377CCF05337}" srcId="{D3B16D6A-83F6-4B98-957E-7D2FDA2E3323}" destId="{3F221C44-D098-4E86-8459-6EDB973324AA}" srcOrd="0" destOrd="0" parTransId="{66ECC68A-2107-44CD-AABD-DDD5C04B8CF1}" sibTransId="{09870540-A3B9-488A-815D-67E105917EBE}"/>
    <dgm:cxn modelId="{A0324822-46A1-43B7-B8DE-B9211933ECF5}" type="presOf" srcId="{D3B16D6A-83F6-4B98-957E-7D2FDA2E3323}" destId="{299F6946-3EF5-4A93-9824-F44517530368}" srcOrd="0" destOrd="0" presId="urn:microsoft.com/office/officeart/2005/8/layout/hList1"/>
    <dgm:cxn modelId="{E28AFA3A-690C-424C-A136-7FF88F434DD3}" srcId="{3F221C44-D098-4E86-8459-6EDB973324AA}" destId="{730B1348-37D7-41D2-A2E4-9D8F9FD16386}" srcOrd="1" destOrd="0" parTransId="{7CD9B0C1-A41B-470F-8D51-DE0286943C57}" sibTransId="{558D9143-1F48-4A17-A194-6024046FCAF4}"/>
    <dgm:cxn modelId="{394F885C-ACF5-4855-8246-3AF39B501C86}" type="presOf" srcId="{87911BEB-B44B-4E4A-BB84-037C806FF7F8}" destId="{D1D05401-F1E9-46B1-ACC4-5930491EA7B5}" srcOrd="0" destOrd="2" presId="urn:microsoft.com/office/officeart/2005/8/layout/hList1"/>
    <dgm:cxn modelId="{6300137D-9CE5-44C9-9F23-3C19C5DEFF72}" srcId="{3F221C44-D098-4E86-8459-6EDB973324AA}" destId="{D0600CF6-BF3D-403B-8427-B68EC069685E}" srcOrd="0" destOrd="0" parTransId="{5AC47AC5-5079-4BAC-85AC-BDCC5BA212A1}" sibTransId="{EEB61A18-552F-4557-B324-DF2A5DE9C8E6}"/>
    <dgm:cxn modelId="{F1914A99-D69F-46DF-9B26-27864AACFFDE}" type="presOf" srcId="{2FE7418E-E55B-4BB4-9DF7-9DA375930343}" destId="{D1D05401-F1E9-46B1-ACC4-5930491EA7B5}" srcOrd="0" destOrd="3" presId="urn:microsoft.com/office/officeart/2005/8/layout/hList1"/>
    <dgm:cxn modelId="{D13FCAB3-679B-478B-B79F-DA9C37627C9E}" srcId="{3F221C44-D098-4E86-8459-6EDB973324AA}" destId="{2FE7418E-E55B-4BB4-9DF7-9DA375930343}" srcOrd="3" destOrd="0" parTransId="{E6C96D9F-1E0E-4C11-89C7-02431D76E65D}" sibTransId="{AAE1551C-7BF8-42AC-83E3-2E3D27391A21}"/>
    <dgm:cxn modelId="{B39759C4-C31D-4722-861D-B04C0042658C}" type="presOf" srcId="{D0600CF6-BF3D-403B-8427-B68EC069685E}" destId="{D1D05401-F1E9-46B1-ACC4-5930491EA7B5}" srcOrd="0" destOrd="0" presId="urn:microsoft.com/office/officeart/2005/8/layout/hList1"/>
    <dgm:cxn modelId="{3CBDAED6-09FB-4FD3-A7A5-7E58EED4C00B}" type="presOf" srcId="{3F221C44-D098-4E86-8459-6EDB973324AA}" destId="{9ED71F34-D857-4AEE-A00E-62CC629E2A09}" srcOrd="0" destOrd="0" presId="urn:microsoft.com/office/officeart/2005/8/layout/hList1"/>
    <dgm:cxn modelId="{FB83F377-46AD-43AE-842D-DF1EB9EFE155}" type="presParOf" srcId="{299F6946-3EF5-4A93-9824-F44517530368}" destId="{6D77FA6A-4C76-4CA6-9FE7-A9B84501C159}" srcOrd="0" destOrd="0" presId="urn:microsoft.com/office/officeart/2005/8/layout/hList1"/>
    <dgm:cxn modelId="{D46C83E7-6CC8-4F09-BDB3-7C2B1356FB48}" type="presParOf" srcId="{6D77FA6A-4C76-4CA6-9FE7-A9B84501C159}" destId="{9ED71F34-D857-4AEE-A00E-62CC629E2A09}" srcOrd="0" destOrd="0" presId="urn:microsoft.com/office/officeart/2005/8/layout/hList1"/>
    <dgm:cxn modelId="{F437C698-45C0-4CA0-9C36-48F727BA9AEF}" type="presParOf" srcId="{6D77FA6A-4C76-4CA6-9FE7-A9B84501C159}" destId="{D1D05401-F1E9-46B1-ACC4-5930491EA7B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BB3D687-AFBB-4739-A5EB-40A91A399913}"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8FD35D66-E64C-41F7-93FC-65A62B760615}">
      <dgm:prSet phldrT="[Text]"/>
      <dgm:spPr/>
      <dgm:t>
        <a:bodyPr/>
        <a:lstStyle/>
        <a:p>
          <a:r>
            <a:rPr lang="en-US" dirty="0">
              <a:latin typeface="Arial" panose="020B0604020202020204" pitchFamily="34" charset="0"/>
              <a:cs typeface="Arial" panose="020B0604020202020204" pitchFamily="34" charset="0"/>
            </a:rPr>
            <a:t>Signs of Resistance</a:t>
          </a:r>
        </a:p>
      </dgm:t>
    </dgm:pt>
    <dgm:pt modelId="{417E42FD-A0D4-4645-AF57-DC9FA19900F3}" type="parTrans" cxnId="{71F7199D-9871-4D12-A98B-B06E73CB7999}">
      <dgm:prSet/>
      <dgm:spPr/>
      <dgm:t>
        <a:bodyPr/>
        <a:lstStyle/>
        <a:p>
          <a:endParaRPr lang="en-US"/>
        </a:p>
      </dgm:t>
    </dgm:pt>
    <dgm:pt modelId="{3AC80C4A-8D02-45A4-8300-D7CBCDA80253}" type="sibTrans" cxnId="{71F7199D-9871-4D12-A98B-B06E73CB7999}">
      <dgm:prSet/>
      <dgm:spPr/>
      <dgm:t>
        <a:bodyPr/>
        <a:lstStyle/>
        <a:p>
          <a:endParaRPr lang="en-US"/>
        </a:p>
      </dgm:t>
    </dgm:pt>
    <dgm:pt modelId="{9901DF5B-C339-4B32-B921-43D14EB9F469}">
      <dgm:prSet phldrT="[Text]"/>
      <dgm:spPr/>
      <dgm:t>
        <a:bodyPr/>
        <a:lstStyle/>
        <a:p>
          <a:r>
            <a:rPr lang="en-US" dirty="0">
              <a:latin typeface="Arial" panose="020B0604020202020204" pitchFamily="34" charset="0"/>
              <a:cs typeface="Arial" panose="020B0604020202020204" pitchFamily="34" charset="0"/>
            </a:rPr>
            <a:t>“Strategic reservation”</a:t>
          </a:r>
        </a:p>
      </dgm:t>
    </dgm:pt>
    <dgm:pt modelId="{2292016B-868A-4B11-A566-9B2ED689CAC1}" type="parTrans" cxnId="{28139228-2E25-4506-9466-607F10491F95}">
      <dgm:prSet/>
      <dgm:spPr/>
      <dgm:t>
        <a:bodyPr/>
        <a:lstStyle/>
        <a:p>
          <a:endParaRPr lang="en-US"/>
        </a:p>
      </dgm:t>
    </dgm:pt>
    <dgm:pt modelId="{9C9ECE3C-7AE8-43DB-91A3-CFA69C8A708F}" type="sibTrans" cxnId="{28139228-2E25-4506-9466-607F10491F95}">
      <dgm:prSet/>
      <dgm:spPr/>
      <dgm:t>
        <a:bodyPr/>
        <a:lstStyle/>
        <a:p>
          <a:endParaRPr lang="en-US"/>
        </a:p>
      </dgm:t>
    </dgm:pt>
    <dgm:pt modelId="{A9C4F199-C86D-7D4D-A28A-D97EBB582F85}">
      <dgm:prSet phldrT="[Text]"/>
      <dgm:spPr/>
      <dgm:t>
        <a:bodyPr/>
        <a:lstStyle/>
        <a:p>
          <a:r>
            <a:rPr lang="en-US" dirty="0">
              <a:latin typeface="Arial" panose="020B0604020202020204" pitchFamily="34" charset="0"/>
              <a:cs typeface="Arial" panose="020B0604020202020204" pitchFamily="34" charset="0"/>
            </a:rPr>
            <a:t>Experience bias</a:t>
          </a:r>
        </a:p>
      </dgm:t>
    </dgm:pt>
    <dgm:pt modelId="{97170AB6-3B7F-5B41-83F2-2D2EF4C6F335}" type="parTrans" cxnId="{2BC3F357-9407-834E-A721-9CD9FF901A3A}">
      <dgm:prSet/>
      <dgm:spPr/>
      <dgm:t>
        <a:bodyPr/>
        <a:lstStyle/>
        <a:p>
          <a:endParaRPr lang="en-US"/>
        </a:p>
      </dgm:t>
    </dgm:pt>
    <dgm:pt modelId="{E2068D02-3239-D849-A846-4A1E9AB3831C}" type="sibTrans" cxnId="{2BC3F357-9407-834E-A721-9CD9FF901A3A}">
      <dgm:prSet/>
      <dgm:spPr/>
      <dgm:t>
        <a:bodyPr/>
        <a:lstStyle/>
        <a:p>
          <a:endParaRPr lang="en-US"/>
        </a:p>
      </dgm:t>
    </dgm:pt>
    <dgm:pt modelId="{30D6E0F9-E91C-BB48-B7CA-0C44149D5E89}">
      <dgm:prSet phldrT="[Text]"/>
      <dgm:spPr/>
      <dgm:t>
        <a:bodyPr/>
        <a:lstStyle/>
        <a:p>
          <a:r>
            <a:rPr lang="en-US" dirty="0">
              <a:latin typeface="Arial" panose="020B0604020202020204" pitchFamily="34" charset="0"/>
              <a:cs typeface="Arial" panose="020B0604020202020204" pitchFamily="34" charset="0"/>
            </a:rPr>
            <a:t>Active dissent</a:t>
          </a:r>
        </a:p>
      </dgm:t>
    </dgm:pt>
    <dgm:pt modelId="{1134F7FC-C495-D14E-97C4-A39DBEA334FF}" type="parTrans" cxnId="{36C2D05C-52AC-844E-8A76-329A16F20EF8}">
      <dgm:prSet/>
      <dgm:spPr/>
      <dgm:t>
        <a:bodyPr/>
        <a:lstStyle/>
        <a:p>
          <a:endParaRPr lang="en-US"/>
        </a:p>
      </dgm:t>
    </dgm:pt>
    <dgm:pt modelId="{7366FC4F-C0EA-7241-9F2D-2AA1ED3CC4BC}" type="sibTrans" cxnId="{36C2D05C-52AC-844E-8A76-329A16F20EF8}">
      <dgm:prSet/>
      <dgm:spPr/>
      <dgm:t>
        <a:bodyPr/>
        <a:lstStyle/>
        <a:p>
          <a:endParaRPr lang="en-US"/>
        </a:p>
      </dgm:t>
    </dgm:pt>
    <dgm:pt modelId="{534833E8-6422-DC43-AF97-91300388181F}">
      <dgm:prSet phldrT="[Text]"/>
      <dgm:spPr/>
      <dgm:t>
        <a:bodyPr/>
        <a:lstStyle/>
        <a:p>
          <a:r>
            <a:rPr lang="en-US" dirty="0">
              <a:latin typeface="Arial" panose="020B0604020202020204" pitchFamily="34" charset="0"/>
              <a:cs typeface="Arial" panose="020B0604020202020204" pitchFamily="34" charset="0"/>
            </a:rPr>
            <a:t>Workflow protection</a:t>
          </a:r>
        </a:p>
      </dgm:t>
    </dgm:pt>
    <dgm:pt modelId="{FF60750F-7C78-F74E-A12E-C41630DA901B}" type="parTrans" cxnId="{E27E613C-D2F4-1443-853C-89CB372FD319}">
      <dgm:prSet/>
      <dgm:spPr/>
      <dgm:t>
        <a:bodyPr/>
        <a:lstStyle/>
        <a:p>
          <a:endParaRPr lang="en-US"/>
        </a:p>
      </dgm:t>
    </dgm:pt>
    <dgm:pt modelId="{A1830910-46C5-5A45-830C-3BE664E6F093}" type="sibTrans" cxnId="{E27E613C-D2F4-1443-853C-89CB372FD319}">
      <dgm:prSet/>
      <dgm:spPr/>
      <dgm:t>
        <a:bodyPr/>
        <a:lstStyle/>
        <a:p>
          <a:endParaRPr lang="en-US"/>
        </a:p>
      </dgm:t>
    </dgm:pt>
    <dgm:pt modelId="{C7C6C5ED-A605-BC4D-ACDF-60489009ACA9}">
      <dgm:prSet phldrT="[Text]"/>
      <dgm:spPr/>
      <dgm:t>
        <a:bodyPr/>
        <a:lstStyle/>
        <a:p>
          <a:r>
            <a:rPr lang="en-US" dirty="0">
              <a:latin typeface="Arial" panose="020B0604020202020204" pitchFamily="34" charset="0"/>
              <a:cs typeface="Arial" panose="020B0604020202020204" pitchFamily="34" charset="0"/>
            </a:rPr>
            <a:t>Ownership gap</a:t>
          </a:r>
        </a:p>
      </dgm:t>
    </dgm:pt>
    <dgm:pt modelId="{FDCBF67B-3EEC-A54E-AD82-14A63E189BBB}" type="parTrans" cxnId="{EC8A5358-4601-A941-9F4D-68904829AF7E}">
      <dgm:prSet/>
      <dgm:spPr/>
      <dgm:t>
        <a:bodyPr/>
        <a:lstStyle/>
        <a:p>
          <a:endParaRPr lang="en-US"/>
        </a:p>
      </dgm:t>
    </dgm:pt>
    <dgm:pt modelId="{03922AE4-0EB1-F14C-A2EB-33DB4E327E0C}" type="sibTrans" cxnId="{EC8A5358-4601-A941-9F4D-68904829AF7E}">
      <dgm:prSet/>
      <dgm:spPr/>
      <dgm:t>
        <a:bodyPr/>
        <a:lstStyle/>
        <a:p>
          <a:endParaRPr lang="en-US"/>
        </a:p>
      </dgm:t>
    </dgm:pt>
    <dgm:pt modelId="{396BABBC-46B6-4FC4-A1DE-AD656DB9DC98}" type="pres">
      <dgm:prSet presAssocID="{ABB3D687-AFBB-4739-A5EB-40A91A399913}" presName="Name0" presStyleCnt="0">
        <dgm:presLayoutVars>
          <dgm:dir/>
          <dgm:animLvl val="lvl"/>
          <dgm:resizeHandles val="exact"/>
        </dgm:presLayoutVars>
      </dgm:prSet>
      <dgm:spPr/>
    </dgm:pt>
    <dgm:pt modelId="{4F56FF2B-EBAC-46F5-8862-0573AD6D3BD4}" type="pres">
      <dgm:prSet presAssocID="{8FD35D66-E64C-41F7-93FC-65A62B760615}" presName="composite" presStyleCnt="0"/>
      <dgm:spPr/>
    </dgm:pt>
    <dgm:pt modelId="{D0CF8AF2-197B-4C15-98D7-4142087BD257}" type="pres">
      <dgm:prSet presAssocID="{8FD35D66-E64C-41F7-93FC-65A62B760615}" presName="parTx" presStyleLbl="alignNode1" presStyleIdx="0" presStyleCnt="1">
        <dgm:presLayoutVars>
          <dgm:chMax val="0"/>
          <dgm:chPref val="0"/>
          <dgm:bulletEnabled val="1"/>
        </dgm:presLayoutVars>
      </dgm:prSet>
      <dgm:spPr/>
    </dgm:pt>
    <dgm:pt modelId="{BD211244-20CE-42C9-A7A4-7216B766A864}" type="pres">
      <dgm:prSet presAssocID="{8FD35D66-E64C-41F7-93FC-65A62B760615}" presName="desTx" presStyleLbl="alignAccFollowNode1" presStyleIdx="0" presStyleCnt="1">
        <dgm:presLayoutVars>
          <dgm:bulletEnabled val="1"/>
        </dgm:presLayoutVars>
      </dgm:prSet>
      <dgm:spPr/>
    </dgm:pt>
  </dgm:ptLst>
  <dgm:cxnLst>
    <dgm:cxn modelId="{FEA7791D-F345-449A-8706-15B08C61FB50}" type="presOf" srcId="{ABB3D687-AFBB-4739-A5EB-40A91A399913}" destId="{396BABBC-46B6-4FC4-A1DE-AD656DB9DC98}" srcOrd="0" destOrd="0" presId="urn:microsoft.com/office/officeart/2005/8/layout/hList1"/>
    <dgm:cxn modelId="{2263F726-7670-49A9-9C73-EC86E9F0E4DA}" type="presOf" srcId="{8FD35D66-E64C-41F7-93FC-65A62B760615}" destId="{D0CF8AF2-197B-4C15-98D7-4142087BD257}" srcOrd="0" destOrd="0" presId="urn:microsoft.com/office/officeart/2005/8/layout/hList1"/>
    <dgm:cxn modelId="{28139228-2E25-4506-9466-607F10491F95}" srcId="{8FD35D66-E64C-41F7-93FC-65A62B760615}" destId="{9901DF5B-C339-4B32-B921-43D14EB9F469}" srcOrd="0" destOrd="0" parTransId="{2292016B-868A-4B11-A566-9B2ED689CAC1}" sibTransId="{9C9ECE3C-7AE8-43DB-91A3-CFA69C8A708F}"/>
    <dgm:cxn modelId="{E27E613C-D2F4-1443-853C-89CB372FD319}" srcId="{8FD35D66-E64C-41F7-93FC-65A62B760615}" destId="{534833E8-6422-DC43-AF97-91300388181F}" srcOrd="1" destOrd="0" parTransId="{FF60750F-7C78-F74E-A12E-C41630DA901B}" sibTransId="{A1830910-46C5-5A45-830C-3BE664E6F093}"/>
    <dgm:cxn modelId="{36C2D05C-52AC-844E-8A76-329A16F20EF8}" srcId="{8FD35D66-E64C-41F7-93FC-65A62B760615}" destId="{30D6E0F9-E91C-BB48-B7CA-0C44149D5E89}" srcOrd="4" destOrd="0" parTransId="{1134F7FC-C495-D14E-97C4-A39DBEA334FF}" sibTransId="{7366FC4F-C0EA-7241-9F2D-2AA1ED3CC4BC}"/>
    <dgm:cxn modelId="{30D06D66-9D02-7946-B5FC-A110075F6931}" type="presOf" srcId="{A9C4F199-C86D-7D4D-A28A-D97EBB582F85}" destId="{BD211244-20CE-42C9-A7A4-7216B766A864}" srcOrd="0" destOrd="2" presId="urn:microsoft.com/office/officeart/2005/8/layout/hList1"/>
    <dgm:cxn modelId="{436A1174-4390-4BED-BDA7-B4FA6115A091}" type="presOf" srcId="{9901DF5B-C339-4B32-B921-43D14EB9F469}" destId="{BD211244-20CE-42C9-A7A4-7216B766A864}" srcOrd="0" destOrd="0" presId="urn:microsoft.com/office/officeart/2005/8/layout/hList1"/>
    <dgm:cxn modelId="{2BC3F357-9407-834E-A721-9CD9FF901A3A}" srcId="{8FD35D66-E64C-41F7-93FC-65A62B760615}" destId="{A9C4F199-C86D-7D4D-A28A-D97EBB582F85}" srcOrd="2" destOrd="0" parTransId="{97170AB6-3B7F-5B41-83F2-2D2EF4C6F335}" sibTransId="{E2068D02-3239-D849-A846-4A1E9AB3831C}"/>
    <dgm:cxn modelId="{EC8A5358-4601-A941-9F4D-68904829AF7E}" srcId="{8FD35D66-E64C-41F7-93FC-65A62B760615}" destId="{C7C6C5ED-A605-BC4D-ACDF-60489009ACA9}" srcOrd="3" destOrd="0" parTransId="{FDCBF67B-3EEC-A54E-AD82-14A63E189BBB}" sibTransId="{03922AE4-0EB1-F14C-A2EB-33DB4E327E0C}"/>
    <dgm:cxn modelId="{256EC780-1449-BB49-A924-49A6B51D3474}" type="presOf" srcId="{30D6E0F9-E91C-BB48-B7CA-0C44149D5E89}" destId="{BD211244-20CE-42C9-A7A4-7216B766A864}" srcOrd="0" destOrd="4" presId="urn:microsoft.com/office/officeart/2005/8/layout/hList1"/>
    <dgm:cxn modelId="{71F7199D-9871-4D12-A98B-B06E73CB7999}" srcId="{ABB3D687-AFBB-4739-A5EB-40A91A399913}" destId="{8FD35D66-E64C-41F7-93FC-65A62B760615}" srcOrd="0" destOrd="0" parTransId="{417E42FD-A0D4-4645-AF57-DC9FA19900F3}" sibTransId="{3AC80C4A-8D02-45A4-8300-D7CBCDA80253}"/>
    <dgm:cxn modelId="{8A1F29C1-BC66-704C-B670-B698EC37ACA0}" type="presOf" srcId="{534833E8-6422-DC43-AF97-91300388181F}" destId="{BD211244-20CE-42C9-A7A4-7216B766A864}" srcOrd="0" destOrd="1" presId="urn:microsoft.com/office/officeart/2005/8/layout/hList1"/>
    <dgm:cxn modelId="{F13CD5F4-1E35-3841-8E66-468CEADD41A8}" type="presOf" srcId="{C7C6C5ED-A605-BC4D-ACDF-60489009ACA9}" destId="{BD211244-20CE-42C9-A7A4-7216B766A864}" srcOrd="0" destOrd="3" presId="urn:microsoft.com/office/officeart/2005/8/layout/hList1"/>
    <dgm:cxn modelId="{FE65FBDA-C37E-4520-9E63-4883859F10C1}" type="presParOf" srcId="{396BABBC-46B6-4FC4-A1DE-AD656DB9DC98}" destId="{4F56FF2B-EBAC-46F5-8862-0573AD6D3BD4}" srcOrd="0" destOrd="0" presId="urn:microsoft.com/office/officeart/2005/8/layout/hList1"/>
    <dgm:cxn modelId="{D753299A-57D8-4BF3-B156-635FE9AE3878}" type="presParOf" srcId="{4F56FF2B-EBAC-46F5-8862-0573AD6D3BD4}" destId="{D0CF8AF2-197B-4C15-98D7-4142087BD257}" srcOrd="0" destOrd="0" presId="urn:microsoft.com/office/officeart/2005/8/layout/hList1"/>
    <dgm:cxn modelId="{6C32FF13-0B0F-4BD5-8002-016825FDD903}" type="presParOf" srcId="{4F56FF2B-EBAC-46F5-8862-0573AD6D3BD4}" destId="{BD211244-20CE-42C9-A7A4-7216B766A86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364438E-A519-489F-BCEA-FA9EC6E2485E}" type="doc">
      <dgm:prSet loTypeId="urn:microsoft.com/office/officeart/2005/8/layout/cycle8" loCatId="cycle" qsTypeId="urn:microsoft.com/office/officeart/2005/8/quickstyle/simple1" qsCatId="simple" csTypeId="urn:microsoft.com/office/officeart/2005/8/colors/colorful2" csCatId="colorful" phldr="1"/>
      <dgm:spPr/>
    </dgm:pt>
    <dgm:pt modelId="{3914682F-1F7F-4FFE-90EA-FB84D8121260}">
      <dgm:prSet phldrT="[Text]"/>
      <dgm:spPr/>
      <dgm:t>
        <a:bodyPr/>
        <a:lstStyle/>
        <a:p>
          <a:r>
            <a:rPr lang="en-US">
              <a:latin typeface="Arial" panose="020B0604020202020204" pitchFamily="34" charset="0"/>
              <a:cs typeface="Arial" panose="020B0604020202020204" pitchFamily="34" charset="0"/>
            </a:rPr>
            <a:t>Asking Questions</a:t>
          </a:r>
        </a:p>
      </dgm:t>
    </dgm:pt>
    <dgm:pt modelId="{33D8DF25-910F-43A7-A640-915C0044678F}" type="parTrans" cxnId="{70B1B114-D4DE-46E7-9EAF-036A890BB3AE}">
      <dgm:prSet/>
      <dgm:spPr/>
      <dgm:t>
        <a:bodyPr/>
        <a:lstStyle/>
        <a:p>
          <a:endParaRPr lang="en-US"/>
        </a:p>
      </dgm:t>
    </dgm:pt>
    <dgm:pt modelId="{CF1789F6-CC72-4227-B7DD-D0018EDA05CC}" type="sibTrans" cxnId="{70B1B114-D4DE-46E7-9EAF-036A890BB3AE}">
      <dgm:prSet/>
      <dgm:spPr/>
      <dgm:t>
        <a:bodyPr/>
        <a:lstStyle/>
        <a:p>
          <a:endParaRPr lang="en-US"/>
        </a:p>
      </dgm:t>
    </dgm:pt>
    <dgm:pt modelId="{AC6E3C25-1222-4312-AF20-1AE77ABE093C}">
      <dgm:prSet phldrT="[Text]"/>
      <dgm:spPr/>
      <dgm:t>
        <a:bodyPr/>
        <a:lstStyle/>
        <a:p>
          <a:r>
            <a:rPr lang="en-US" dirty="0">
              <a:latin typeface="Arial" panose="020B0604020202020204" pitchFamily="34" charset="0"/>
              <a:cs typeface="Arial" panose="020B0604020202020204" pitchFamily="34" charset="0"/>
            </a:rPr>
            <a:t>Listening &amp; Reflecting</a:t>
          </a:r>
        </a:p>
      </dgm:t>
    </dgm:pt>
    <dgm:pt modelId="{66CC573A-7EE7-4A73-9680-7DE7A34B8349}" type="parTrans" cxnId="{AE4D1CBD-BD5F-4000-B5C3-ADB2B1268707}">
      <dgm:prSet/>
      <dgm:spPr/>
      <dgm:t>
        <a:bodyPr/>
        <a:lstStyle/>
        <a:p>
          <a:endParaRPr lang="en-US"/>
        </a:p>
      </dgm:t>
    </dgm:pt>
    <dgm:pt modelId="{C3F426A0-D02C-4DE1-BE0E-5719A6513283}" type="sibTrans" cxnId="{AE4D1CBD-BD5F-4000-B5C3-ADB2B1268707}">
      <dgm:prSet/>
      <dgm:spPr/>
      <dgm:t>
        <a:bodyPr/>
        <a:lstStyle/>
        <a:p>
          <a:endParaRPr lang="en-US"/>
        </a:p>
      </dgm:t>
    </dgm:pt>
    <dgm:pt modelId="{F7241808-B6D1-41D8-9EEF-9879F3CC9FE8}">
      <dgm:prSet phldrT="[Text]"/>
      <dgm:spPr/>
      <dgm:t>
        <a:bodyPr/>
        <a:lstStyle/>
        <a:p>
          <a:r>
            <a:rPr lang="en-US">
              <a:latin typeface="Arial" panose="020B0604020202020204" pitchFamily="34" charset="0"/>
              <a:cs typeface="Arial" panose="020B0604020202020204" pitchFamily="34" charset="0"/>
            </a:rPr>
            <a:t>Telling</a:t>
          </a:r>
        </a:p>
      </dgm:t>
    </dgm:pt>
    <dgm:pt modelId="{8062B86C-A4C7-44B9-8E93-70273B82BEE4}" type="parTrans" cxnId="{25373908-9AD6-4DEB-8250-EAC257394EF6}">
      <dgm:prSet/>
      <dgm:spPr/>
      <dgm:t>
        <a:bodyPr/>
        <a:lstStyle/>
        <a:p>
          <a:endParaRPr lang="en-US"/>
        </a:p>
      </dgm:t>
    </dgm:pt>
    <dgm:pt modelId="{9CFEE162-CD2D-46E2-AFC2-3E184FC9DDD8}" type="sibTrans" cxnId="{25373908-9AD6-4DEB-8250-EAC257394EF6}">
      <dgm:prSet/>
      <dgm:spPr/>
      <dgm:t>
        <a:bodyPr/>
        <a:lstStyle/>
        <a:p>
          <a:endParaRPr lang="en-US"/>
        </a:p>
      </dgm:t>
    </dgm:pt>
    <dgm:pt modelId="{719022F5-183C-49B6-A42B-18DB154F976D}" type="pres">
      <dgm:prSet presAssocID="{A364438E-A519-489F-BCEA-FA9EC6E2485E}" presName="compositeShape" presStyleCnt="0">
        <dgm:presLayoutVars>
          <dgm:chMax val="7"/>
          <dgm:dir/>
          <dgm:resizeHandles val="exact"/>
        </dgm:presLayoutVars>
      </dgm:prSet>
      <dgm:spPr/>
    </dgm:pt>
    <dgm:pt modelId="{49472E44-9DF3-430C-8E3D-EE87325D5223}" type="pres">
      <dgm:prSet presAssocID="{A364438E-A519-489F-BCEA-FA9EC6E2485E}" presName="wedge1" presStyleLbl="node1" presStyleIdx="0" presStyleCnt="3"/>
      <dgm:spPr/>
    </dgm:pt>
    <dgm:pt modelId="{AF8F6143-336C-4882-A483-96A10F2D78FA}" type="pres">
      <dgm:prSet presAssocID="{A364438E-A519-489F-BCEA-FA9EC6E2485E}" presName="dummy1a" presStyleCnt="0"/>
      <dgm:spPr/>
    </dgm:pt>
    <dgm:pt modelId="{11480AED-6BBE-440D-AC1A-13D7370FD9E3}" type="pres">
      <dgm:prSet presAssocID="{A364438E-A519-489F-BCEA-FA9EC6E2485E}" presName="dummy1b" presStyleCnt="0"/>
      <dgm:spPr/>
    </dgm:pt>
    <dgm:pt modelId="{59D3E6C5-73DA-427C-80C4-5B34BC6BFA10}" type="pres">
      <dgm:prSet presAssocID="{A364438E-A519-489F-BCEA-FA9EC6E2485E}" presName="wedge1Tx" presStyleLbl="node1" presStyleIdx="0" presStyleCnt="3">
        <dgm:presLayoutVars>
          <dgm:chMax val="0"/>
          <dgm:chPref val="0"/>
          <dgm:bulletEnabled val="1"/>
        </dgm:presLayoutVars>
      </dgm:prSet>
      <dgm:spPr/>
    </dgm:pt>
    <dgm:pt modelId="{07468149-93DA-44FB-B733-5923A11830A3}" type="pres">
      <dgm:prSet presAssocID="{A364438E-A519-489F-BCEA-FA9EC6E2485E}" presName="wedge2" presStyleLbl="node1" presStyleIdx="1" presStyleCnt="3"/>
      <dgm:spPr/>
    </dgm:pt>
    <dgm:pt modelId="{764850A1-CEDB-4CCA-BE8D-03A95412BCA4}" type="pres">
      <dgm:prSet presAssocID="{A364438E-A519-489F-BCEA-FA9EC6E2485E}" presName="dummy2a" presStyleCnt="0"/>
      <dgm:spPr/>
    </dgm:pt>
    <dgm:pt modelId="{37AF7C60-A716-4881-B1E7-995FB65B91A3}" type="pres">
      <dgm:prSet presAssocID="{A364438E-A519-489F-BCEA-FA9EC6E2485E}" presName="dummy2b" presStyleCnt="0"/>
      <dgm:spPr/>
    </dgm:pt>
    <dgm:pt modelId="{0BBACD33-FF29-4846-BE82-DE79A0E18187}" type="pres">
      <dgm:prSet presAssocID="{A364438E-A519-489F-BCEA-FA9EC6E2485E}" presName="wedge2Tx" presStyleLbl="node1" presStyleIdx="1" presStyleCnt="3">
        <dgm:presLayoutVars>
          <dgm:chMax val="0"/>
          <dgm:chPref val="0"/>
          <dgm:bulletEnabled val="1"/>
        </dgm:presLayoutVars>
      </dgm:prSet>
      <dgm:spPr/>
    </dgm:pt>
    <dgm:pt modelId="{562EC9A1-1C54-47B3-B841-CA480ABBEC7F}" type="pres">
      <dgm:prSet presAssocID="{A364438E-A519-489F-BCEA-FA9EC6E2485E}" presName="wedge3" presStyleLbl="node1" presStyleIdx="2" presStyleCnt="3"/>
      <dgm:spPr/>
    </dgm:pt>
    <dgm:pt modelId="{A8A93823-20C7-44F8-894F-37AF49AF562A}" type="pres">
      <dgm:prSet presAssocID="{A364438E-A519-489F-BCEA-FA9EC6E2485E}" presName="dummy3a" presStyleCnt="0"/>
      <dgm:spPr/>
    </dgm:pt>
    <dgm:pt modelId="{16215C3E-80B1-49A7-AC54-D973663048C3}" type="pres">
      <dgm:prSet presAssocID="{A364438E-A519-489F-BCEA-FA9EC6E2485E}" presName="dummy3b" presStyleCnt="0"/>
      <dgm:spPr/>
    </dgm:pt>
    <dgm:pt modelId="{2250529B-6AFC-49D0-BB63-E5E351B4D04F}" type="pres">
      <dgm:prSet presAssocID="{A364438E-A519-489F-BCEA-FA9EC6E2485E}" presName="wedge3Tx" presStyleLbl="node1" presStyleIdx="2" presStyleCnt="3">
        <dgm:presLayoutVars>
          <dgm:chMax val="0"/>
          <dgm:chPref val="0"/>
          <dgm:bulletEnabled val="1"/>
        </dgm:presLayoutVars>
      </dgm:prSet>
      <dgm:spPr/>
    </dgm:pt>
    <dgm:pt modelId="{C0D17E32-E9ED-4A7C-922D-E8F90ECD58DB}" type="pres">
      <dgm:prSet presAssocID="{CF1789F6-CC72-4227-B7DD-D0018EDA05CC}" presName="arrowWedge1" presStyleLbl="fgSibTrans2D1" presStyleIdx="0" presStyleCnt="3"/>
      <dgm:spPr/>
    </dgm:pt>
    <dgm:pt modelId="{0EBE27B6-0B8C-49B6-9904-9037EE575C0C}" type="pres">
      <dgm:prSet presAssocID="{9CFEE162-CD2D-46E2-AFC2-3E184FC9DDD8}" presName="arrowWedge2" presStyleLbl="fgSibTrans2D1" presStyleIdx="1" presStyleCnt="3"/>
      <dgm:spPr/>
    </dgm:pt>
    <dgm:pt modelId="{8350CB20-00CB-46C2-859D-A711E2245689}" type="pres">
      <dgm:prSet presAssocID="{C3F426A0-D02C-4DE1-BE0E-5719A6513283}" presName="arrowWedge3" presStyleLbl="fgSibTrans2D1" presStyleIdx="2" presStyleCnt="3"/>
      <dgm:spPr/>
    </dgm:pt>
  </dgm:ptLst>
  <dgm:cxnLst>
    <dgm:cxn modelId="{25373908-9AD6-4DEB-8250-EAC257394EF6}" srcId="{A364438E-A519-489F-BCEA-FA9EC6E2485E}" destId="{F7241808-B6D1-41D8-9EEF-9879F3CC9FE8}" srcOrd="1" destOrd="0" parTransId="{8062B86C-A4C7-44B9-8E93-70273B82BEE4}" sibTransId="{9CFEE162-CD2D-46E2-AFC2-3E184FC9DDD8}"/>
    <dgm:cxn modelId="{70B1B114-D4DE-46E7-9EAF-036A890BB3AE}" srcId="{A364438E-A519-489F-BCEA-FA9EC6E2485E}" destId="{3914682F-1F7F-4FFE-90EA-FB84D8121260}" srcOrd="0" destOrd="0" parTransId="{33D8DF25-910F-43A7-A640-915C0044678F}" sibTransId="{CF1789F6-CC72-4227-B7DD-D0018EDA05CC}"/>
    <dgm:cxn modelId="{C022D728-5F5D-4DF8-A0A0-C64214396627}" type="presOf" srcId="{A364438E-A519-489F-BCEA-FA9EC6E2485E}" destId="{719022F5-183C-49B6-A42B-18DB154F976D}" srcOrd="0" destOrd="0" presId="urn:microsoft.com/office/officeart/2005/8/layout/cycle8"/>
    <dgm:cxn modelId="{B4750D31-4596-4281-9D86-6E9FA1B385F3}" type="presOf" srcId="{3914682F-1F7F-4FFE-90EA-FB84D8121260}" destId="{49472E44-9DF3-430C-8E3D-EE87325D5223}" srcOrd="0" destOrd="0" presId="urn:microsoft.com/office/officeart/2005/8/layout/cycle8"/>
    <dgm:cxn modelId="{DED04466-4F11-40BD-A2FE-AC19B64ABC64}" type="presOf" srcId="{F7241808-B6D1-41D8-9EEF-9879F3CC9FE8}" destId="{07468149-93DA-44FB-B733-5923A11830A3}" srcOrd="0" destOrd="0" presId="urn:microsoft.com/office/officeart/2005/8/layout/cycle8"/>
    <dgm:cxn modelId="{CA0D2D82-A87E-4133-BB79-F431AC37291B}" type="presOf" srcId="{3914682F-1F7F-4FFE-90EA-FB84D8121260}" destId="{59D3E6C5-73DA-427C-80C4-5B34BC6BFA10}" srcOrd="1" destOrd="0" presId="urn:microsoft.com/office/officeart/2005/8/layout/cycle8"/>
    <dgm:cxn modelId="{6912BE8F-5E19-4953-952F-D66333E52F4B}" type="presOf" srcId="{AC6E3C25-1222-4312-AF20-1AE77ABE093C}" destId="{562EC9A1-1C54-47B3-B841-CA480ABBEC7F}" srcOrd="0" destOrd="0" presId="urn:microsoft.com/office/officeart/2005/8/layout/cycle8"/>
    <dgm:cxn modelId="{0BEFF3A9-D6C4-40BB-BAA3-63F0616B75A2}" type="presOf" srcId="{F7241808-B6D1-41D8-9EEF-9879F3CC9FE8}" destId="{0BBACD33-FF29-4846-BE82-DE79A0E18187}" srcOrd="1" destOrd="0" presId="urn:microsoft.com/office/officeart/2005/8/layout/cycle8"/>
    <dgm:cxn modelId="{15ECD9B1-2840-48F0-8977-5EB27B50ED4B}" type="presOf" srcId="{AC6E3C25-1222-4312-AF20-1AE77ABE093C}" destId="{2250529B-6AFC-49D0-BB63-E5E351B4D04F}" srcOrd="1" destOrd="0" presId="urn:microsoft.com/office/officeart/2005/8/layout/cycle8"/>
    <dgm:cxn modelId="{AE4D1CBD-BD5F-4000-B5C3-ADB2B1268707}" srcId="{A364438E-A519-489F-BCEA-FA9EC6E2485E}" destId="{AC6E3C25-1222-4312-AF20-1AE77ABE093C}" srcOrd="2" destOrd="0" parTransId="{66CC573A-7EE7-4A73-9680-7DE7A34B8349}" sibTransId="{C3F426A0-D02C-4DE1-BE0E-5719A6513283}"/>
    <dgm:cxn modelId="{A91AAC69-4673-4CFF-BBC1-29205EB11B83}" type="presParOf" srcId="{719022F5-183C-49B6-A42B-18DB154F976D}" destId="{49472E44-9DF3-430C-8E3D-EE87325D5223}" srcOrd="0" destOrd="0" presId="urn:microsoft.com/office/officeart/2005/8/layout/cycle8"/>
    <dgm:cxn modelId="{5BEBFC11-9E2A-415F-BD9E-C31AD056B267}" type="presParOf" srcId="{719022F5-183C-49B6-A42B-18DB154F976D}" destId="{AF8F6143-336C-4882-A483-96A10F2D78FA}" srcOrd="1" destOrd="0" presId="urn:microsoft.com/office/officeart/2005/8/layout/cycle8"/>
    <dgm:cxn modelId="{26A3D832-31E8-4F40-8655-DFC7589ECC2B}" type="presParOf" srcId="{719022F5-183C-49B6-A42B-18DB154F976D}" destId="{11480AED-6BBE-440D-AC1A-13D7370FD9E3}" srcOrd="2" destOrd="0" presId="urn:microsoft.com/office/officeart/2005/8/layout/cycle8"/>
    <dgm:cxn modelId="{A982528B-9F28-4A6A-B785-563A6371065C}" type="presParOf" srcId="{719022F5-183C-49B6-A42B-18DB154F976D}" destId="{59D3E6C5-73DA-427C-80C4-5B34BC6BFA10}" srcOrd="3" destOrd="0" presId="urn:microsoft.com/office/officeart/2005/8/layout/cycle8"/>
    <dgm:cxn modelId="{1AE6B7D3-9AF9-4159-9023-DE5EF4F11845}" type="presParOf" srcId="{719022F5-183C-49B6-A42B-18DB154F976D}" destId="{07468149-93DA-44FB-B733-5923A11830A3}" srcOrd="4" destOrd="0" presId="urn:microsoft.com/office/officeart/2005/8/layout/cycle8"/>
    <dgm:cxn modelId="{2571E03B-8AF1-4864-88AD-6E186C5AB4FD}" type="presParOf" srcId="{719022F5-183C-49B6-A42B-18DB154F976D}" destId="{764850A1-CEDB-4CCA-BE8D-03A95412BCA4}" srcOrd="5" destOrd="0" presId="urn:microsoft.com/office/officeart/2005/8/layout/cycle8"/>
    <dgm:cxn modelId="{51D0D53F-EA23-4BB8-87A5-945BC6B7F0F3}" type="presParOf" srcId="{719022F5-183C-49B6-A42B-18DB154F976D}" destId="{37AF7C60-A716-4881-B1E7-995FB65B91A3}" srcOrd="6" destOrd="0" presId="urn:microsoft.com/office/officeart/2005/8/layout/cycle8"/>
    <dgm:cxn modelId="{84B18F06-CE7F-4F4A-885F-7B07163FA877}" type="presParOf" srcId="{719022F5-183C-49B6-A42B-18DB154F976D}" destId="{0BBACD33-FF29-4846-BE82-DE79A0E18187}" srcOrd="7" destOrd="0" presId="urn:microsoft.com/office/officeart/2005/8/layout/cycle8"/>
    <dgm:cxn modelId="{1E0033FA-D1B0-45C9-8D5D-6B8DC11D4328}" type="presParOf" srcId="{719022F5-183C-49B6-A42B-18DB154F976D}" destId="{562EC9A1-1C54-47B3-B841-CA480ABBEC7F}" srcOrd="8" destOrd="0" presId="urn:microsoft.com/office/officeart/2005/8/layout/cycle8"/>
    <dgm:cxn modelId="{5979113E-76A0-4375-9B22-7F992EBBFD26}" type="presParOf" srcId="{719022F5-183C-49B6-A42B-18DB154F976D}" destId="{A8A93823-20C7-44F8-894F-37AF49AF562A}" srcOrd="9" destOrd="0" presId="urn:microsoft.com/office/officeart/2005/8/layout/cycle8"/>
    <dgm:cxn modelId="{2D25DA2F-5064-409E-8E43-0B981D03B62F}" type="presParOf" srcId="{719022F5-183C-49B6-A42B-18DB154F976D}" destId="{16215C3E-80B1-49A7-AC54-D973663048C3}" srcOrd="10" destOrd="0" presId="urn:microsoft.com/office/officeart/2005/8/layout/cycle8"/>
    <dgm:cxn modelId="{D60B3BEF-7632-4131-A468-0354625C61C9}" type="presParOf" srcId="{719022F5-183C-49B6-A42B-18DB154F976D}" destId="{2250529B-6AFC-49D0-BB63-E5E351B4D04F}" srcOrd="11" destOrd="0" presId="urn:microsoft.com/office/officeart/2005/8/layout/cycle8"/>
    <dgm:cxn modelId="{E0376900-C597-4561-99A1-2CCDF2064667}" type="presParOf" srcId="{719022F5-183C-49B6-A42B-18DB154F976D}" destId="{C0D17E32-E9ED-4A7C-922D-E8F90ECD58DB}" srcOrd="12" destOrd="0" presId="urn:microsoft.com/office/officeart/2005/8/layout/cycle8"/>
    <dgm:cxn modelId="{0D0BEB53-90B0-4BD4-AC1A-4ABA385D471C}" type="presParOf" srcId="{719022F5-183C-49B6-A42B-18DB154F976D}" destId="{0EBE27B6-0B8C-49B6-9904-9037EE575C0C}" srcOrd="13" destOrd="0" presId="urn:microsoft.com/office/officeart/2005/8/layout/cycle8"/>
    <dgm:cxn modelId="{F93B2560-F0EC-4570-A3C8-AF615161ACFF}" type="presParOf" srcId="{719022F5-183C-49B6-A42B-18DB154F976D}" destId="{8350CB20-00CB-46C2-859D-A711E2245689}"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707F9D-87DA-46E6-8915-403837D3A7D7}"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AEE25CB8-D1AC-4643-BA2C-B768A79E6AE2}">
      <dgm:prSet phldrT="[Text]"/>
      <dgm:spPr/>
      <dgm:t>
        <a:bodyPr/>
        <a:lstStyle/>
        <a:p>
          <a:r>
            <a:rPr lang="en-US" dirty="0">
              <a:latin typeface="Arial" panose="020B0604020202020204" pitchFamily="34" charset="0"/>
              <a:cs typeface="Arial" panose="020B0604020202020204" pitchFamily="34" charset="0"/>
            </a:rPr>
            <a:t>Form a powerful guiding coalition</a:t>
          </a:r>
        </a:p>
      </dgm:t>
    </dgm:pt>
    <dgm:pt modelId="{D0C54E44-2E14-4493-9190-C49D9EE5C999}" type="parTrans" cxnId="{35F9A54B-0833-4850-BFF2-AE703415706E}">
      <dgm:prSet/>
      <dgm:spPr/>
      <dgm:t>
        <a:bodyPr/>
        <a:lstStyle/>
        <a:p>
          <a:endParaRPr lang="en-US"/>
        </a:p>
      </dgm:t>
    </dgm:pt>
    <dgm:pt modelId="{A7B4C065-2A6E-4ED6-9F28-E3007941CFCD}" type="sibTrans" cxnId="{35F9A54B-0833-4850-BFF2-AE703415706E}">
      <dgm:prSet/>
      <dgm:spPr/>
      <dgm:t>
        <a:bodyPr/>
        <a:lstStyle/>
        <a:p>
          <a:endParaRPr lang="en-US"/>
        </a:p>
      </dgm:t>
    </dgm:pt>
    <dgm:pt modelId="{26EAA4CF-65ED-4635-A6A3-9C7ED99D919E}" type="pres">
      <dgm:prSet presAssocID="{B3707F9D-87DA-46E6-8915-403837D3A7D7}" presName="diagram" presStyleCnt="0">
        <dgm:presLayoutVars>
          <dgm:dir/>
          <dgm:resizeHandles val="exact"/>
        </dgm:presLayoutVars>
      </dgm:prSet>
      <dgm:spPr/>
    </dgm:pt>
    <dgm:pt modelId="{ADD21E81-471A-4CE5-9173-84E5CA514C2E}" type="pres">
      <dgm:prSet presAssocID="{AEE25CB8-D1AC-4643-BA2C-B768A79E6AE2}" presName="node" presStyleLbl="node1" presStyleIdx="0" presStyleCnt="1" custLinFactNeighborX="-19518" custLinFactNeighborY="7782">
        <dgm:presLayoutVars>
          <dgm:bulletEnabled val="1"/>
        </dgm:presLayoutVars>
      </dgm:prSet>
      <dgm:spPr/>
    </dgm:pt>
  </dgm:ptLst>
  <dgm:cxnLst>
    <dgm:cxn modelId="{51A65620-26BE-4DDE-9FD3-A8BD1FA216AF}" type="presOf" srcId="{B3707F9D-87DA-46E6-8915-403837D3A7D7}" destId="{26EAA4CF-65ED-4635-A6A3-9C7ED99D919E}" srcOrd="0" destOrd="0" presId="urn:microsoft.com/office/officeart/2005/8/layout/default"/>
    <dgm:cxn modelId="{35F9A54B-0833-4850-BFF2-AE703415706E}" srcId="{B3707F9D-87DA-46E6-8915-403837D3A7D7}" destId="{AEE25CB8-D1AC-4643-BA2C-B768A79E6AE2}" srcOrd="0" destOrd="0" parTransId="{D0C54E44-2E14-4493-9190-C49D9EE5C999}" sibTransId="{A7B4C065-2A6E-4ED6-9F28-E3007941CFCD}"/>
    <dgm:cxn modelId="{13546CEF-CF80-43B5-9715-8B03268E15DF}" type="presOf" srcId="{AEE25CB8-D1AC-4643-BA2C-B768A79E6AE2}" destId="{ADD21E81-471A-4CE5-9173-84E5CA514C2E}" srcOrd="0" destOrd="0" presId="urn:microsoft.com/office/officeart/2005/8/layout/default"/>
    <dgm:cxn modelId="{975650C0-2281-49A4-A397-313D76D7B093}" type="presParOf" srcId="{26EAA4CF-65ED-4635-A6A3-9C7ED99D919E}" destId="{ADD21E81-471A-4CE5-9173-84E5CA514C2E}"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7D8D6D-93BA-417C-918B-9F0C7D010667}"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077B130B-B88B-450C-828C-2E6C67FAB9A0}">
      <dgm:prSet phldrT="[Text]"/>
      <dgm:spPr/>
      <dgm:t>
        <a:bodyPr/>
        <a:lstStyle/>
        <a:p>
          <a:r>
            <a:rPr lang="en-US" dirty="0">
              <a:latin typeface="Arial" panose="020B0604020202020204" pitchFamily="34" charset="0"/>
              <a:cs typeface="Arial" panose="020B0604020202020204" pitchFamily="34" charset="0"/>
            </a:rPr>
            <a:t>Authority/Power/Influence</a:t>
          </a:r>
        </a:p>
      </dgm:t>
    </dgm:pt>
    <dgm:pt modelId="{0FD7C2A7-20DA-4600-8A59-E10E7AC537AB}" type="parTrans" cxnId="{A7FC28F5-076A-4A71-91F0-FC19C2E58E2A}">
      <dgm:prSet/>
      <dgm:spPr/>
      <dgm:t>
        <a:bodyPr/>
        <a:lstStyle/>
        <a:p>
          <a:endParaRPr lang="en-US"/>
        </a:p>
      </dgm:t>
    </dgm:pt>
    <dgm:pt modelId="{0A8C29AD-34DF-41DE-8C94-33A6E430C23F}" type="sibTrans" cxnId="{A7FC28F5-076A-4A71-91F0-FC19C2E58E2A}">
      <dgm:prSet/>
      <dgm:spPr/>
      <dgm:t>
        <a:bodyPr/>
        <a:lstStyle/>
        <a:p>
          <a:endParaRPr lang="en-US"/>
        </a:p>
      </dgm:t>
    </dgm:pt>
    <dgm:pt modelId="{43611320-7733-4EDD-9780-EF6E51F73090}">
      <dgm:prSet phldrT="[Text]"/>
      <dgm:spPr/>
      <dgm:t>
        <a:bodyPr/>
        <a:lstStyle/>
        <a:p>
          <a:r>
            <a:rPr lang="en-US" dirty="0">
              <a:latin typeface="Arial" panose="020B0604020202020204" pitchFamily="34" charset="0"/>
              <a:cs typeface="Arial" panose="020B0604020202020204" pitchFamily="34" charset="0"/>
            </a:rPr>
            <a:t>Subject Matter Expertise and Credibility</a:t>
          </a:r>
        </a:p>
      </dgm:t>
    </dgm:pt>
    <dgm:pt modelId="{D351DD60-9BF1-474F-89B5-9DC7AFD79DB3}" type="parTrans" cxnId="{A8FDD606-8AEA-4C93-BCC2-14635ED33FE6}">
      <dgm:prSet/>
      <dgm:spPr/>
      <dgm:t>
        <a:bodyPr/>
        <a:lstStyle/>
        <a:p>
          <a:endParaRPr lang="en-US"/>
        </a:p>
      </dgm:t>
    </dgm:pt>
    <dgm:pt modelId="{9DA6A86C-4B72-43D8-ACB1-46F02B0A7D0E}" type="sibTrans" cxnId="{A8FDD606-8AEA-4C93-BCC2-14635ED33FE6}">
      <dgm:prSet/>
      <dgm:spPr/>
      <dgm:t>
        <a:bodyPr/>
        <a:lstStyle/>
        <a:p>
          <a:endParaRPr lang="en-US"/>
        </a:p>
      </dgm:t>
    </dgm:pt>
    <dgm:pt modelId="{F1C857D4-D58A-45DA-BBEB-D51705BF5DDD}">
      <dgm:prSet phldrT="[Text]"/>
      <dgm:spPr/>
      <dgm:t>
        <a:bodyPr/>
        <a:lstStyle/>
        <a:p>
          <a:r>
            <a:rPr lang="en-US" dirty="0">
              <a:latin typeface="Arial" panose="020B0604020202020204" pitchFamily="34" charset="0"/>
              <a:cs typeface="Arial" panose="020B0604020202020204" pitchFamily="34" charset="0"/>
            </a:rPr>
            <a:t>Advocates and “Soft skeptics”</a:t>
          </a:r>
        </a:p>
      </dgm:t>
    </dgm:pt>
    <dgm:pt modelId="{C334D351-0A75-4BE0-9A4A-D43360BFDBE4}" type="parTrans" cxnId="{9A5EF07D-3D01-40B8-90DE-657A31D70A53}">
      <dgm:prSet/>
      <dgm:spPr/>
      <dgm:t>
        <a:bodyPr/>
        <a:lstStyle/>
        <a:p>
          <a:endParaRPr lang="en-US"/>
        </a:p>
      </dgm:t>
    </dgm:pt>
    <dgm:pt modelId="{30FF8A32-7F89-41E1-B5C0-F89BD422365C}" type="sibTrans" cxnId="{9A5EF07D-3D01-40B8-90DE-657A31D70A53}">
      <dgm:prSet/>
      <dgm:spPr/>
      <dgm:t>
        <a:bodyPr/>
        <a:lstStyle/>
        <a:p>
          <a:endParaRPr lang="en-US"/>
        </a:p>
      </dgm:t>
    </dgm:pt>
    <dgm:pt modelId="{FB8C7DBE-4C8B-6742-B310-10373D53ED28}">
      <dgm:prSet phldrT="[Text]"/>
      <dgm:spPr/>
      <dgm:t>
        <a:bodyPr/>
        <a:lstStyle/>
        <a:p>
          <a:r>
            <a:rPr lang="en-US" dirty="0">
              <a:latin typeface="Arial" panose="020B0604020202020204" pitchFamily="34" charset="0"/>
              <a:cs typeface="Arial" panose="020B0604020202020204" pitchFamily="34" charset="0"/>
            </a:rPr>
            <a:t>Multidisciplinary- consider patients/families</a:t>
          </a:r>
        </a:p>
      </dgm:t>
    </dgm:pt>
    <dgm:pt modelId="{997E3797-45EA-F349-85B9-7C7B7DC3583B}" type="parTrans" cxnId="{F613D2E5-5E22-E84C-B885-D8E493F2BB0E}">
      <dgm:prSet/>
      <dgm:spPr/>
      <dgm:t>
        <a:bodyPr/>
        <a:lstStyle/>
        <a:p>
          <a:endParaRPr lang="en-US"/>
        </a:p>
      </dgm:t>
    </dgm:pt>
    <dgm:pt modelId="{A6607BC3-80D0-0B41-8019-B6DA2E02414D}" type="sibTrans" cxnId="{F613D2E5-5E22-E84C-B885-D8E493F2BB0E}">
      <dgm:prSet/>
      <dgm:spPr/>
      <dgm:t>
        <a:bodyPr/>
        <a:lstStyle/>
        <a:p>
          <a:endParaRPr lang="en-US"/>
        </a:p>
      </dgm:t>
    </dgm:pt>
    <dgm:pt modelId="{C48621AB-9E12-468B-80CD-1EBD9DE618F7}" type="pres">
      <dgm:prSet presAssocID="{3E7D8D6D-93BA-417C-918B-9F0C7D010667}" presName="linear" presStyleCnt="0">
        <dgm:presLayoutVars>
          <dgm:dir/>
          <dgm:animLvl val="lvl"/>
          <dgm:resizeHandles val="exact"/>
        </dgm:presLayoutVars>
      </dgm:prSet>
      <dgm:spPr/>
    </dgm:pt>
    <dgm:pt modelId="{6B5A7608-FB20-4C93-81FF-DAB19096E05D}" type="pres">
      <dgm:prSet presAssocID="{077B130B-B88B-450C-828C-2E6C67FAB9A0}" presName="parentLin" presStyleCnt="0"/>
      <dgm:spPr/>
    </dgm:pt>
    <dgm:pt modelId="{1B39C723-3F6E-4E8B-8232-8498F39D2C6B}" type="pres">
      <dgm:prSet presAssocID="{077B130B-B88B-450C-828C-2E6C67FAB9A0}" presName="parentLeftMargin" presStyleLbl="node1" presStyleIdx="0" presStyleCnt="4"/>
      <dgm:spPr/>
    </dgm:pt>
    <dgm:pt modelId="{9BC53474-E549-46A3-B90A-4436BC8B76F5}" type="pres">
      <dgm:prSet presAssocID="{077B130B-B88B-450C-828C-2E6C67FAB9A0}" presName="parentText" presStyleLbl="node1" presStyleIdx="0" presStyleCnt="4">
        <dgm:presLayoutVars>
          <dgm:chMax val="0"/>
          <dgm:bulletEnabled val="1"/>
        </dgm:presLayoutVars>
      </dgm:prSet>
      <dgm:spPr/>
    </dgm:pt>
    <dgm:pt modelId="{89957E30-FD30-447E-81C1-044564281E7E}" type="pres">
      <dgm:prSet presAssocID="{077B130B-B88B-450C-828C-2E6C67FAB9A0}" presName="negativeSpace" presStyleCnt="0"/>
      <dgm:spPr/>
    </dgm:pt>
    <dgm:pt modelId="{3E8280C8-E884-4170-B137-D0567FD205F8}" type="pres">
      <dgm:prSet presAssocID="{077B130B-B88B-450C-828C-2E6C67FAB9A0}" presName="childText" presStyleLbl="conFgAcc1" presStyleIdx="0" presStyleCnt="4">
        <dgm:presLayoutVars>
          <dgm:bulletEnabled val="1"/>
        </dgm:presLayoutVars>
      </dgm:prSet>
      <dgm:spPr/>
    </dgm:pt>
    <dgm:pt modelId="{1A1468E2-D41E-4C18-93E8-78313F8D8D4F}" type="pres">
      <dgm:prSet presAssocID="{0A8C29AD-34DF-41DE-8C94-33A6E430C23F}" presName="spaceBetweenRectangles" presStyleCnt="0"/>
      <dgm:spPr/>
    </dgm:pt>
    <dgm:pt modelId="{4883B76F-ACBF-454B-8480-22B1F0D85B69}" type="pres">
      <dgm:prSet presAssocID="{43611320-7733-4EDD-9780-EF6E51F73090}" presName="parentLin" presStyleCnt="0"/>
      <dgm:spPr/>
    </dgm:pt>
    <dgm:pt modelId="{D57FADE0-12E4-43A7-A796-BED70F3B3118}" type="pres">
      <dgm:prSet presAssocID="{43611320-7733-4EDD-9780-EF6E51F73090}" presName="parentLeftMargin" presStyleLbl="node1" presStyleIdx="0" presStyleCnt="4"/>
      <dgm:spPr/>
    </dgm:pt>
    <dgm:pt modelId="{65F9BBC0-15BF-4B18-9CC1-3CF6829B8EC1}" type="pres">
      <dgm:prSet presAssocID="{43611320-7733-4EDD-9780-EF6E51F73090}" presName="parentText" presStyleLbl="node1" presStyleIdx="1" presStyleCnt="4">
        <dgm:presLayoutVars>
          <dgm:chMax val="0"/>
          <dgm:bulletEnabled val="1"/>
        </dgm:presLayoutVars>
      </dgm:prSet>
      <dgm:spPr/>
    </dgm:pt>
    <dgm:pt modelId="{1E9CAAA7-B4C3-449F-AFD4-13EBFBBE380B}" type="pres">
      <dgm:prSet presAssocID="{43611320-7733-4EDD-9780-EF6E51F73090}" presName="negativeSpace" presStyleCnt="0"/>
      <dgm:spPr/>
    </dgm:pt>
    <dgm:pt modelId="{A47A35E8-063C-4971-82FD-666D385D96B6}" type="pres">
      <dgm:prSet presAssocID="{43611320-7733-4EDD-9780-EF6E51F73090}" presName="childText" presStyleLbl="conFgAcc1" presStyleIdx="1" presStyleCnt="4">
        <dgm:presLayoutVars>
          <dgm:bulletEnabled val="1"/>
        </dgm:presLayoutVars>
      </dgm:prSet>
      <dgm:spPr/>
    </dgm:pt>
    <dgm:pt modelId="{17F42F57-BF2D-4E6F-9520-AB631C4FDC89}" type="pres">
      <dgm:prSet presAssocID="{9DA6A86C-4B72-43D8-ACB1-46F02B0A7D0E}" presName="spaceBetweenRectangles" presStyleCnt="0"/>
      <dgm:spPr/>
    </dgm:pt>
    <dgm:pt modelId="{44D1B50D-C662-44F1-89D4-EC4A1B44A7AE}" type="pres">
      <dgm:prSet presAssocID="{F1C857D4-D58A-45DA-BBEB-D51705BF5DDD}" presName="parentLin" presStyleCnt="0"/>
      <dgm:spPr/>
    </dgm:pt>
    <dgm:pt modelId="{FD3D4C8E-D9B5-4A4B-AB96-E57785E4A453}" type="pres">
      <dgm:prSet presAssocID="{F1C857D4-D58A-45DA-BBEB-D51705BF5DDD}" presName="parentLeftMargin" presStyleLbl="node1" presStyleIdx="1" presStyleCnt="4"/>
      <dgm:spPr/>
    </dgm:pt>
    <dgm:pt modelId="{934F1616-1E3B-4EBD-8945-F1FB02483CB5}" type="pres">
      <dgm:prSet presAssocID="{F1C857D4-D58A-45DA-BBEB-D51705BF5DDD}" presName="parentText" presStyleLbl="node1" presStyleIdx="2" presStyleCnt="4">
        <dgm:presLayoutVars>
          <dgm:chMax val="0"/>
          <dgm:bulletEnabled val="1"/>
        </dgm:presLayoutVars>
      </dgm:prSet>
      <dgm:spPr/>
    </dgm:pt>
    <dgm:pt modelId="{014B1FA9-3ACC-478A-933D-1EE7C4218751}" type="pres">
      <dgm:prSet presAssocID="{F1C857D4-D58A-45DA-BBEB-D51705BF5DDD}" presName="negativeSpace" presStyleCnt="0"/>
      <dgm:spPr/>
    </dgm:pt>
    <dgm:pt modelId="{649F8D25-40FD-4213-8D1D-2ADE851B12A7}" type="pres">
      <dgm:prSet presAssocID="{F1C857D4-D58A-45DA-BBEB-D51705BF5DDD}" presName="childText" presStyleLbl="conFgAcc1" presStyleIdx="2" presStyleCnt="4">
        <dgm:presLayoutVars>
          <dgm:bulletEnabled val="1"/>
        </dgm:presLayoutVars>
      </dgm:prSet>
      <dgm:spPr/>
    </dgm:pt>
    <dgm:pt modelId="{E7E6DD9C-CEC8-7549-B657-F758D9DDB761}" type="pres">
      <dgm:prSet presAssocID="{30FF8A32-7F89-41E1-B5C0-F89BD422365C}" presName="spaceBetweenRectangles" presStyleCnt="0"/>
      <dgm:spPr/>
    </dgm:pt>
    <dgm:pt modelId="{547CA264-8BBE-C54C-AA8B-4E570AAA0091}" type="pres">
      <dgm:prSet presAssocID="{FB8C7DBE-4C8B-6742-B310-10373D53ED28}" presName="parentLin" presStyleCnt="0"/>
      <dgm:spPr/>
    </dgm:pt>
    <dgm:pt modelId="{DAD90C74-532C-5C45-A83E-E997CC0CFD06}" type="pres">
      <dgm:prSet presAssocID="{FB8C7DBE-4C8B-6742-B310-10373D53ED28}" presName="parentLeftMargin" presStyleLbl="node1" presStyleIdx="2" presStyleCnt="4"/>
      <dgm:spPr/>
    </dgm:pt>
    <dgm:pt modelId="{B49B7EB3-857E-8047-9AAD-E335C3D7DB17}" type="pres">
      <dgm:prSet presAssocID="{FB8C7DBE-4C8B-6742-B310-10373D53ED28}" presName="parentText" presStyleLbl="node1" presStyleIdx="3" presStyleCnt="4">
        <dgm:presLayoutVars>
          <dgm:chMax val="0"/>
          <dgm:bulletEnabled val="1"/>
        </dgm:presLayoutVars>
      </dgm:prSet>
      <dgm:spPr/>
    </dgm:pt>
    <dgm:pt modelId="{00694CA7-787A-3B4D-9B77-18D15703A42C}" type="pres">
      <dgm:prSet presAssocID="{FB8C7DBE-4C8B-6742-B310-10373D53ED28}" presName="negativeSpace" presStyleCnt="0"/>
      <dgm:spPr/>
    </dgm:pt>
    <dgm:pt modelId="{C3DCCA67-BF88-FE4C-9482-6E6997772152}" type="pres">
      <dgm:prSet presAssocID="{FB8C7DBE-4C8B-6742-B310-10373D53ED28}" presName="childText" presStyleLbl="conFgAcc1" presStyleIdx="3" presStyleCnt="4">
        <dgm:presLayoutVars>
          <dgm:bulletEnabled val="1"/>
        </dgm:presLayoutVars>
      </dgm:prSet>
      <dgm:spPr/>
    </dgm:pt>
  </dgm:ptLst>
  <dgm:cxnLst>
    <dgm:cxn modelId="{A8FDD606-8AEA-4C93-BCC2-14635ED33FE6}" srcId="{3E7D8D6D-93BA-417C-918B-9F0C7D010667}" destId="{43611320-7733-4EDD-9780-EF6E51F73090}" srcOrd="1" destOrd="0" parTransId="{D351DD60-9BF1-474F-89B5-9DC7AFD79DB3}" sibTransId="{9DA6A86C-4B72-43D8-ACB1-46F02B0A7D0E}"/>
    <dgm:cxn modelId="{93CFEF06-4FBE-4075-B478-C13A36BFD17B}" type="presOf" srcId="{F1C857D4-D58A-45DA-BBEB-D51705BF5DDD}" destId="{934F1616-1E3B-4EBD-8945-F1FB02483CB5}" srcOrd="1" destOrd="0" presId="urn:microsoft.com/office/officeart/2005/8/layout/list1"/>
    <dgm:cxn modelId="{BA227E5E-873F-47E6-B626-CEB9FD3CD07C}" type="presOf" srcId="{077B130B-B88B-450C-828C-2E6C67FAB9A0}" destId="{1B39C723-3F6E-4E8B-8232-8498F39D2C6B}" srcOrd="0" destOrd="0" presId="urn:microsoft.com/office/officeart/2005/8/layout/list1"/>
    <dgm:cxn modelId="{A2F86F75-9D28-134F-A848-C9581DDF1C86}" type="presOf" srcId="{FB8C7DBE-4C8B-6742-B310-10373D53ED28}" destId="{DAD90C74-532C-5C45-A83E-E997CC0CFD06}" srcOrd="0" destOrd="0" presId="urn:microsoft.com/office/officeart/2005/8/layout/list1"/>
    <dgm:cxn modelId="{6800C479-362C-448F-973E-3717DC6DD239}" type="presOf" srcId="{43611320-7733-4EDD-9780-EF6E51F73090}" destId="{D57FADE0-12E4-43A7-A796-BED70F3B3118}" srcOrd="0" destOrd="0" presId="urn:microsoft.com/office/officeart/2005/8/layout/list1"/>
    <dgm:cxn modelId="{9A5EF07D-3D01-40B8-90DE-657A31D70A53}" srcId="{3E7D8D6D-93BA-417C-918B-9F0C7D010667}" destId="{F1C857D4-D58A-45DA-BBEB-D51705BF5DDD}" srcOrd="2" destOrd="0" parTransId="{C334D351-0A75-4BE0-9A4A-D43360BFDBE4}" sibTransId="{30FF8A32-7F89-41E1-B5C0-F89BD422365C}"/>
    <dgm:cxn modelId="{C779D799-5CF8-4E12-8613-FD8BE38D07A3}" type="presOf" srcId="{43611320-7733-4EDD-9780-EF6E51F73090}" destId="{65F9BBC0-15BF-4B18-9CC1-3CF6829B8EC1}" srcOrd="1" destOrd="0" presId="urn:microsoft.com/office/officeart/2005/8/layout/list1"/>
    <dgm:cxn modelId="{B4475EB4-DCE1-4EEA-AC26-EF42C342C532}" type="presOf" srcId="{077B130B-B88B-450C-828C-2E6C67FAB9A0}" destId="{9BC53474-E549-46A3-B90A-4436BC8B76F5}" srcOrd="1" destOrd="0" presId="urn:microsoft.com/office/officeart/2005/8/layout/list1"/>
    <dgm:cxn modelId="{FBDC1CBF-227E-4FEA-AC73-3611A5F5F003}" type="presOf" srcId="{3E7D8D6D-93BA-417C-918B-9F0C7D010667}" destId="{C48621AB-9E12-468B-80CD-1EBD9DE618F7}" srcOrd="0" destOrd="0" presId="urn:microsoft.com/office/officeart/2005/8/layout/list1"/>
    <dgm:cxn modelId="{050374C1-4E2E-A347-A4DB-88798E1C28AE}" type="presOf" srcId="{FB8C7DBE-4C8B-6742-B310-10373D53ED28}" destId="{B49B7EB3-857E-8047-9AAD-E335C3D7DB17}" srcOrd="1" destOrd="0" presId="urn:microsoft.com/office/officeart/2005/8/layout/list1"/>
    <dgm:cxn modelId="{671CBAD9-7ECD-4955-98CE-5370FBB24CC8}" type="presOf" srcId="{F1C857D4-D58A-45DA-BBEB-D51705BF5DDD}" destId="{FD3D4C8E-D9B5-4A4B-AB96-E57785E4A453}" srcOrd="0" destOrd="0" presId="urn:microsoft.com/office/officeart/2005/8/layout/list1"/>
    <dgm:cxn modelId="{F613D2E5-5E22-E84C-B885-D8E493F2BB0E}" srcId="{3E7D8D6D-93BA-417C-918B-9F0C7D010667}" destId="{FB8C7DBE-4C8B-6742-B310-10373D53ED28}" srcOrd="3" destOrd="0" parTransId="{997E3797-45EA-F349-85B9-7C7B7DC3583B}" sibTransId="{A6607BC3-80D0-0B41-8019-B6DA2E02414D}"/>
    <dgm:cxn modelId="{A7FC28F5-076A-4A71-91F0-FC19C2E58E2A}" srcId="{3E7D8D6D-93BA-417C-918B-9F0C7D010667}" destId="{077B130B-B88B-450C-828C-2E6C67FAB9A0}" srcOrd="0" destOrd="0" parTransId="{0FD7C2A7-20DA-4600-8A59-E10E7AC537AB}" sibTransId="{0A8C29AD-34DF-41DE-8C94-33A6E430C23F}"/>
    <dgm:cxn modelId="{2A3ABE6D-BB69-46B1-B8FE-820159DCB179}" type="presParOf" srcId="{C48621AB-9E12-468B-80CD-1EBD9DE618F7}" destId="{6B5A7608-FB20-4C93-81FF-DAB19096E05D}" srcOrd="0" destOrd="0" presId="urn:microsoft.com/office/officeart/2005/8/layout/list1"/>
    <dgm:cxn modelId="{991BF7F2-FA40-40F4-90D3-936F7CBB71EA}" type="presParOf" srcId="{6B5A7608-FB20-4C93-81FF-DAB19096E05D}" destId="{1B39C723-3F6E-4E8B-8232-8498F39D2C6B}" srcOrd="0" destOrd="0" presId="urn:microsoft.com/office/officeart/2005/8/layout/list1"/>
    <dgm:cxn modelId="{9CEF1BB9-8ABA-4A18-8A66-B7ECDC318B60}" type="presParOf" srcId="{6B5A7608-FB20-4C93-81FF-DAB19096E05D}" destId="{9BC53474-E549-46A3-B90A-4436BC8B76F5}" srcOrd="1" destOrd="0" presId="urn:microsoft.com/office/officeart/2005/8/layout/list1"/>
    <dgm:cxn modelId="{E0B64089-CA08-46A1-B4F3-C3BD77498542}" type="presParOf" srcId="{C48621AB-9E12-468B-80CD-1EBD9DE618F7}" destId="{89957E30-FD30-447E-81C1-044564281E7E}" srcOrd="1" destOrd="0" presId="urn:microsoft.com/office/officeart/2005/8/layout/list1"/>
    <dgm:cxn modelId="{A3FB4DE7-E153-42EA-A60D-5D6AAA5B80D6}" type="presParOf" srcId="{C48621AB-9E12-468B-80CD-1EBD9DE618F7}" destId="{3E8280C8-E884-4170-B137-D0567FD205F8}" srcOrd="2" destOrd="0" presId="urn:microsoft.com/office/officeart/2005/8/layout/list1"/>
    <dgm:cxn modelId="{00677C23-D142-403A-BF89-3AA6763A20E6}" type="presParOf" srcId="{C48621AB-9E12-468B-80CD-1EBD9DE618F7}" destId="{1A1468E2-D41E-4C18-93E8-78313F8D8D4F}" srcOrd="3" destOrd="0" presId="urn:microsoft.com/office/officeart/2005/8/layout/list1"/>
    <dgm:cxn modelId="{7ABAA071-FF2F-4E8B-8FF0-619BDABEF5A1}" type="presParOf" srcId="{C48621AB-9E12-468B-80CD-1EBD9DE618F7}" destId="{4883B76F-ACBF-454B-8480-22B1F0D85B69}" srcOrd="4" destOrd="0" presId="urn:microsoft.com/office/officeart/2005/8/layout/list1"/>
    <dgm:cxn modelId="{35B60396-5C46-4698-869B-AA003BE68196}" type="presParOf" srcId="{4883B76F-ACBF-454B-8480-22B1F0D85B69}" destId="{D57FADE0-12E4-43A7-A796-BED70F3B3118}" srcOrd="0" destOrd="0" presId="urn:microsoft.com/office/officeart/2005/8/layout/list1"/>
    <dgm:cxn modelId="{8E834517-5B29-4B7A-BAC5-4CC64DC50FDE}" type="presParOf" srcId="{4883B76F-ACBF-454B-8480-22B1F0D85B69}" destId="{65F9BBC0-15BF-4B18-9CC1-3CF6829B8EC1}" srcOrd="1" destOrd="0" presId="urn:microsoft.com/office/officeart/2005/8/layout/list1"/>
    <dgm:cxn modelId="{38125FD5-3A29-4C20-B52E-58E698BE4F09}" type="presParOf" srcId="{C48621AB-9E12-468B-80CD-1EBD9DE618F7}" destId="{1E9CAAA7-B4C3-449F-AFD4-13EBFBBE380B}" srcOrd="5" destOrd="0" presId="urn:microsoft.com/office/officeart/2005/8/layout/list1"/>
    <dgm:cxn modelId="{F118FB5B-DD5A-4872-B4EC-DDEE3E4A302F}" type="presParOf" srcId="{C48621AB-9E12-468B-80CD-1EBD9DE618F7}" destId="{A47A35E8-063C-4971-82FD-666D385D96B6}" srcOrd="6" destOrd="0" presId="urn:microsoft.com/office/officeart/2005/8/layout/list1"/>
    <dgm:cxn modelId="{21BB64A5-66C5-45DC-8DA9-566C3A76970A}" type="presParOf" srcId="{C48621AB-9E12-468B-80CD-1EBD9DE618F7}" destId="{17F42F57-BF2D-4E6F-9520-AB631C4FDC89}" srcOrd="7" destOrd="0" presId="urn:microsoft.com/office/officeart/2005/8/layout/list1"/>
    <dgm:cxn modelId="{C2DF4C68-B472-4CD2-9A5A-9CD30071CD4B}" type="presParOf" srcId="{C48621AB-9E12-468B-80CD-1EBD9DE618F7}" destId="{44D1B50D-C662-44F1-89D4-EC4A1B44A7AE}" srcOrd="8" destOrd="0" presId="urn:microsoft.com/office/officeart/2005/8/layout/list1"/>
    <dgm:cxn modelId="{E33C50CD-2B09-468B-A993-E0F0D27C1BAF}" type="presParOf" srcId="{44D1B50D-C662-44F1-89D4-EC4A1B44A7AE}" destId="{FD3D4C8E-D9B5-4A4B-AB96-E57785E4A453}" srcOrd="0" destOrd="0" presId="urn:microsoft.com/office/officeart/2005/8/layout/list1"/>
    <dgm:cxn modelId="{807A4F29-D937-4262-B170-35E3A2BD8542}" type="presParOf" srcId="{44D1B50D-C662-44F1-89D4-EC4A1B44A7AE}" destId="{934F1616-1E3B-4EBD-8945-F1FB02483CB5}" srcOrd="1" destOrd="0" presId="urn:microsoft.com/office/officeart/2005/8/layout/list1"/>
    <dgm:cxn modelId="{A9E1D44E-2204-49F0-AE06-2A4E743A4ECD}" type="presParOf" srcId="{C48621AB-9E12-468B-80CD-1EBD9DE618F7}" destId="{014B1FA9-3ACC-478A-933D-1EE7C4218751}" srcOrd="9" destOrd="0" presId="urn:microsoft.com/office/officeart/2005/8/layout/list1"/>
    <dgm:cxn modelId="{E804D4AD-573E-4863-96EC-462BA17FB39E}" type="presParOf" srcId="{C48621AB-9E12-468B-80CD-1EBD9DE618F7}" destId="{649F8D25-40FD-4213-8D1D-2ADE851B12A7}" srcOrd="10" destOrd="0" presId="urn:microsoft.com/office/officeart/2005/8/layout/list1"/>
    <dgm:cxn modelId="{C8112AAB-DA15-7E45-A6DD-6B663BC5424D}" type="presParOf" srcId="{C48621AB-9E12-468B-80CD-1EBD9DE618F7}" destId="{E7E6DD9C-CEC8-7549-B657-F758D9DDB761}" srcOrd="11" destOrd="0" presId="urn:microsoft.com/office/officeart/2005/8/layout/list1"/>
    <dgm:cxn modelId="{8073E989-632D-7F4B-AE7D-90FD476E01CF}" type="presParOf" srcId="{C48621AB-9E12-468B-80CD-1EBD9DE618F7}" destId="{547CA264-8BBE-C54C-AA8B-4E570AAA0091}" srcOrd="12" destOrd="0" presId="urn:microsoft.com/office/officeart/2005/8/layout/list1"/>
    <dgm:cxn modelId="{CBD7C8EF-C891-9541-9A18-D89F570F6C15}" type="presParOf" srcId="{547CA264-8BBE-C54C-AA8B-4E570AAA0091}" destId="{DAD90C74-532C-5C45-A83E-E997CC0CFD06}" srcOrd="0" destOrd="0" presId="urn:microsoft.com/office/officeart/2005/8/layout/list1"/>
    <dgm:cxn modelId="{E261D42C-6D6A-AC41-87E2-5382E8135E82}" type="presParOf" srcId="{547CA264-8BBE-C54C-AA8B-4E570AAA0091}" destId="{B49B7EB3-857E-8047-9AAD-E335C3D7DB17}" srcOrd="1" destOrd="0" presId="urn:microsoft.com/office/officeart/2005/8/layout/list1"/>
    <dgm:cxn modelId="{4D84C0F0-8DC6-8D4A-95D9-06F7ABFFFB40}" type="presParOf" srcId="{C48621AB-9E12-468B-80CD-1EBD9DE618F7}" destId="{00694CA7-787A-3B4D-9B77-18D15703A42C}" srcOrd="13" destOrd="0" presId="urn:microsoft.com/office/officeart/2005/8/layout/list1"/>
    <dgm:cxn modelId="{2778B3FC-DB57-AE48-9AF8-35768A69C9C6}" type="presParOf" srcId="{C48621AB-9E12-468B-80CD-1EBD9DE618F7}" destId="{C3DCCA67-BF88-FE4C-9482-6E6997772152}" srcOrd="1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B439A3-BC6F-4841-99EB-238558A67237}" type="doc">
      <dgm:prSet loTypeId="urn:microsoft.com/office/officeart/2005/8/layout/process2" loCatId="process" qsTypeId="urn:microsoft.com/office/officeart/2005/8/quickstyle/simple1" qsCatId="simple" csTypeId="urn:microsoft.com/office/officeart/2005/8/colors/accent1_2" csCatId="accent1" phldr="1"/>
      <dgm:spPr/>
    </dgm:pt>
    <dgm:pt modelId="{C163D219-BB43-4EF1-977A-9006758A5C43}">
      <dgm:prSet phldrT="[Text]" phldr="0"/>
      <dgm:spPr>
        <a:xfrm>
          <a:off x="1287512" y="1785"/>
          <a:ext cx="1996974" cy="664368"/>
        </a:xfrm>
        <a:prstGeom prst="roundRect">
          <a:avLst>
            <a:gd name="adj" fmla="val 10000"/>
          </a:avLst>
        </a:prstGeom>
        <a:solidFill>
          <a:srgbClr val="4A66A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dirty="0">
              <a:solidFill>
                <a:sysClr val="window" lastClr="FFFFFF"/>
              </a:solidFill>
              <a:latin typeface="Arial" panose="020B0604020202020204"/>
              <a:ea typeface="+mn-ea"/>
              <a:cs typeface="+mn-cs"/>
            </a:rPr>
            <a:t>Exec Safety Steering</a:t>
          </a:r>
        </a:p>
      </dgm:t>
    </dgm:pt>
    <dgm:pt modelId="{06415A7C-C4AA-4332-A60A-3EFB2D10FB06}" type="parTrans" cxnId="{98ED841D-E681-477D-854C-F3DE1EB21F75}">
      <dgm:prSet/>
      <dgm:spPr/>
      <dgm:t>
        <a:bodyPr/>
        <a:lstStyle/>
        <a:p>
          <a:endParaRPr lang="en-US"/>
        </a:p>
      </dgm:t>
    </dgm:pt>
    <dgm:pt modelId="{16BE627A-0AA2-4397-BF5B-EC9F37DFF87E}" type="sibTrans" cxnId="{98ED841D-E681-477D-854C-F3DE1EB21F75}">
      <dgm:prSet/>
      <dgm:spPr>
        <a:xfrm rot="5400000">
          <a:off x="2161430" y="682763"/>
          <a:ext cx="249138" cy="298965"/>
        </a:xfrm>
        <a:prstGeom prst="rightArrow">
          <a:avLst>
            <a:gd name="adj1" fmla="val 60000"/>
            <a:gd name="adj2" fmla="val 50000"/>
          </a:avLst>
        </a:prstGeom>
        <a:solidFill>
          <a:srgbClr val="4A66AC">
            <a:tint val="60000"/>
            <a:hueOff val="0"/>
            <a:satOff val="0"/>
            <a:lumOff val="0"/>
            <a:alphaOff val="0"/>
          </a:srgbClr>
        </a:solidFill>
        <a:ln>
          <a:noFill/>
        </a:ln>
        <a:effectLst/>
      </dgm:spPr>
      <dgm:t>
        <a:bodyPr/>
        <a:lstStyle/>
        <a:p>
          <a:pPr>
            <a:buNone/>
          </a:pPr>
          <a:endParaRPr lang="en-US" dirty="0">
            <a:solidFill>
              <a:sysClr val="window" lastClr="FFFFFF"/>
            </a:solidFill>
            <a:latin typeface="Arial" panose="020B0604020202020204"/>
            <a:ea typeface="+mn-ea"/>
            <a:cs typeface="+mn-cs"/>
          </a:endParaRPr>
        </a:p>
      </dgm:t>
    </dgm:pt>
    <dgm:pt modelId="{A2F88118-0926-4FE1-9875-EB01A5B9D877}">
      <dgm:prSet phldrT="[Text]" phldr="0"/>
      <dgm:spPr>
        <a:xfrm>
          <a:off x="1287512" y="998339"/>
          <a:ext cx="1996974" cy="664368"/>
        </a:xfrm>
        <a:prstGeom prst="roundRect">
          <a:avLst>
            <a:gd name="adj" fmla="val 10000"/>
          </a:avLst>
        </a:prstGeom>
        <a:solidFill>
          <a:srgbClr val="4A66A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dirty="0">
              <a:solidFill>
                <a:sysClr val="window" lastClr="FFFFFF"/>
              </a:solidFill>
              <a:latin typeface="Arial" panose="020B0604020202020204"/>
              <a:ea typeface="+mn-ea"/>
              <a:cs typeface="+mn-cs"/>
            </a:rPr>
            <a:t>Patient Safety Committee</a:t>
          </a:r>
        </a:p>
      </dgm:t>
    </dgm:pt>
    <dgm:pt modelId="{228EC216-BF39-4CB6-9AB7-D5E7D6E10DA3}" type="parTrans" cxnId="{91ED3581-3E14-448A-9895-CC31F445374B}">
      <dgm:prSet/>
      <dgm:spPr/>
      <dgm:t>
        <a:bodyPr/>
        <a:lstStyle/>
        <a:p>
          <a:endParaRPr lang="en-US"/>
        </a:p>
      </dgm:t>
    </dgm:pt>
    <dgm:pt modelId="{9E6E317E-212C-495E-B03A-BEC97210EF1E}" type="sibTrans" cxnId="{91ED3581-3E14-448A-9895-CC31F445374B}">
      <dgm:prSet/>
      <dgm:spPr>
        <a:xfrm rot="5400000">
          <a:off x="2161430" y="1679317"/>
          <a:ext cx="249138" cy="298965"/>
        </a:xfrm>
        <a:prstGeom prst="rightArrow">
          <a:avLst>
            <a:gd name="adj1" fmla="val 60000"/>
            <a:gd name="adj2" fmla="val 50000"/>
          </a:avLst>
        </a:prstGeom>
        <a:solidFill>
          <a:srgbClr val="4A66AC">
            <a:tint val="60000"/>
            <a:hueOff val="0"/>
            <a:satOff val="0"/>
            <a:lumOff val="0"/>
            <a:alphaOff val="0"/>
          </a:srgbClr>
        </a:solidFill>
        <a:ln>
          <a:noFill/>
        </a:ln>
        <a:effectLst/>
      </dgm:spPr>
      <dgm:t>
        <a:bodyPr/>
        <a:lstStyle/>
        <a:p>
          <a:pPr>
            <a:buNone/>
          </a:pPr>
          <a:endParaRPr lang="en-US" dirty="0">
            <a:solidFill>
              <a:sysClr val="window" lastClr="FFFFFF"/>
            </a:solidFill>
            <a:latin typeface="Arial" panose="020B0604020202020204"/>
            <a:ea typeface="+mn-ea"/>
            <a:cs typeface="+mn-cs"/>
          </a:endParaRPr>
        </a:p>
      </dgm:t>
    </dgm:pt>
    <dgm:pt modelId="{83158DCD-2204-4C41-A778-21E924A43996}">
      <dgm:prSet phldrT="[Text]" phldr="0"/>
      <dgm:spPr>
        <a:xfrm>
          <a:off x="1287512" y="1994892"/>
          <a:ext cx="1996974" cy="664368"/>
        </a:xfrm>
        <a:prstGeom prst="roundRect">
          <a:avLst>
            <a:gd name="adj" fmla="val 10000"/>
          </a:avLst>
        </a:prstGeom>
        <a:solidFill>
          <a:srgbClr val="4A66A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dirty="0">
              <a:solidFill>
                <a:sysClr val="window" lastClr="FFFFFF"/>
              </a:solidFill>
              <a:latin typeface="Arial" panose="020B0604020202020204"/>
              <a:ea typeface="+mn-ea"/>
              <a:cs typeface="+mn-cs"/>
            </a:rPr>
            <a:t>Breakthrough to Zero Steering</a:t>
          </a:r>
        </a:p>
      </dgm:t>
    </dgm:pt>
    <dgm:pt modelId="{B8714165-4211-47CD-BC17-64720ADD31ED}" type="parTrans" cxnId="{AB58137A-6A90-4630-B212-EF9E38438B59}">
      <dgm:prSet/>
      <dgm:spPr/>
      <dgm:t>
        <a:bodyPr/>
        <a:lstStyle/>
        <a:p>
          <a:endParaRPr lang="en-US"/>
        </a:p>
      </dgm:t>
    </dgm:pt>
    <dgm:pt modelId="{AB46B846-A3B6-4C5B-8878-EF320A1DC70F}" type="sibTrans" cxnId="{AB58137A-6A90-4630-B212-EF9E38438B59}">
      <dgm:prSet/>
      <dgm:spPr>
        <a:xfrm rot="5400000">
          <a:off x="2161430" y="2675870"/>
          <a:ext cx="249138" cy="298965"/>
        </a:xfrm>
        <a:prstGeom prst="rightArrow">
          <a:avLst>
            <a:gd name="adj1" fmla="val 60000"/>
            <a:gd name="adj2" fmla="val 50000"/>
          </a:avLst>
        </a:prstGeom>
        <a:solidFill>
          <a:srgbClr val="4A66AC">
            <a:tint val="60000"/>
            <a:hueOff val="0"/>
            <a:satOff val="0"/>
            <a:lumOff val="0"/>
            <a:alphaOff val="0"/>
          </a:srgbClr>
        </a:solidFill>
        <a:ln>
          <a:noFill/>
        </a:ln>
        <a:effectLst/>
      </dgm:spPr>
      <dgm:t>
        <a:bodyPr/>
        <a:lstStyle/>
        <a:p>
          <a:pPr>
            <a:buNone/>
          </a:pPr>
          <a:endParaRPr lang="en-US" dirty="0">
            <a:solidFill>
              <a:sysClr val="window" lastClr="FFFFFF"/>
            </a:solidFill>
            <a:latin typeface="Arial" panose="020B0604020202020204"/>
            <a:ea typeface="+mn-ea"/>
            <a:cs typeface="+mn-cs"/>
          </a:endParaRPr>
        </a:p>
      </dgm:t>
    </dgm:pt>
    <dgm:pt modelId="{C5CAE6DA-549C-4F9A-8A5D-E0E21752E747}">
      <dgm:prSet phldr="0"/>
      <dgm:spPr>
        <a:xfrm>
          <a:off x="1287512" y="2991445"/>
          <a:ext cx="1996974" cy="664368"/>
        </a:xfrm>
        <a:prstGeom prst="roundRect">
          <a:avLst>
            <a:gd name="adj" fmla="val 10000"/>
          </a:avLst>
        </a:prstGeom>
        <a:solidFill>
          <a:srgbClr val="4A66AC">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dirty="0">
              <a:solidFill>
                <a:sysClr val="window" lastClr="FFFFFF"/>
              </a:solidFill>
              <a:latin typeface="Arial" panose="020B0604020202020204"/>
              <a:ea typeface="+mn-ea"/>
              <a:cs typeface="+mn-cs"/>
            </a:rPr>
            <a:t>Harm indicator and culture teams</a:t>
          </a:r>
        </a:p>
      </dgm:t>
    </dgm:pt>
    <dgm:pt modelId="{E7783FCB-FB14-472D-93C7-BA6CF6D20486}" type="parTrans" cxnId="{5BFAECC8-AC42-46B7-8E25-AEC133BC59E0}">
      <dgm:prSet/>
      <dgm:spPr/>
      <dgm:t>
        <a:bodyPr/>
        <a:lstStyle/>
        <a:p>
          <a:endParaRPr lang="en-US"/>
        </a:p>
      </dgm:t>
    </dgm:pt>
    <dgm:pt modelId="{140886B0-886F-4148-9E0F-0465FFDAADA5}" type="sibTrans" cxnId="{5BFAECC8-AC42-46B7-8E25-AEC133BC59E0}">
      <dgm:prSet/>
      <dgm:spPr/>
      <dgm:t>
        <a:bodyPr/>
        <a:lstStyle/>
        <a:p>
          <a:endParaRPr lang="en-US"/>
        </a:p>
      </dgm:t>
    </dgm:pt>
    <dgm:pt modelId="{59052087-6C86-4C61-8503-4617CE01A2BF}" type="pres">
      <dgm:prSet presAssocID="{C4B439A3-BC6F-4841-99EB-238558A67237}" presName="linearFlow" presStyleCnt="0">
        <dgm:presLayoutVars>
          <dgm:resizeHandles val="exact"/>
        </dgm:presLayoutVars>
      </dgm:prSet>
      <dgm:spPr/>
    </dgm:pt>
    <dgm:pt modelId="{AB5C7391-BB88-4399-B31F-A168A337871D}" type="pres">
      <dgm:prSet presAssocID="{C163D219-BB43-4EF1-977A-9006758A5C43}" presName="node" presStyleLbl="node1" presStyleIdx="0" presStyleCnt="4">
        <dgm:presLayoutVars>
          <dgm:bulletEnabled val="1"/>
        </dgm:presLayoutVars>
      </dgm:prSet>
      <dgm:spPr/>
    </dgm:pt>
    <dgm:pt modelId="{E65293A2-0414-4D9C-A329-82EC063D74AD}" type="pres">
      <dgm:prSet presAssocID="{16BE627A-0AA2-4397-BF5B-EC9F37DFF87E}" presName="sibTrans" presStyleLbl="sibTrans2D1" presStyleIdx="0" presStyleCnt="3"/>
      <dgm:spPr/>
    </dgm:pt>
    <dgm:pt modelId="{EBBBF4EE-4F60-425D-8018-425CD3E3D6C9}" type="pres">
      <dgm:prSet presAssocID="{16BE627A-0AA2-4397-BF5B-EC9F37DFF87E}" presName="connectorText" presStyleLbl="sibTrans2D1" presStyleIdx="0" presStyleCnt="3"/>
      <dgm:spPr/>
    </dgm:pt>
    <dgm:pt modelId="{EB055AD5-95A8-4603-BAA1-D9B69F103654}" type="pres">
      <dgm:prSet presAssocID="{A2F88118-0926-4FE1-9875-EB01A5B9D877}" presName="node" presStyleLbl="node1" presStyleIdx="1" presStyleCnt="4">
        <dgm:presLayoutVars>
          <dgm:bulletEnabled val="1"/>
        </dgm:presLayoutVars>
      </dgm:prSet>
      <dgm:spPr/>
    </dgm:pt>
    <dgm:pt modelId="{63925F3B-CA49-4265-90A2-53F935079220}" type="pres">
      <dgm:prSet presAssocID="{9E6E317E-212C-495E-B03A-BEC97210EF1E}" presName="sibTrans" presStyleLbl="sibTrans2D1" presStyleIdx="1" presStyleCnt="3"/>
      <dgm:spPr/>
    </dgm:pt>
    <dgm:pt modelId="{EB824D04-D352-4D0C-A57E-D02A43790B97}" type="pres">
      <dgm:prSet presAssocID="{9E6E317E-212C-495E-B03A-BEC97210EF1E}" presName="connectorText" presStyleLbl="sibTrans2D1" presStyleIdx="1" presStyleCnt="3"/>
      <dgm:spPr/>
    </dgm:pt>
    <dgm:pt modelId="{3DFEEB7C-A6D9-4388-AA3D-A1E7B9290227}" type="pres">
      <dgm:prSet presAssocID="{83158DCD-2204-4C41-A778-21E924A43996}" presName="node" presStyleLbl="node1" presStyleIdx="2" presStyleCnt="4">
        <dgm:presLayoutVars>
          <dgm:bulletEnabled val="1"/>
        </dgm:presLayoutVars>
      </dgm:prSet>
      <dgm:spPr/>
    </dgm:pt>
    <dgm:pt modelId="{156816FB-E860-4C5C-B3B7-10D5AB2334CE}" type="pres">
      <dgm:prSet presAssocID="{AB46B846-A3B6-4C5B-8878-EF320A1DC70F}" presName="sibTrans" presStyleLbl="sibTrans2D1" presStyleIdx="2" presStyleCnt="3"/>
      <dgm:spPr/>
    </dgm:pt>
    <dgm:pt modelId="{171FCB36-8EC0-418B-B1D4-9D3B6B2066B9}" type="pres">
      <dgm:prSet presAssocID="{AB46B846-A3B6-4C5B-8878-EF320A1DC70F}" presName="connectorText" presStyleLbl="sibTrans2D1" presStyleIdx="2" presStyleCnt="3"/>
      <dgm:spPr/>
    </dgm:pt>
    <dgm:pt modelId="{924211A4-9DF3-4219-8F87-EC3A44029C4C}" type="pres">
      <dgm:prSet presAssocID="{C5CAE6DA-549C-4F9A-8A5D-E0E21752E747}" presName="node" presStyleLbl="node1" presStyleIdx="3" presStyleCnt="4">
        <dgm:presLayoutVars>
          <dgm:bulletEnabled val="1"/>
        </dgm:presLayoutVars>
      </dgm:prSet>
      <dgm:spPr/>
    </dgm:pt>
  </dgm:ptLst>
  <dgm:cxnLst>
    <dgm:cxn modelId="{98ED841D-E681-477D-854C-F3DE1EB21F75}" srcId="{C4B439A3-BC6F-4841-99EB-238558A67237}" destId="{C163D219-BB43-4EF1-977A-9006758A5C43}" srcOrd="0" destOrd="0" parTransId="{06415A7C-C4AA-4332-A60A-3EFB2D10FB06}" sibTransId="{16BE627A-0AA2-4397-BF5B-EC9F37DFF87E}"/>
    <dgm:cxn modelId="{D384A71D-B05B-4000-82C8-E66D61C71AF5}" type="presOf" srcId="{9E6E317E-212C-495E-B03A-BEC97210EF1E}" destId="{63925F3B-CA49-4265-90A2-53F935079220}" srcOrd="0" destOrd="0" presId="urn:microsoft.com/office/officeart/2005/8/layout/process2"/>
    <dgm:cxn modelId="{0BF4DE3C-8B87-4A72-93CA-F652A7189C54}" type="presOf" srcId="{AB46B846-A3B6-4C5B-8878-EF320A1DC70F}" destId="{156816FB-E860-4C5C-B3B7-10D5AB2334CE}" srcOrd="0" destOrd="0" presId="urn:microsoft.com/office/officeart/2005/8/layout/process2"/>
    <dgm:cxn modelId="{F2AC0D6E-AF37-4FE4-88D0-2B6E7F973589}" type="presOf" srcId="{C5CAE6DA-549C-4F9A-8A5D-E0E21752E747}" destId="{924211A4-9DF3-4219-8F87-EC3A44029C4C}" srcOrd="0" destOrd="0" presId="urn:microsoft.com/office/officeart/2005/8/layout/process2"/>
    <dgm:cxn modelId="{AB58137A-6A90-4630-B212-EF9E38438B59}" srcId="{C4B439A3-BC6F-4841-99EB-238558A67237}" destId="{83158DCD-2204-4C41-A778-21E924A43996}" srcOrd="2" destOrd="0" parTransId="{B8714165-4211-47CD-BC17-64720ADD31ED}" sibTransId="{AB46B846-A3B6-4C5B-8878-EF320A1DC70F}"/>
    <dgm:cxn modelId="{91ED3581-3E14-448A-9895-CC31F445374B}" srcId="{C4B439A3-BC6F-4841-99EB-238558A67237}" destId="{A2F88118-0926-4FE1-9875-EB01A5B9D877}" srcOrd="1" destOrd="0" parTransId="{228EC216-BF39-4CB6-9AB7-D5E7D6E10DA3}" sibTransId="{9E6E317E-212C-495E-B03A-BEC97210EF1E}"/>
    <dgm:cxn modelId="{1D54B599-CE48-4F5B-B46A-DDB474BCE329}" type="presOf" srcId="{A2F88118-0926-4FE1-9875-EB01A5B9D877}" destId="{EB055AD5-95A8-4603-BAA1-D9B69F103654}" srcOrd="0" destOrd="0" presId="urn:microsoft.com/office/officeart/2005/8/layout/process2"/>
    <dgm:cxn modelId="{7F8EA0A0-CFFE-4E1F-954C-E9D299DEA39F}" type="presOf" srcId="{AB46B846-A3B6-4C5B-8878-EF320A1DC70F}" destId="{171FCB36-8EC0-418B-B1D4-9D3B6B2066B9}" srcOrd="1" destOrd="0" presId="urn:microsoft.com/office/officeart/2005/8/layout/process2"/>
    <dgm:cxn modelId="{C8882BBB-ABFA-4078-A636-0989D7FF1BB9}" type="presOf" srcId="{83158DCD-2204-4C41-A778-21E924A43996}" destId="{3DFEEB7C-A6D9-4388-AA3D-A1E7B9290227}" srcOrd="0" destOrd="0" presId="urn:microsoft.com/office/officeart/2005/8/layout/process2"/>
    <dgm:cxn modelId="{5BFAECC8-AC42-46B7-8E25-AEC133BC59E0}" srcId="{C4B439A3-BC6F-4841-99EB-238558A67237}" destId="{C5CAE6DA-549C-4F9A-8A5D-E0E21752E747}" srcOrd="3" destOrd="0" parTransId="{E7783FCB-FB14-472D-93C7-BA6CF6D20486}" sibTransId="{140886B0-886F-4148-9E0F-0465FFDAADA5}"/>
    <dgm:cxn modelId="{5B9A90CD-AC0C-41FA-9D63-C647E47C4980}" type="presOf" srcId="{C163D219-BB43-4EF1-977A-9006758A5C43}" destId="{AB5C7391-BB88-4399-B31F-A168A337871D}" srcOrd="0" destOrd="0" presId="urn:microsoft.com/office/officeart/2005/8/layout/process2"/>
    <dgm:cxn modelId="{033331D6-295F-48CC-B558-E88E27E670E3}" type="presOf" srcId="{C4B439A3-BC6F-4841-99EB-238558A67237}" destId="{59052087-6C86-4C61-8503-4617CE01A2BF}" srcOrd="0" destOrd="0" presId="urn:microsoft.com/office/officeart/2005/8/layout/process2"/>
    <dgm:cxn modelId="{C06774E8-729D-4551-B343-189A9B0BA33E}" type="presOf" srcId="{16BE627A-0AA2-4397-BF5B-EC9F37DFF87E}" destId="{E65293A2-0414-4D9C-A329-82EC063D74AD}" srcOrd="0" destOrd="0" presId="urn:microsoft.com/office/officeart/2005/8/layout/process2"/>
    <dgm:cxn modelId="{94C184F3-D2B4-40FB-8B58-2A29F2470177}" type="presOf" srcId="{16BE627A-0AA2-4397-BF5B-EC9F37DFF87E}" destId="{EBBBF4EE-4F60-425D-8018-425CD3E3D6C9}" srcOrd="1" destOrd="0" presId="urn:microsoft.com/office/officeart/2005/8/layout/process2"/>
    <dgm:cxn modelId="{40BFE0FA-359C-4DA3-81D5-1D92CFF22454}" type="presOf" srcId="{9E6E317E-212C-495E-B03A-BEC97210EF1E}" destId="{EB824D04-D352-4D0C-A57E-D02A43790B97}" srcOrd="1" destOrd="0" presId="urn:microsoft.com/office/officeart/2005/8/layout/process2"/>
    <dgm:cxn modelId="{F87ECBA8-ABDD-47F7-8C59-9A1E758F2C3F}" type="presParOf" srcId="{59052087-6C86-4C61-8503-4617CE01A2BF}" destId="{AB5C7391-BB88-4399-B31F-A168A337871D}" srcOrd="0" destOrd="0" presId="urn:microsoft.com/office/officeart/2005/8/layout/process2"/>
    <dgm:cxn modelId="{8340DA60-3288-4E7D-87C0-0E71DBC6F119}" type="presParOf" srcId="{59052087-6C86-4C61-8503-4617CE01A2BF}" destId="{E65293A2-0414-4D9C-A329-82EC063D74AD}" srcOrd="1" destOrd="0" presId="urn:microsoft.com/office/officeart/2005/8/layout/process2"/>
    <dgm:cxn modelId="{3F18C198-7935-4310-97FB-12DF5B7C29FA}" type="presParOf" srcId="{E65293A2-0414-4D9C-A329-82EC063D74AD}" destId="{EBBBF4EE-4F60-425D-8018-425CD3E3D6C9}" srcOrd="0" destOrd="0" presId="urn:microsoft.com/office/officeart/2005/8/layout/process2"/>
    <dgm:cxn modelId="{B197442C-B512-4F83-85DB-0D9BDC32D425}" type="presParOf" srcId="{59052087-6C86-4C61-8503-4617CE01A2BF}" destId="{EB055AD5-95A8-4603-BAA1-D9B69F103654}" srcOrd="2" destOrd="0" presId="urn:microsoft.com/office/officeart/2005/8/layout/process2"/>
    <dgm:cxn modelId="{E9358A9C-B3CA-448E-986E-8082179D279E}" type="presParOf" srcId="{59052087-6C86-4C61-8503-4617CE01A2BF}" destId="{63925F3B-CA49-4265-90A2-53F935079220}" srcOrd="3" destOrd="0" presId="urn:microsoft.com/office/officeart/2005/8/layout/process2"/>
    <dgm:cxn modelId="{8F64BE72-08D2-4D37-9065-E0F181E89B75}" type="presParOf" srcId="{63925F3B-CA49-4265-90A2-53F935079220}" destId="{EB824D04-D352-4D0C-A57E-D02A43790B97}" srcOrd="0" destOrd="0" presId="urn:microsoft.com/office/officeart/2005/8/layout/process2"/>
    <dgm:cxn modelId="{B49EBB83-1FD2-4091-BB89-4DF0D1279901}" type="presParOf" srcId="{59052087-6C86-4C61-8503-4617CE01A2BF}" destId="{3DFEEB7C-A6D9-4388-AA3D-A1E7B9290227}" srcOrd="4" destOrd="0" presId="urn:microsoft.com/office/officeart/2005/8/layout/process2"/>
    <dgm:cxn modelId="{5868DFCE-1F47-45A1-B08C-65F98DE3076F}" type="presParOf" srcId="{59052087-6C86-4C61-8503-4617CE01A2BF}" destId="{156816FB-E860-4C5C-B3B7-10D5AB2334CE}" srcOrd="5" destOrd="0" presId="urn:microsoft.com/office/officeart/2005/8/layout/process2"/>
    <dgm:cxn modelId="{61E95BD7-5DE5-4FF8-941C-8D7B9C819FD0}" type="presParOf" srcId="{156816FB-E860-4C5C-B3B7-10D5AB2334CE}" destId="{171FCB36-8EC0-418B-B1D4-9D3B6B2066B9}" srcOrd="0" destOrd="0" presId="urn:microsoft.com/office/officeart/2005/8/layout/process2"/>
    <dgm:cxn modelId="{9137FCFA-8A33-40EA-B8AE-183F00350EF9}" type="presParOf" srcId="{59052087-6C86-4C61-8503-4617CE01A2BF}" destId="{924211A4-9DF3-4219-8F87-EC3A44029C4C}"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707F9D-87DA-46E6-8915-403837D3A7D7}"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AEE25CB8-D1AC-4643-BA2C-B768A79E6AE2}">
      <dgm:prSet phldrT="[Text]"/>
      <dgm:spPr/>
      <dgm:t>
        <a:bodyPr/>
        <a:lstStyle/>
        <a:p>
          <a:r>
            <a:rPr lang="en-US" dirty="0">
              <a:latin typeface="Arial" panose="020B0604020202020204" pitchFamily="34" charset="0"/>
              <a:cs typeface="Arial" panose="020B0604020202020204" pitchFamily="34" charset="0"/>
            </a:rPr>
            <a:t>Create a Vision […and your Aim(s)]</a:t>
          </a:r>
        </a:p>
      </dgm:t>
    </dgm:pt>
    <dgm:pt modelId="{D0C54E44-2E14-4493-9190-C49D9EE5C999}" type="parTrans" cxnId="{35F9A54B-0833-4850-BFF2-AE703415706E}">
      <dgm:prSet/>
      <dgm:spPr/>
      <dgm:t>
        <a:bodyPr/>
        <a:lstStyle/>
        <a:p>
          <a:endParaRPr lang="en-US"/>
        </a:p>
      </dgm:t>
    </dgm:pt>
    <dgm:pt modelId="{A7B4C065-2A6E-4ED6-9F28-E3007941CFCD}" type="sibTrans" cxnId="{35F9A54B-0833-4850-BFF2-AE703415706E}">
      <dgm:prSet/>
      <dgm:spPr/>
      <dgm:t>
        <a:bodyPr/>
        <a:lstStyle/>
        <a:p>
          <a:endParaRPr lang="en-US"/>
        </a:p>
      </dgm:t>
    </dgm:pt>
    <dgm:pt modelId="{26EAA4CF-65ED-4635-A6A3-9C7ED99D919E}" type="pres">
      <dgm:prSet presAssocID="{B3707F9D-87DA-46E6-8915-403837D3A7D7}" presName="diagram" presStyleCnt="0">
        <dgm:presLayoutVars>
          <dgm:dir/>
          <dgm:resizeHandles val="exact"/>
        </dgm:presLayoutVars>
      </dgm:prSet>
      <dgm:spPr/>
    </dgm:pt>
    <dgm:pt modelId="{ADD21E81-471A-4CE5-9173-84E5CA514C2E}" type="pres">
      <dgm:prSet presAssocID="{AEE25CB8-D1AC-4643-BA2C-B768A79E6AE2}" presName="node" presStyleLbl="node1" presStyleIdx="0" presStyleCnt="1">
        <dgm:presLayoutVars>
          <dgm:bulletEnabled val="1"/>
        </dgm:presLayoutVars>
      </dgm:prSet>
      <dgm:spPr/>
    </dgm:pt>
  </dgm:ptLst>
  <dgm:cxnLst>
    <dgm:cxn modelId="{51A65620-26BE-4DDE-9FD3-A8BD1FA216AF}" type="presOf" srcId="{B3707F9D-87DA-46E6-8915-403837D3A7D7}" destId="{26EAA4CF-65ED-4635-A6A3-9C7ED99D919E}" srcOrd="0" destOrd="0" presId="urn:microsoft.com/office/officeart/2005/8/layout/default"/>
    <dgm:cxn modelId="{35F9A54B-0833-4850-BFF2-AE703415706E}" srcId="{B3707F9D-87DA-46E6-8915-403837D3A7D7}" destId="{AEE25CB8-D1AC-4643-BA2C-B768A79E6AE2}" srcOrd="0" destOrd="0" parTransId="{D0C54E44-2E14-4493-9190-C49D9EE5C999}" sibTransId="{A7B4C065-2A6E-4ED6-9F28-E3007941CFCD}"/>
    <dgm:cxn modelId="{13546CEF-CF80-43B5-9715-8B03268E15DF}" type="presOf" srcId="{AEE25CB8-D1AC-4643-BA2C-B768A79E6AE2}" destId="{ADD21E81-471A-4CE5-9173-84E5CA514C2E}" srcOrd="0" destOrd="0" presId="urn:microsoft.com/office/officeart/2005/8/layout/default"/>
    <dgm:cxn modelId="{975650C0-2281-49A4-A397-313D76D7B093}" type="presParOf" srcId="{26EAA4CF-65ED-4635-A6A3-9C7ED99D919E}" destId="{ADD21E81-471A-4CE5-9173-84E5CA514C2E}"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48A9DB1-7840-41BF-AD1B-CF81562A568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18D88772-2E9D-4DDD-B67E-1EE67B38F70A}">
      <dgm:prSet phldrT="[Text]"/>
      <dgm:spPr/>
      <dgm:t>
        <a:bodyPr/>
        <a:lstStyle/>
        <a:p>
          <a:r>
            <a:rPr lang="en-US" dirty="0">
              <a:latin typeface="Arial" panose="020B0604020202020204" pitchFamily="34" charset="0"/>
              <a:cs typeface="Arial" panose="020B0604020202020204" pitchFamily="34" charset="0"/>
            </a:rPr>
            <a:t>What is our overarching, motivating goal?</a:t>
          </a:r>
        </a:p>
      </dgm:t>
    </dgm:pt>
    <dgm:pt modelId="{7B81AD6E-7D05-48F4-9BFA-DF90429F9976}" type="parTrans" cxnId="{F6BE2036-41A8-4969-A5AC-545FE0C8F257}">
      <dgm:prSet/>
      <dgm:spPr/>
      <dgm:t>
        <a:bodyPr/>
        <a:lstStyle/>
        <a:p>
          <a:endParaRPr lang="en-US"/>
        </a:p>
      </dgm:t>
    </dgm:pt>
    <dgm:pt modelId="{7548342D-E352-410E-A943-F43969927C10}" type="sibTrans" cxnId="{F6BE2036-41A8-4969-A5AC-545FE0C8F257}">
      <dgm:prSet/>
      <dgm:spPr/>
      <dgm:t>
        <a:bodyPr/>
        <a:lstStyle/>
        <a:p>
          <a:endParaRPr lang="en-US"/>
        </a:p>
      </dgm:t>
    </dgm:pt>
    <dgm:pt modelId="{7E8A14FB-E7B9-4BAB-838D-8C0AA959AAEC}">
      <dgm:prSet/>
      <dgm:spPr/>
      <dgm:t>
        <a:bodyPr/>
        <a:lstStyle/>
        <a:p>
          <a:r>
            <a:rPr lang="en-US" dirty="0">
              <a:latin typeface="Arial" panose="020B0604020202020204" pitchFamily="34" charset="0"/>
              <a:cs typeface="Arial" panose="020B0604020202020204" pitchFamily="34" charset="0"/>
            </a:rPr>
            <a:t>Can we easily communicate our plan to achieve our goal?</a:t>
          </a:r>
        </a:p>
      </dgm:t>
    </dgm:pt>
    <dgm:pt modelId="{F41F0D93-64BA-4EC6-9B21-345929777C17}" type="parTrans" cxnId="{C3CF16C3-4212-4338-95FD-4D5978E17225}">
      <dgm:prSet/>
      <dgm:spPr/>
      <dgm:t>
        <a:bodyPr/>
        <a:lstStyle/>
        <a:p>
          <a:endParaRPr lang="en-US"/>
        </a:p>
      </dgm:t>
    </dgm:pt>
    <dgm:pt modelId="{2DF8286A-615A-4E18-889B-06CAC6F99B44}" type="sibTrans" cxnId="{C3CF16C3-4212-4338-95FD-4D5978E17225}">
      <dgm:prSet/>
      <dgm:spPr/>
      <dgm:t>
        <a:bodyPr/>
        <a:lstStyle/>
        <a:p>
          <a:endParaRPr lang="en-US"/>
        </a:p>
      </dgm:t>
    </dgm:pt>
    <dgm:pt modelId="{0F47EF72-C448-5147-A734-26A9084308C9}">
      <dgm:prSet phldrT="[Text]"/>
      <dgm:spPr/>
      <dgm:t>
        <a:bodyPr/>
        <a:lstStyle/>
        <a:p>
          <a:r>
            <a:rPr lang="en-US" dirty="0">
              <a:latin typeface="Arial" panose="020B0604020202020204" pitchFamily="34" charset="0"/>
              <a:cs typeface="Arial" panose="020B0604020202020204" pitchFamily="34" charset="0"/>
            </a:rPr>
            <a:t>Now we can get specific as to our aim(s)</a:t>
          </a:r>
        </a:p>
      </dgm:t>
    </dgm:pt>
    <dgm:pt modelId="{22383DB6-41E9-1A47-8325-CC27CD8E43BA}" type="parTrans" cxnId="{662AA817-F698-F349-BCDF-2853C2B07AAD}">
      <dgm:prSet/>
      <dgm:spPr/>
      <dgm:t>
        <a:bodyPr/>
        <a:lstStyle/>
        <a:p>
          <a:endParaRPr lang="en-US"/>
        </a:p>
      </dgm:t>
    </dgm:pt>
    <dgm:pt modelId="{754E4565-9FAF-AB4F-BC51-FCB6EA02E977}" type="sibTrans" cxnId="{662AA817-F698-F349-BCDF-2853C2B07AAD}">
      <dgm:prSet/>
      <dgm:spPr/>
      <dgm:t>
        <a:bodyPr/>
        <a:lstStyle/>
        <a:p>
          <a:endParaRPr lang="en-US"/>
        </a:p>
      </dgm:t>
    </dgm:pt>
    <dgm:pt modelId="{440330C1-9F45-4497-8522-3DA6388898C6}" type="pres">
      <dgm:prSet presAssocID="{748A9DB1-7840-41BF-AD1B-CF81562A5684}" presName="Name0" presStyleCnt="0">
        <dgm:presLayoutVars>
          <dgm:dir/>
          <dgm:resizeHandles val="exact"/>
        </dgm:presLayoutVars>
      </dgm:prSet>
      <dgm:spPr/>
    </dgm:pt>
    <dgm:pt modelId="{61CAC52A-552B-4582-931D-A0CF5F7C4316}" type="pres">
      <dgm:prSet presAssocID="{18D88772-2E9D-4DDD-B67E-1EE67B38F70A}" presName="composite" presStyleCnt="0"/>
      <dgm:spPr/>
    </dgm:pt>
    <dgm:pt modelId="{53A80AB9-CA34-4B9D-AB05-9A45DD0085A7}" type="pres">
      <dgm:prSet presAssocID="{18D88772-2E9D-4DDD-B67E-1EE67B38F70A}" presName="rect1" presStyleLbl="trAlignAcc1" presStyleIdx="0" presStyleCnt="3">
        <dgm:presLayoutVars>
          <dgm:bulletEnabled val="1"/>
        </dgm:presLayoutVars>
      </dgm:prSet>
      <dgm:spPr/>
    </dgm:pt>
    <dgm:pt modelId="{5B1C73C9-BF58-488A-86C8-5A5DA9D70C03}" type="pres">
      <dgm:prSet presAssocID="{18D88772-2E9D-4DDD-B67E-1EE67B38F70A}" presName="rect2" presStyleLbl="fgImgPlac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l="-25000" r="-25000"/>
          </a:stretch>
        </a:blipFill>
      </dgm:spPr>
      <dgm:extLst>
        <a:ext uri="{E40237B7-FDA0-4F09-8148-C483321AD2D9}">
          <dgm14:cNvPr xmlns:dgm14="http://schemas.microsoft.com/office/drawing/2010/diagram" id="0" name="" descr="Soccer Goal with solid fill"/>
        </a:ext>
      </dgm:extLst>
    </dgm:pt>
    <dgm:pt modelId="{BCC83AF1-2390-40A7-9620-41CA2C25F321}" type="pres">
      <dgm:prSet presAssocID="{7548342D-E352-410E-A943-F43969927C10}" presName="sibTrans" presStyleCnt="0"/>
      <dgm:spPr/>
    </dgm:pt>
    <dgm:pt modelId="{DE62FF42-74BC-3B4D-839D-A79A33841893}" type="pres">
      <dgm:prSet presAssocID="{0F47EF72-C448-5147-A734-26A9084308C9}" presName="composite" presStyleCnt="0"/>
      <dgm:spPr/>
    </dgm:pt>
    <dgm:pt modelId="{5CD930A7-4EA2-8D48-B76D-856709E1CF66}" type="pres">
      <dgm:prSet presAssocID="{0F47EF72-C448-5147-A734-26A9084308C9}" presName="rect1" presStyleLbl="trAlignAcc1" presStyleIdx="1" presStyleCnt="3">
        <dgm:presLayoutVars>
          <dgm:bulletEnabled val="1"/>
        </dgm:presLayoutVars>
      </dgm:prSet>
      <dgm:spPr/>
    </dgm:pt>
    <dgm:pt modelId="{FE5EEC13-0E79-D243-BC16-259D07D84805}" type="pres">
      <dgm:prSet presAssocID="{0F47EF72-C448-5147-A734-26A9084308C9}" presName="rect2" presStyleLbl="fgImgPlace1" presStyleIdx="1" presStyleCnt="3"/>
      <dgm:spPr/>
    </dgm:pt>
    <dgm:pt modelId="{8091A32B-46C7-4843-89EB-739FAEF5C29B}" type="pres">
      <dgm:prSet presAssocID="{754E4565-9FAF-AB4F-BC51-FCB6EA02E977}" presName="sibTrans" presStyleCnt="0"/>
      <dgm:spPr/>
    </dgm:pt>
    <dgm:pt modelId="{02527F74-3FDB-4C8C-930A-EE81739745D3}" type="pres">
      <dgm:prSet presAssocID="{7E8A14FB-E7B9-4BAB-838D-8C0AA959AAEC}" presName="composite" presStyleCnt="0"/>
      <dgm:spPr/>
    </dgm:pt>
    <dgm:pt modelId="{FBC58A78-63DA-4E21-A3DB-9BBA3FA6BCF5}" type="pres">
      <dgm:prSet presAssocID="{7E8A14FB-E7B9-4BAB-838D-8C0AA959AAEC}" presName="rect1" presStyleLbl="trAlignAcc1" presStyleIdx="2" presStyleCnt="3">
        <dgm:presLayoutVars>
          <dgm:bulletEnabled val="1"/>
        </dgm:presLayoutVars>
      </dgm:prSet>
      <dgm:spPr/>
    </dgm:pt>
    <dgm:pt modelId="{462AF080-1AAC-4B08-8B71-B974F7B888C7}" type="pres">
      <dgm:prSet presAssocID="{7E8A14FB-E7B9-4BAB-838D-8C0AA959AAEC}" presName="rect2" presStyleLbl="fgImgPlac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Treasure Map with solid fill"/>
        </a:ext>
      </dgm:extLst>
    </dgm:pt>
  </dgm:ptLst>
  <dgm:cxnLst>
    <dgm:cxn modelId="{662AA817-F698-F349-BCDF-2853C2B07AAD}" srcId="{748A9DB1-7840-41BF-AD1B-CF81562A5684}" destId="{0F47EF72-C448-5147-A734-26A9084308C9}" srcOrd="1" destOrd="0" parTransId="{22383DB6-41E9-1A47-8325-CC27CD8E43BA}" sibTransId="{754E4565-9FAF-AB4F-BC51-FCB6EA02E977}"/>
    <dgm:cxn modelId="{F6BE2036-41A8-4969-A5AC-545FE0C8F257}" srcId="{748A9DB1-7840-41BF-AD1B-CF81562A5684}" destId="{18D88772-2E9D-4DDD-B67E-1EE67B38F70A}" srcOrd="0" destOrd="0" parTransId="{7B81AD6E-7D05-48F4-9BFA-DF90429F9976}" sibTransId="{7548342D-E352-410E-A943-F43969927C10}"/>
    <dgm:cxn modelId="{EDF5A136-F028-824E-8588-FE02C20B8453}" type="presOf" srcId="{0F47EF72-C448-5147-A734-26A9084308C9}" destId="{5CD930A7-4EA2-8D48-B76D-856709E1CF66}" srcOrd="0" destOrd="0" presId="urn:microsoft.com/office/officeart/2008/layout/PictureStrips"/>
    <dgm:cxn modelId="{5DDF3865-D6A6-4443-B8C3-9518E815F1AD}" type="presOf" srcId="{18D88772-2E9D-4DDD-B67E-1EE67B38F70A}" destId="{53A80AB9-CA34-4B9D-AB05-9A45DD0085A7}" srcOrd="0" destOrd="0" presId="urn:microsoft.com/office/officeart/2008/layout/PictureStrips"/>
    <dgm:cxn modelId="{8AD658B0-8689-4459-825B-476F28B8D976}" type="presOf" srcId="{748A9DB1-7840-41BF-AD1B-CF81562A5684}" destId="{440330C1-9F45-4497-8522-3DA6388898C6}" srcOrd="0" destOrd="0" presId="urn:microsoft.com/office/officeart/2008/layout/PictureStrips"/>
    <dgm:cxn modelId="{C3CF16C3-4212-4338-95FD-4D5978E17225}" srcId="{748A9DB1-7840-41BF-AD1B-CF81562A5684}" destId="{7E8A14FB-E7B9-4BAB-838D-8C0AA959AAEC}" srcOrd="2" destOrd="0" parTransId="{F41F0D93-64BA-4EC6-9B21-345929777C17}" sibTransId="{2DF8286A-615A-4E18-889B-06CAC6F99B44}"/>
    <dgm:cxn modelId="{EB2056CB-F44C-440F-9786-4E6A495D8B83}" type="presOf" srcId="{7E8A14FB-E7B9-4BAB-838D-8C0AA959AAEC}" destId="{FBC58A78-63DA-4E21-A3DB-9BBA3FA6BCF5}" srcOrd="0" destOrd="0" presId="urn:microsoft.com/office/officeart/2008/layout/PictureStrips"/>
    <dgm:cxn modelId="{01EAC36B-00D4-4AAB-B5D9-77353E6DB955}" type="presParOf" srcId="{440330C1-9F45-4497-8522-3DA6388898C6}" destId="{61CAC52A-552B-4582-931D-A0CF5F7C4316}" srcOrd="0" destOrd="0" presId="urn:microsoft.com/office/officeart/2008/layout/PictureStrips"/>
    <dgm:cxn modelId="{A58608EE-23F4-4AFC-8E90-0A0662AE0AE5}" type="presParOf" srcId="{61CAC52A-552B-4582-931D-A0CF5F7C4316}" destId="{53A80AB9-CA34-4B9D-AB05-9A45DD0085A7}" srcOrd="0" destOrd="0" presId="urn:microsoft.com/office/officeart/2008/layout/PictureStrips"/>
    <dgm:cxn modelId="{8BA3A808-A6DA-4A86-A80B-42E745EA72D2}" type="presParOf" srcId="{61CAC52A-552B-4582-931D-A0CF5F7C4316}" destId="{5B1C73C9-BF58-488A-86C8-5A5DA9D70C03}" srcOrd="1" destOrd="0" presId="urn:microsoft.com/office/officeart/2008/layout/PictureStrips"/>
    <dgm:cxn modelId="{D21B4BD3-2C28-4233-B152-D1BF730F9686}" type="presParOf" srcId="{440330C1-9F45-4497-8522-3DA6388898C6}" destId="{BCC83AF1-2390-40A7-9620-41CA2C25F321}" srcOrd="1" destOrd="0" presId="urn:microsoft.com/office/officeart/2008/layout/PictureStrips"/>
    <dgm:cxn modelId="{3A4D258F-3EEA-6748-A006-F368E2C2B015}" type="presParOf" srcId="{440330C1-9F45-4497-8522-3DA6388898C6}" destId="{DE62FF42-74BC-3B4D-839D-A79A33841893}" srcOrd="2" destOrd="0" presId="urn:microsoft.com/office/officeart/2008/layout/PictureStrips"/>
    <dgm:cxn modelId="{7F2F98FF-538E-8447-9598-FA113DF13031}" type="presParOf" srcId="{DE62FF42-74BC-3B4D-839D-A79A33841893}" destId="{5CD930A7-4EA2-8D48-B76D-856709E1CF66}" srcOrd="0" destOrd="0" presId="urn:microsoft.com/office/officeart/2008/layout/PictureStrips"/>
    <dgm:cxn modelId="{36300AB7-5027-9D46-ACFB-3B71367112C2}" type="presParOf" srcId="{DE62FF42-74BC-3B4D-839D-A79A33841893}" destId="{FE5EEC13-0E79-D243-BC16-259D07D84805}" srcOrd="1" destOrd="0" presId="urn:microsoft.com/office/officeart/2008/layout/PictureStrips"/>
    <dgm:cxn modelId="{DA92E869-9416-9C4C-921A-F3FDDFF54BBC}" type="presParOf" srcId="{440330C1-9F45-4497-8522-3DA6388898C6}" destId="{8091A32B-46C7-4843-89EB-739FAEF5C29B}" srcOrd="3" destOrd="0" presId="urn:microsoft.com/office/officeart/2008/layout/PictureStrips"/>
    <dgm:cxn modelId="{8F4E1EB4-B32F-4FC0-A027-B72504FFEECD}" type="presParOf" srcId="{440330C1-9F45-4497-8522-3DA6388898C6}" destId="{02527F74-3FDB-4C8C-930A-EE81739745D3}" srcOrd="4" destOrd="0" presId="urn:microsoft.com/office/officeart/2008/layout/PictureStrips"/>
    <dgm:cxn modelId="{9B69271C-6B34-40B5-89B3-755FA7BBAE29}" type="presParOf" srcId="{02527F74-3FDB-4C8C-930A-EE81739745D3}" destId="{FBC58A78-63DA-4E21-A3DB-9BBA3FA6BCF5}" srcOrd="0" destOrd="0" presId="urn:microsoft.com/office/officeart/2008/layout/PictureStrips"/>
    <dgm:cxn modelId="{F0D2D9B0-9CF5-42A7-BF94-686D2B362998}" type="presParOf" srcId="{02527F74-3FDB-4C8C-930A-EE81739745D3}" destId="{462AF080-1AAC-4B08-8B71-B974F7B888C7}"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55AA893-BE7A-4659-BB05-149E417246E6}" type="doc">
      <dgm:prSet loTypeId="urn:microsoft.com/office/officeart/2005/8/layout/target3" loCatId="list" qsTypeId="urn:microsoft.com/office/officeart/2005/8/quickstyle/simple1" qsCatId="simple" csTypeId="urn:microsoft.com/office/officeart/2005/8/colors/colorful4" csCatId="colorful" phldr="1"/>
      <dgm:spPr/>
      <dgm:t>
        <a:bodyPr/>
        <a:lstStyle/>
        <a:p>
          <a:endParaRPr lang="en-US"/>
        </a:p>
      </dgm:t>
    </dgm:pt>
    <dgm:pt modelId="{CBBD96CC-29F9-4895-A7E9-C92394CA8946}">
      <dgm:prSet/>
      <dgm:spPr>
        <a:xfrm>
          <a:off x="1756645" y="351328"/>
          <a:ext cx="6607987" cy="2986297"/>
        </a:xfrm>
        <a:prstGeom prst="rect">
          <a:avLst/>
        </a:prstGeom>
        <a:solidFill>
          <a:srgbClr val="FFFFFF">
            <a:alpha val="90000"/>
            <a:hueOff val="0"/>
            <a:satOff val="0"/>
            <a:lumOff val="0"/>
            <a:alphaOff val="0"/>
          </a:srgbClr>
        </a:solidFill>
        <a:ln w="12700" cap="flat" cmpd="sng" algn="ctr">
          <a:solidFill>
            <a:srgbClr val="7F8FA9">
              <a:hueOff val="1147598"/>
              <a:satOff val="10789"/>
              <a:lumOff val="-948"/>
              <a:alphaOff val="0"/>
            </a:srgbClr>
          </a:solidFill>
          <a:prstDash val="solid"/>
          <a:miter lim="800000"/>
        </a:ln>
        <a:effectLst/>
      </dgm:spPr>
      <dgm:t>
        <a:bodyPr/>
        <a:lstStyle/>
        <a:p>
          <a:pPr>
            <a:buNone/>
          </a:pPr>
          <a:r>
            <a:rPr lang="en-US" dirty="0">
              <a:solidFill>
                <a:srgbClr val="000000">
                  <a:hueOff val="0"/>
                  <a:satOff val="0"/>
                  <a:lumOff val="0"/>
                  <a:alphaOff val="0"/>
                </a:srgbClr>
              </a:solidFill>
              <a:latin typeface="Arial" panose="020B0604020202020204"/>
              <a:ea typeface="+mn-ea"/>
              <a:cs typeface="+mn-cs"/>
            </a:rPr>
            <a:t>       Safety Behaviors for Error Prevention</a:t>
          </a:r>
        </a:p>
      </dgm:t>
    </dgm:pt>
    <dgm:pt modelId="{9D2EDB71-FCE9-45E6-902F-26DF345A91BD}" type="parTrans" cxnId="{70B322FB-7C36-4427-A80F-B9F73150AFD3}">
      <dgm:prSet/>
      <dgm:spPr/>
      <dgm:t>
        <a:bodyPr/>
        <a:lstStyle/>
        <a:p>
          <a:endParaRPr lang="en-US">
            <a:latin typeface="+mj-lt"/>
          </a:endParaRPr>
        </a:p>
      </dgm:t>
    </dgm:pt>
    <dgm:pt modelId="{69F9C757-6FF3-41B3-AB3D-C8963B10C4EA}" type="sibTrans" cxnId="{70B322FB-7C36-4427-A80F-B9F73150AFD3}">
      <dgm:prSet/>
      <dgm:spPr/>
      <dgm:t>
        <a:bodyPr/>
        <a:lstStyle/>
        <a:p>
          <a:endParaRPr lang="en-US">
            <a:latin typeface="+mj-lt"/>
          </a:endParaRPr>
        </a:p>
      </dgm:t>
    </dgm:pt>
    <dgm:pt modelId="{25A72FE1-57F4-4C7C-8930-9040EB1FCFE4}">
      <dgm:prSet/>
      <dgm:spPr>
        <a:xfrm>
          <a:off x="1756645" y="702657"/>
          <a:ext cx="6607987" cy="2459304"/>
        </a:xfrm>
        <a:prstGeom prst="rect">
          <a:avLst/>
        </a:prstGeom>
        <a:solidFill>
          <a:srgbClr val="FFFFFF">
            <a:alpha val="90000"/>
            <a:hueOff val="0"/>
            <a:satOff val="0"/>
            <a:lumOff val="0"/>
            <a:alphaOff val="0"/>
          </a:srgbClr>
        </a:solidFill>
        <a:ln w="12700" cap="flat" cmpd="sng" algn="ctr">
          <a:solidFill>
            <a:srgbClr val="7F8FA9">
              <a:hueOff val="2295197"/>
              <a:satOff val="21578"/>
              <a:lumOff val="-1896"/>
              <a:alphaOff val="0"/>
            </a:srgbClr>
          </a:solidFill>
          <a:prstDash val="solid"/>
          <a:miter lim="800000"/>
        </a:ln>
        <a:effectLst/>
      </dgm:spPr>
      <dgm:t>
        <a:bodyPr/>
        <a:lstStyle/>
        <a:p>
          <a:pPr>
            <a:buNone/>
          </a:pPr>
          <a:r>
            <a:rPr lang="en-US" dirty="0">
              <a:solidFill>
                <a:srgbClr val="000000">
                  <a:hueOff val="0"/>
                  <a:satOff val="0"/>
                  <a:lumOff val="0"/>
                  <a:alphaOff val="0"/>
                </a:srgbClr>
              </a:solidFill>
              <a:latin typeface="Arial" panose="020B0604020202020204"/>
              <a:ea typeface="+mn-ea"/>
              <a:cs typeface="+mn-cs"/>
            </a:rPr>
            <a:t>Leadership Methods</a:t>
          </a:r>
          <a:endParaRPr lang="en-US" i="1" dirty="0">
            <a:solidFill>
              <a:srgbClr val="000000">
                <a:hueOff val="0"/>
                <a:satOff val="0"/>
                <a:lumOff val="0"/>
                <a:alphaOff val="0"/>
              </a:srgbClr>
            </a:solidFill>
            <a:latin typeface="Arial" panose="020B0604020202020204"/>
            <a:ea typeface="+mn-ea"/>
            <a:cs typeface="+mn-cs"/>
          </a:endParaRPr>
        </a:p>
      </dgm:t>
    </dgm:pt>
    <dgm:pt modelId="{68F75EE2-1445-47E8-AD3A-434B02B44F09}" type="parTrans" cxnId="{F0F14C7D-A876-43B8-848F-5DE65970F935}">
      <dgm:prSet/>
      <dgm:spPr/>
      <dgm:t>
        <a:bodyPr/>
        <a:lstStyle/>
        <a:p>
          <a:endParaRPr lang="en-US">
            <a:latin typeface="+mj-lt"/>
          </a:endParaRPr>
        </a:p>
      </dgm:t>
    </dgm:pt>
    <dgm:pt modelId="{C5A1DAD0-0D81-4061-8AEF-8C686AFB9354}" type="sibTrans" cxnId="{F0F14C7D-A876-43B8-848F-5DE65970F935}">
      <dgm:prSet/>
      <dgm:spPr/>
      <dgm:t>
        <a:bodyPr/>
        <a:lstStyle/>
        <a:p>
          <a:endParaRPr lang="en-US">
            <a:latin typeface="+mj-lt"/>
          </a:endParaRPr>
        </a:p>
      </dgm:t>
    </dgm:pt>
    <dgm:pt modelId="{663D27DE-FC0C-4E9C-8159-CC0352158511}">
      <dgm:prSet/>
      <dgm:spPr>
        <a:xfrm>
          <a:off x="1756645" y="1053985"/>
          <a:ext cx="6607987" cy="1932311"/>
        </a:xfrm>
        <a:prstGeom prst="rect">
          <a:avLst/>
        </a:prstGeom>
        <a:solidFill>
          <a:srgbClr val="FFFFFF">
            <a:alpha val="90000"/>
            <a:hueOff val="0"/>
            <a:satOff val="0"/>
            <a:lumOff val="0"/>
            <a:alphaOff val="0"/>
          </a:srgbClr>
        </a:solidFill>
        <a:ln w="12700" cap="flat" cmpd="sng" algn="ctr">
          <a:solidFill>
            <a:srgbClr val="7F8FA9">
              <a:hueOff val="3442795"/>
              <a:satOff val="32368"/>
              <a:lumOff val="-2843"/>
              <a:alphaOff val="0"/>
            </a:srgbClr>
          </a:solidFill>
          <a:prstDash val="solid"/>
          <a:miter lim="800000"/>
        </a:ln>
        <a:effectLst/>
      </dgm:spPr>
      <dgm:t>
        <a:bodyPr/>
        <a:lstStyle/>
        <a:p>
          <a:pPr>
            <a:buNone/>
          </a:pPr>
          <a:r>
            <a:rPr lang="en-US" dirty="0">
              <a:solidFill>
                <a:srgbClr val="000000">
                  <a:hueOff val="0"/>
                  <a:satOff val="0"/>
                  <a:lumOff val="0"/>
                  <a:alphaOff val="0"/>
                </a:srgbClr>
              </a:solidFill>
              <a:latin typeface="Arial" panose="020B0604020202020204"/>
              <a:ea typeface="+mn-ea"/>
              <a:cs typeface="+mn-cs"/>
            </a:rPr>
            <a:t>Patient Family Engagement</a:t>
          </a:r>
        </a:p>
      </dgm:t>
    </dgm:pt>
    <dgm:pt modelId="{A7FA088A-98B0-469A-A37A-49BE9F5866D6}" type="parTrans" cxnId="{20823C79-7777-4139-BC3A-5020814EF2BC}">
      <dgm:prSet/>
      <dgm:spPr/>
      <dgm:t>
        <a:bodyPr/>
        <a:lstStyle/>
        <a:p>
          <a:endParaRPr lang="en-US">
            <a:latin typeface="+mj-lt"/>
          </a:endParaRPr>
        </a:p>
      </dgm:t>
    </dgm:pt>
    <dgm:pt modelId="{E1B24B41-0878-499D-862B-C1E05C694165}" type="sibTrans" cxnId="{20823C79-7777-4139-BC3A-5020814EF2BC}">
      <dgm:prSet/>
      <dgm:spPr/>
      <dgm:t>
        <a:bodyPr/>
        <a:lstStyle/>
        <a:p>
          <a:endParaRPr lang="en-US">
            <a:latin typeface="+mj-lt"/>
          </a:endParaRPr>
        </a:p>
      </dgm:t>
    </dgm:pt>
    <dgm:pt modelId="{8EC36F4F-80DD-4B9F-B31B-86057E6F2D8C}">
      <dgm:prSet/>
      <dgm:spPr>
        <a:xfrm>
          <a:off x="1756645" y="1405317"/>
          <a:ext cx="6607987" cy="1405314"/>
        </a:xfrm>
        <a:prstGeom prst="rect">
          <a:avLst/>
        </a:prstGeom>
        <a:solidFill>
          <a:srgbClr val="FFFFFF">
            <a:alpha val="90000"/>
            <a:hueOff val="0"/>
            <a:satOff val="0"/>
            <a:lumOff val="0"/>
            <a:alphaOff val="0"/>
          </a:srgbClr>
        </a:solidFill>
        <a:ln w="12700" cap="flat" cmpd="sng" algn="ctr">
          <a:solidFill>
            <a:srgbClr val="7F8FA9">
              <a:hueOff val="4590393"/>
              <a:satOff val="43157"/>
              <a:lumOff val="-3791"/>
              <a:alphaOff val="0"/>
            </a:srgbClr>
          </a:solidFill>
          <a:prstDash val="solid"/>
          <a:miter lim="800000"/>
        </a:ln>
        <a:effectLst/>
      </dgm:spPr>
      <dgm:t>
        <a:bodyPr/>
        <a:lstStyle/>
        <a:p>
          <a:pPr>
            <a:buNone/>
          </a:pPr>
          <a:r>
            <a:rPr lang="en-US" dirty="0">
              <a:solidFill>
                <a:srgbClr val="000000">
                  <a:hueOff val="0"/>
                  <a:satOff val="0"/>
                  <a:lumOff val="0"/>
                  <a:alphaOff val="0"/>
                </a:srgbClr>
              </a:solidFill>
              <a:latin typeface="Arial" panose="020B0604020202020204"/>
              <a:ea typeface="+mn-ea"/>
              <a:cs typeface="+mn-cs"/>
            </a:rPr>
            <a:t>                   High Reliability Organization, Safety 1 --- &gt; </a:t>
          </a:r>
          <a:r>
            <a:rPr lang="en-US" dirty="0">
              <a:solidFill>
                <a:srgbClr val="000000">
                  <a:hueOff val="0"/>
                  <a:satOff val="0"/>
                  <a:lumOff val="0"/>
                  <a:alphaOff val="0"/>
                </a:srgbClr>
              </a:solidFill>
              <a:latin typeface="Arial" panose="020B0604020202020204"/>
              <a:ea typeface="+mn-ea"/>
              <a:cs typeface="+mn-cs"/>
              <a:sym typeface="Wingdings" pitchFamily="2" charset="2"/>
            </a:rPr>
            <a:t>2</a:t>
          </a:r>
          <a:endParaRPr lang="en-US" dirty="0">
            <a:solidFill>
              <a:srgbClr val="000000">
                <a:hueOff val="0"/>
                <a:satOff val="0"/>
                <a:lumOff val="0"/>
                <a:alphaOff val="0"/>
              </a:srgbClr>
            </a:solidFill>
            <a:latin typeface="Arial" panose="020B0604020202020204"/>
            <a:ea typeface="+mn-ea"/>
            <a:cs typeface="+mn-cs"/>
          </a:endParaRPr>
        </a:p>
      </dgm:t>
    </dgm:pt>
    <dgm:pt modelId="{AEF1084E-7C24-4FE7-B97B-755F68B264B4}" type="parTrans" cxnId="{44CBB7BB-0BD5-491B-9259-76DFDC2C87EA}">
      <dgm:prSet/>
      <dgm:spPr/>
      <dgm:t>
        <a:bodyPr/>
        <a:lstStyle/>
        <a:p>
          <a:endParaRPr lang="en-US"/>
        </a:p>
      </dgm:t>
    </dgm:pt>
    <dgm:pt modelId="{DA6BB617-19D3-47B7-87E5-1D941D2D5BFA}" type="sibTrans" cxnId="{44CBB7BB-0BD5-491B-9259-76DFDC2C87EA}">
      <dgm:prSet/>
      <dgm:spPr/>
      <dgm:t>
        <a:bodyPr/>
        <a:lstStyle/>
        <a:p>
          <a:endParaRPr lang="en-US"/>
        </a:p>
      </dgm:t>
    </dgm:pt>
    <dgm:pt modelId="{F652EF43-A2CA-B94E-B2FE-07B65A13D7DB}">
      <dgm:prSet/>
      <dgm:spPr>
        <a:xfrm>
          <a:off x="1756645" y="1756646"/>
          <a:ext cx="6607987" cy="878321"/>
        </a:xfrm>
        <a:prstGeom prst="rect">
          <a:avLst/>
        </a:prstGeom>
        <a:solidFill>
          <a:srgbClr val="FFFFFF">
            <a:alpha val="90000"/>
            <a:hueOff val="0"/>
            <a:satOff val="0"/>
            <a:lumOff val="0"/>
            <a:alphaOff val="0"/>
          </a:srgbClr>
        </a:solidFill>
        <a:ln w="12700" cap="flat" cmpd="sng" algn="ctr">
          <a:solidFill>
            <a:srgbClr val="7F8FA9">
              <a:hueOff val="5737991"/>
              <a:satOff val="53946"/>
              <a:lumOff val="-4739"/>
              <a:alphaOff val="0"/>
            </a:srgbClr>
          </a:solidFill>
          <a:prstDash val="solid"/>
          <a:miter lim="800000"/>
        </a:ln>
        <a:effectLst/>
      </dgm:spPr>
      <dgm:t>
        <a:bodyPr/>
        <a:lstStyle/>
        <a:p>
          <a:pPr>
            <a:buNone/>
          </a:pPr>
          <a:r>
            <a:rPr lang="en-US" dirty="0">
              <a:solidFill>
                <a:srgbClr val="000000">
                  <a:hueOff val="0"/>
                  <a:satOff val="0"/>
                  <a:lumOff val="0"/>
                  <a:alphaOff val="0"/>
                </a:srgbClr>
              </a:solidFill>
              <a:latin typeface="Arial" panose="020B0604020202020204"/>
              <a:ea typeface="+mn-ea"/>
              <a:cs typeface="+mn-cs"/>
            </a:rPr>
            <a:t>Cause Analysis</a:t>
          </a:r>
        </a:p>
      </dgm:t>
    </dgm:pt>
    <dgm:pt modelId="{7B9E1ECD-024E-A44A-AF14-41076138AF7D}" type="parTrans" cxnId="{EAF70D3A-47B9-554A-A2F4-2BEF92189A6B}">
      <dgm:prSet/>
      <dgm:spPr/>
      <dgm:t>
        <a:bodyPr/>
        <a:lstStyle/>
        <a:p>
          <a:endParaRPr lang="en-US"/>
        </a:p>
      </dgm:t>
    </dgm:pt>
    <dgm:pt modelId="{A35E7A19-B8EE-CA4D-8880-0354E54A7F36}" type="sibTrans" cxnId="{EAF70D3A-47B9-554A-A2F4-2BEF92189A6B}">
      <dgm:prSet/>
      <dgm:spPr/>
      <dgm:t>
        <a:bodyPr/>
        <a:lstStyle/>
        <a:p>
          <a:endParaRPr lang="en-US"/>
        </a:p>
      </dgm:t>
    </dgm:pt>
    <dgm:pt modelId="{5E3E3877-C2AB-4A77-BF43-39B1C6EB1920}">
      <dgm:prSet phldrT="[Text]"/>
      <dgm:spPr>
        <a:xfrm>
          <a:off x="1756645" y="0"/>
          <a:ext cx="6607987" cy="3513291"/>
        </a:xfrm>
        <a:prstGeom prst="rect">
          <a:avLst/>
        </a:prstGeom>
        <a:solidFill>
          <a:srgbClr val="FFFFFF">
            <a:alpha val="90000"/>
            <a:hueOff val="0"/>
            <a:satOff val="0"/>
            <a:lumOff val="0"/>
            <a:alphaOff val="0"/>
          </a:srgbClr>
        </a:solidFill>
        <a:ln w="12700" cap="flat" cmpd="sng" algn="ctr">
          <a:solidFill>
            <a:srgbClr val="7F8FA9">
              <a:hueOff val="0"/>
              <a:satOff val="0"/>
              <a:lumOff val="0"/>
              <a:alphaOff val="0"/>
            </a:srgbClr>
          </a:solidFill>
          <a:prstDash val="solid"/>
          <a:miter lim="800000"/>
        </a:ln>
        <a:effectLst/>
      </dgm:spPr>
      <dgm:t>
        <a:bodyPr/>
        <a:lstStyle/>
        <a:p>
          <a:pPr>
            <a:buNone/>
          </a:pPr>
          <a:r>
            <a:rPr lang="en-US" dirty="0">
              <a:solidFill>
                <a:srgbClr val="000000">
                  <a:hueOff val="0"/>
                  <a:satOff val="0"/>
                  <a:lumOff val="0"/>
                  <a:alphaOff val="0"/>
                </a:srgbClr>
              </a:solidFill>
              <a:latin typeface="Arial" panose="020B0604020202020204"/>
              <a:ea typeface="+mn-ea"/>
              <a:cs typeface="+mn-cs"/>
            </a:rPr>
            <a:t>    Harm Indicator Prevention Bundles</a:t>
          </a:r>
        </a:p>
      </dgm:t>
    </dgm:pt>
    <dgm:pt modelId="{198102B7-A1D7-438C-9246-BFD0E4122E29}" type="sibTrans" cxnId="{D76DE11D-4CE0-4ACD-BCC8-1A73F273FF9B}">
      <dgm:prSet/>
      <dgm:spPr/>
      <dgm:t>
        <a:bodyPr/>
        <a:lstStyle/>
        <a:p>
          <a:endParaRPr lang="en-US">
            <a:latin typeface="+mj-lt"/>
          </a:endParaRPr>
        </a:p>
      </dgm:t>
    </dgm:pt>
    <dgm:pt modelId="{26B3C998-4C07-4035-9D23-4590FFB64AEA}" type="parTrans" cxnId="{D76DE11D-4CE0-4ACD-BCC8-1A73F273FF9B}">
      <dgm:prSet/>
      <dgm:spPr/>
      <dgm:t>
        <a:bodyPr/>
        <a:lstStyle/>
        <a:p>
          <a:endParaRPr lang="en-US">
            <a:latin typeface="+mj-lt"/>
          </a:endParaRPr>
        </a:p>
      </dgm:t>
    </dgm:pt>
    <dgm:pt modelId="{FE57F268-C438-B64D-A58F-289DABAB61D0}">
      <dgm:prSet/>
      <dgm:spPr>
        <a:xfrm>
          <a:off x="1756645" y="2107975"/>
          <a:ext cx="6607987" cy="351328"/>
        </a:xfrm>
        <a:prstGeom prst="rect">
          <a:avLst/>
        </a:prstGeom>
        <a:solidFill>
          <a:srgbClr val="FFFFFF">
            <a:alpha val="90000"/>
            <a:hueOff val="0"/>
            <a:satOff val="0"/>
            <a:lumOff val="0"/>
            <a:alphaOff val="0"/>
          </a:srgbClr>
        </a:solidFill>
        <a:ln w="12700" cap="flat" cmpd="sng" algn="ctr">
          <a:solidFill>
            <a:srgbClr val="7F8FA9">
              <a:hueOff val="6885590"/>
              <a:satOff val="64735"/>
              <a:lumOff val="-5687"/>
              <a:alphaOff val="0"/>
            </a:srgbClr>
          </a:solidFill>
          <a:prstDash val="solid"/>
          <a:miter lim="800000"/>
        </a:ln>
        <a:effectLst/>
      </dgm:spPr>
      <dgm:t>
        <a:bodyPr/>
        <a:lstStyle/>
        <a:p>
          <a:pPr>
            <a:buNone/>
          </a:pPr>
          <a:r>
            <a:rPr lang="en-US" dirty="0">
              <a:solidFill>
                <a:srgbClr val="000000">
                  <a:hueOff val="0"/>
                  <a:satOff val="0"/>
                  <a:lumOff val="0"/>
                  <a:alphaOff val="0"/>
                </a:srgbClr>
              </a:solidFill>
              <a:latin typeface="Arial" panose="020B0604020202020204"/>
              <a:ea typeface="+mn-ea"/>
              <a:cs typeface="+mn-cs"/>
            </a:rPr>
            <a:t>Safety Governance</a:t>
          </a:r>
        </a:p>
      </dgm:t>
    </dgm:pt>
    <dgm:pt modelId="{1AC3D3BA-86D2-9A4D-90F1-29B6264CA46B}" type="parTrans" cxnId="{B3A01EB6-4123-764D-B668-EEA06E6E3EDB}">
      <dgm:prSet/>
      <dgm:spPr/>
      <dgm:t>
        <a:bodyPr/>
        <a:lstStyle/>
        <a:p>
          <a:endParaRPr lang="en-US"/>
        </a:p>
      </dgm:t>
    </dgm:pt>
    <dgm:pt modelId="{2CAA4281-9F8B-F949-BA7D-856428BD776D}" type="sibTrans" cxnId="{B3A01EB6-4123-764D-B668-EEA06E6E3EDB}">
      <dgm:prSet/>
      <dgm:spPr/>
      <dgm:t>
        <a:bodyPr/>
        <a:lstStyle/>
        <a:p>
          <a:endParaRPr lang="en-US"/>
        </a:p>
      </dgm:t>
    </dgm:pt>
    <dgm:pt modelId="{63192DB9-1198-47E9-95DB-8BBC3B71A6A3}" type="pres">
      <dgm:prSet presAssocID="{855AA893-BE7A-4659-BB05-149E417246E6}" presName="Name0" presStyleCnt="0">
        <dgm:presLayoutVars>
          <dgm:chMax val="7"/>
          <dgm:dir/>
          <dgm:animLvl val="lvl"/>
          <dgm:resizeHandles val="exact"/>
        </dgm:presLayoutVars>
      </dgm:prSet>
      <dgm:spPr/>
    </dgm:pt>
    <dgm:pt modelId="{8D66B241-291B-488E-A27A-75256243F393}" type="pres">
      <dgm:prSet presAssocID="{5E3E3877-C2AB-4A77-BF43-39B1C6EB1920}" presName="circle1" presStyleLbl="node1" presStyleIdx="0" presStyleCnt="7"/>
      <dgm:spPr>
        <a:xfrm>
          <a:off x="0" y="0"/>
          <a:ext cx="3513291" cy="3513291"/>
        </a:xfrm>
        <a:prstGeom prst="pie">
          <a:avLst>
            <a:gd name="adj1" fmla="val 5400000"/>
            <a:gd name="adj2" fmla="val 16200000"/>
          </a:avLst>
        </a:prstGeom>
        <a:solidFill>
          <a:srgbClr val="7F8FA9">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19950384-501B-4C71-812F-091AA40CE8AB}" type="pres">
      <dgm:prSet presAssocID="{5E3E3877-C2AB-4A77-BF43-39B1C6EB1920}" presName="space" presStyleCnt="0"/>
      <dgm:spPr/>
    </dgm:pt>
    <dgm:pt modelId="{8A8E3738-0A23-4AC2-8C5E-8430B5A9537C}" type="pres">
      <dgm:prSet presAssocID="{5E3E3877-C2AB-4A77-BF43-39B1C6EB1920}" presName="rect1" presStyleLbl="alignAcc1" presStyleIdx="0" presStyleCnt="7"/>
      <dgm:spPr/>
    </dgm:pt>
    <dgm:pt modelId="{1F211D02-5712-46F8-91B9-A1EF34BBC9BC}" type="pres">
      <dgm:prSet presAssocID="{CBBD96CC-29F9-4895-A7E9-C92394CA8946}" presName="vertSpace2" presStyleLbl="node1" presStyleIdx="0" presStyleCnt="7"/>
      <dgm:spPr/>
    </dgm:pt>
    <dgm:pt modelId="{5A07D8B6-8FBE-4C2F-9848-E13E0330763F}" type="pres">
      <dgm:prSet presAssocID="{CBBD96CC-29F9-4895-A7E9-C92394CA8946}" presName="circle2" presStyleLbl="node1" presStyleIdx="1" presStyleCnt="7"/>
      <dgm:spPr>
        <a:xfrm>
          <a:off x="263496" y="351328"/>
          <a:ext cx="2986297" cy="2986297"/>
        </a:xfrm>
        <a:prstGeom prst="pie">
          <a:avLst>
            <a:gd name="adj1" fmla="val 5400000"/>
            <a:gd name="adj2" fmla="val 16200000"/>
          </a:avLst>
        </a:prstGeom>
        <a:solidFill>
          <a:srgbClr val="7F8FA9">
            <a:hueOff val="1147598"/>
            <a:satOff val="10789"/>
            <a:lumOff val="-948"/>
            <a:alphaOff val="0"/>
          </a:srgbClr>
        </a:solidFill>
        <a:ln w="12700" cap="flat" cmpd="sng" algn="ctr">
          <a:solidFill>
            <a:srgbClr val="FFFFFF">
              <a:hueOff val="0"/>
              <a:satOff val="0"/>
              <a:lumOff val="0"/>
              <a:alphaOff val="0"/>
            </a:srgbClr>
          </a:solidFill>
          <a:prstDash val="solid"/>
          <a:miter lim="800000"/>
        </a:ln>
        <a:effectLst/>
      </dgm:spPr>
    </dgm:pt>
    <dgm:pt modelId="{AAFAD181-E133-4FED-AA7F-4BDE17BA16F9}" type="pres">
      <dgm:prSet presAssocID="{CBBD96CC-29F9-4895-A7E9-C92394CA8946}" presName="rect2" presStyleLbl="alignAcc1" presStyleIdx="1" presStyleCnt="7"/>
      <dgm:spPr/>
    </dgm:pt>
    <dgm:pt modelId="{FCC1C39C-5282-4E87-9F05-36572EB6D8CC}" type="pres">
      <dgm:prSet presAssocID="{25A72FE1-57F4-4C7C-8930-9040EB1FCFE4}" presName="vertSpace3" presStyleLbl="node1" presStyleIdx="1" presStyleCnt="7"/>
      <dgm:spPr/>
    </dgm:pt>
    <dgm:pt modelId="{1089DB2E-7A52-4824-BE40-BA9AF0CB4955}" type="pres">
      <dgm:prSet presAssocID="{25A72FE1-57F4-4C7C-8930-9040EB1FCFE4}" presName="circle3" presStyleLbl="node1" presStyleIdx="2" presStyleCnt="7"/>
      <dgm:spPr>
        <a:xfrm>
          <a:off x="526993" y="702657"/>
          <a:ext cx="2459304" cy="2459304"/>
        </a:xfrm>
        <a:prstGeom prst="pie">
          <a:avLst>
            <a:gd name="adj1" fmla="val 5400000"/>
            <a:gd name="adj2" fmla="val 16200000"/>
          </a:avLst>
        </a:prstGeom>
        <a:solidFill>
          <a:srgbClr val="7F8FA9">
            <a:hueOff val="2295197"/>
            <a:satOff val="21578"/>
            <a:lumOff val="-1896"/>
            <a:alphaOff val="0"/>
          </a:srgbClr>
        </a:solidFill>
        <a:ln w="12700" cap="flat" cmpd="sng" algn="ctr">
          <a:solidFill>
            <a:srgbClr val="FFFFFF">
              <a:hueOff val="0"/>
              <a:satOff val="0"/>
              <a:lumOff val="0"/>
              <a:alphaOff val="0"/>
            </a:srgbClr>
          </a:solidFill>
          <a:prstDash val="solid"/>
          <a:miter lim="800000"/>
        </a:ln>
        <a:effectLst/>
      </dgm:spPr>
    </dgm:pt>
    <dgm:pt modelId="{FB01EE32-BC7B-4A9B-9CF5-2712DA91F635}" type="pres">
      <dgm:prSet presAssocID="{25A72FE1-57F4-4C7C-8930-9040EB1FCFE4}" presName="rect3" presStyleLbl="alignAcc1" presStyleIdx="2" presStyleCnt="7"/>
      <dgm:spPr/>
    </dgm:pt>
    <dgm:pt modelId="{F0297570-4581-473D-B0FE-802F6EEEC1CB}" type="pres">
      <dgm:prSet presAssocID="{663D27DE-FC0C-4E9C-8159-CC0352158511}" presName="vertSpace4" presStyleLbl="node1" presStyleIdx="2" presStyleCnt="7"/>
      <dgm:spPr/>
    </dgm:pt>
    <dgm:pt modelId="{3498FB7C-02B9-4AEF-AA23-6D3955CC63E5}" type="pres">
      <dgm:prSet presAssocID="{663D27DE-FC0C-4E9C-8159-CC0352158511}" presName="circle4" presStyleLbl="node1" presStyleIdx="3" presStyleCnt="7"/>
      <dgm:spPr>
        <a:xfrm>
          <a:off x="790489" y="1053985"/>
          <a:ext cx="1932311" cy="1932311"/>
        </a:xfrm>
        <a:prstGeom prst="pie">
          <a:avLst>
            <a:gd name="adj1" fmla="val 5400000"/>
            <a:gd name="adj2" fmla="val 16200000"/>
          </a:avLst>
        </a:prstGeom>
        <a:solidFill>
          <a:srgbClr val="7F8FA9">
            <a:hueOff val="3442795"/>
            <a:satOff val="32368"/>
            <a:lumOff val="-2843"/>
            <a:alphaOff val="0"/>
          </a:srgbClr>
        </a:solidFill>
        <a:ln w="12700" cap="flat" cmpd="sng" algn="ctr">
          <a:solidFill>
            <a:srgbClr val="FFFFFF">
              <a:hueOff val="0"/>
              <a:satOff val="0"/>
              <a:lumOff val="0"/>
              <a:alphaOff val="0"/>
            </a:srgbClr>
          </a:solidFill>
          <a:prstDash val="solid"/>
          <a:miter lim="800000"/>
        </a:ln>
        <a:effectLst/>
      </dgm:spPr>
    </dgm:pt>
    <dgm:pt modelId="{1D43394E-5BA0-4F01-B49E-1A943DCEE9BB}" type="pres">
      <dgm:prSet presAssocID="{663D27DE-FC0C-4E9C-8159-CC0352158511}" presName="rect4" presStyleLbl="alignAcc1" presStyleIdx="3" presStyleCnt="7"/>
      <dgm:spPr/>
    </dgm:pt>
    <dgm:pt modelId="{20704E24-478D-43D1-9D83-A6741D2D3B38}" type="pres">
      <dgm:prSet presAssocID="{8EC36F4F-80DD-4B9F-B31B-86057E6F2D8C}" presName="vertSpace5" presStyleLbl="node1" presStyleIdx="3" presStyleCnt="7"/>
      <dgm:spPr/>
    </dgm:pt>
    <dgm:pt modelId="{B1A4BA27-94C1-4393-8DC4-7B1589161D00}" type="pres">
      <dgm:prSet presAssocID="{8EC36F4F-80DD-4B9F-B31B-86057E6F2D8C}" presName="circle5" presStyleLbl="node1" presStyleIdx="4" presStyleCnt="7"/>
      <dgm:spPr>
        <a:xfrm>
          <a:off x="1053988" y="1405317"/>
          <a:ext cx="1405314" cy="1405314"/>
        </a:xfrm>
        <a:prstGeom prst="pie">
          <a:avLst>
            <a:gd name="adj1" fmla="val 5400000"/>
            <a:gd name="adj2" fmla="val 16200000"/>
          </a:avLst>
        </a:prstGeom>
        <a:solidFill>
          <a:srgbClr val="7F8FA9">
            <a:hueOff val="4590393"/>
            <a:satOff val="43157"/>
            <a:lumOff val="-3791"/>
            <a:alphaOff val="0"/>
          </a:srgbClr>
        </a:solidFill>
        <a:ln w="12700" cap="flat" cmpd="sng" algn="ctr">
          <a:solidFill>
            <a:srgbClr val="FFFFFF">
              <a:hueOff val="0"/>
              <a:satOff val="0"/>
              <a:lumOff val="0"/>
              <a:alphaOff val="0"/>
            </a:srgbClr>
          </a:solidFill>
          <a:prstDash val="solid"/>
          <a:miter lim="800000"/>
        </a:ln>
        <a:effectLst/>
      </dgm:spPr>
    </dgm:pt>
    <dgm:pt modelId="{3FDE76A3-0872-4B81-BFEB-97CD366D9B1E}" type="pres">
      <dgm:prSet presAssocID="{8EC36F4F-80DD-4B9F-B31B-86057E6F2D8C}" presName="rect5" presStyleLbl="alignAcc1" presStyleIdx="4" presStyleCnt="7"/>
      <dgm:spPr/>
    </dgm:pt>
    <dgm:pt modelId="{379087F1-997A-7E4A-AD52-F2C94B7B25D3}" type="pres">
      <dgm:prSet presAssocID="{F652EF43-A2CA-B94E-B2FE-07B65A13D7DB}" presName="vertSpace6" presStyleLbl="node1" presStyleIdx="4" presStyleCnt="7"/>
      <dgm:spPr/>
    </dgm:pt>
    <dgm:pt modelId="{1FFA89FB-F01D-AB4B-BC42-9B9965D7B30F}" type="pres">
      <dgm:prSet presAssocID="{F652EF43-A2CA-B94E-B2FE-07B65A13D7DB}" presName="circle6" presStyleLbl="node1" presStyleIdx="5" presStyleCnt="7"/>
      <dgm:spPr>
        <a:xfrm>
          <a:off x="1317484" y="1756646"/>
          <a:ext cx="878321" cy="878321"/>
        </a:xfrm>
        <a:prstGeom prst="pie">
          <a:avLst>
            <a:gd name="adj1" fmla="val 5400000"/>
            <a:gd name="adj2" fmla="val 16200000"/>
          </a:avLst>
        </a:prstGeom>
        <a:solidFill>
          <a:srgbClr val="7F8FA9">
            <a:hueOff val="5737991"/>
            <a:satOff val="53946"/>
            <a:lumOff val="-4739"/>
            <a:alphaOff val="0"/>
          </a:srgbClr>
        </a:solidFill>
        <a:ln w="12700" cap="flat" cmpd="sng" algn="ctr">
          <a:solidFill>
            <a:srgbClr val="FFFFFF">
              <a:hueOff val="0"/>
              <a:satOff val="0"/>
              <a:lumOff val="0"/>
              <a:alphaOff val="0"/>
            </a:srgbClr>
          </a:solidFill>
          <a:prstDash val="solid"/>
          <a:miter lim="800000"/>
        </a:ln>
        <a:effectLst/>
      </dgm:spPr>
    </dgm:pt>
    <dgm:pt modelId="{0986C39E-1999-664A-A4C9-A0122DDCD35A}" type="pres">
      <dgm:prSet presAssocID="{F652EF43-A2CA-B94E-B2FE-07B65A13D7DB}" presName="rect6" presStyleLbl="alignAcc1" presStyleIdx="5" presStyleCnt="7"/>
      <dgm:spPr/>
    </dgm:pt>
    <dgm:pt modelId="{9D584CD2-49A1-DF41-B5C8-1EA790CE06DB}" type="pres">
      <dgm:prSet presAssocID="{FE57F268-C438-B64D-A58F-289DABAB61D0}" presName="vertSpace7" presStyleLbl="node1" presStyleIdx="5" presStyleCnt="7"/>
      <dgm:spPr/>
    </dgm:pt>
    <dgm:pt modelId="{B3F9DB49-98D2-3445-95A0-DB7FB20E9491}" type="pres">
      <dgm:prSet presAssocID="{FE57F268-C438-B64D-A58F-289DABAB61D0}" presName="circle7" presStyleLbl="node1" presStyleIdx="6" presStyleCnt="7"/>
      <dgm:spPr>
        <a:xfrm>
          <a:off x="1580981" y="2107975"/>
          <a:ext cx="351328" cy="351328"/>
        </a:xfrm>
        <a:prstGeom prst="pie">
          <a:avLst>
            <a:gd name="adj1" fmla="val 5400000"/>
            <a:gd name="adj2" fmla="val 16200000"/>
          </a:avLst>
        </a:prstGeom>
        <a:solidFill>
          <a:srgbClr val="7F8FA9">
            <a:hueOff val="6885590"/>
            <a:satOff val="64735"/>
            <a:lumOff val="-5687"/>
            <a:alphaOff val="0"/>
          </a:srgbClr>
        </a:solidFill>
        <a:ln w="12700" cap="flat" cmpd="sng" algn="ctr">
          <a:solidFill>
            <a:srgbClr val="FFFFFF">
              <a:hueOff val="0"/>
              <a:satOff val="0"/>
              <a:lumOff val="0"/>
              <a:alphaOff val="0"/>
            </a:srgbClr>
          </a:solidFill>
          <a:prstDash val="solid"/>
          <a:miter lim="800000"/>
        </a:ln>
        <a:effectLst/>
      </dgm:spPr>
    </dgm:pt>
    <dgm:pt modelId="{06785795-DD9C-2248-89EC-F729720DC320}" type="pres">
      <dgm:prSet presAssocID="{FE57F268-C438-B64D-A58F-289DABAB61D0}" presName="rect7" presStyleLbl="alignAcc1" presStyleIdx="6" presStyleCnt="7"/>
      <dgm:spPr/>
    </dgm:pt>
    <dgm:pt modelId="{A75B105D-21B0-DE49-85F8-EE89940271E9}" type="pres">
      <dgm:prSet presAssocID="{5E3E3877-C2AB-4A77-BF43-39B1C6EB1920}" presName="rect1ParTxNoCh" presStyleLbl="alignAcc1" presStyleIdx="6" presStyleCnt="7">
        <dgm:presLayoutVars>
          <dgm:chMax val="1"/>
          <dgm:bulletEnabled val="1"/>
        </dgm:presLayoutVars>
      </dgm:prSet>
      <dgm:spPr/>
    </dgm:pt>
    <dgm:pt modelId="{57777C53-EC02-9D48-AE05-42D768DFC1F0}" type="pres">
      <dgm:prSet presAssocID="{CBBD96CC-29F9-4895-A7E9-C92394CA8946}" presName="rect2ParTxNoCh" presStyleLbl="alignAcc1" presStyleIdx="6" presStyleCnt="7">
        <dgm:presLayoutVars>
          <dgm:chMax val="1"/>
          <dgm:bulletEnabled val="1"/>
        </dgm:presLayoutVars>
      </dgm:prSet>
      <dgm:spPr/>
    </dgm:pt>
    <dgm:pt modelId="{EED21F52-7CB6-3D42-BE80-32DBE5B0F286}" type="pres">
      <dgm:prSet presAssocID="{25A72FE1-57F4-4C7C-8930-9040EB1FCFE4}" presName="rect3ParTxNoCh" presStyleLbl="alignAcc1" presStyleIdx="6" presStyleCnt="7">
        <dgm:presLayoutVars>
          <dgm:chMax val="1"/>
          <dgm:bulletEnabled val="1"/>
        </dgm:presLayoutVars>
      </dgm:prSet>
      <dgm:spPr/>
    </dgm:pt>
    <dgm:pt modelId="{1DB25657-E4C9-8A4A-AC13-72CB92906CC1}" type="pres">
      <dgm:prSet presAssocID="{663D27DE-FC0C-4E9C-8159-CC0352158511}" presName="rect4ParTxNoCh" presStyleLbl="alignAcc1" presStyleIdx="6" presStyleCnt="7">
        <dgm:presLayoutVars>
          <dgm:chMax val="1"/>
          <dgm:bulletEnabled val="1"/>
        </dgm:presLayoutVars>
      </dgm:prSet>
      <dgm:spPr/>
    </dgm:pt>
    <dgm:pt modelId="{E9861465-EE15-8644-BBB0-68282EE22BE5}" type="pres">
      <dgm:prSet presAssocID="{8EC36F4F-80DD-4B9F-B31B-86057E6F2D8C}" presName="rect5ParTxNoCh" presStyleLbl="alignAcc1" presStyleIdx="6" presStyleCnt="7">
        <dgm:presLayoutVars>
          <dgm:chMax val="1"/>
          <dgm:bulletEnabled val="1"/>
        </dgm:presLayoutVars>
      </dgm:prSet>
      <dgm:spPr/>
    </dgm:pt>
    <dgm:pt modelId="{9D75F1E9-373F-344C-B741-6F4C2843F1D3}" type="pres">
      <dgm:prSet presAssocID="{F652EF43-A2CA-B94E-B2FE-07B65A13D7DB}" presName="rect6ParTxNoCh" presStyleLbl="alignAcc1" presStyleIdx="6" presStyleCnt="7">
        <dgm:presLayoutVars>
          <dgm:chMax val="1"/>
          <dgm:bulletEnabled val="1"/>
        </dgm:presLayoutVars>
      </dgm:prSet>
      <dgm:spPr/>
    </dgm:pt>
    <dgm:pt modelId="{191975D3-E50F-D141-AC2E-9DFF8D626A70}" type="pres">
      <dgm:prSet presAssocID="{FE57F268-C438-B64D-A58F-289DABAB61D0}" presName="rect7ParTxNoCh" presStyleLbl="alignAcc1" presStyleIdx="6" presStyleCnt="7">
        <dgm:presLayoutVars>
          <dgm:chMax val="1"/>
          <dgm:bulletEnabled val="1"/>
        </dgm:presLayoutVars>
      </dgm:prSet>
      <dgm:spPr/>
    </dgm:pt>
  </dgm:ptLst>
  <dgm:cxnLst>
    <dgm:cxn modelId="{8DC29206-E03D-454E-B2AD-6A1979258D7F}" type="presOf" srcId="{5E3E3877-C2AB-4A77-BF43-39B1C6EB1920}" destId="{8A8E3738-0A23-4AC2-8C5E-8430B5A9537C}" srcOrd="0" destOrd="0" presId="urn:microsoft.com/office/officeart/2005/8/layout/target3"/>
    <dgm:cxn modelId="{D76DE11D-4CE0-4ACD-BCC8-1A73F273FF9B}" srcId="{855AA893-BE7A-4659-BB05-149E417246E6}" destId="{5E3E3877-C2AB-4A77-BF43-39B1C6EB1920}" srcOrd="0" destOrd="0" parTransId="{26B3C998-4C07-4035-9D23-4590FFB64AEA}" sibTransId="{198102B7-A1D7-438C-9246-BFD0E4122E29}"/>
    <dgm:cxn modelId="{6FB06930-8826-F143-AFF3-3EDC7C168F23}" type="presOf" srcId="{8EC36F4F-80DD-4B9F-B31B-86057E6F2D8C}" destId="{E9861465-EE15-8644-BBB0-68282EE22BE5}" srcOrd="1" destOrd="0" presId="urn:microsoft.com/office/officeart/2005/8/layout/target3"/>
    <dgm:cxn modelId="{EAF70D3A-47B9-554A-A2F4-2BEF92189A6B}" srcId="{855AA893-BE7A-4659-BB05-149E417246E6}" destId="{F652EF43-A2CA-B94E-B2FE-07B65A13D7DB}" srcOrd="5" destOrd="0" parTransId="{7B9E1ECD-024E-A44A-AF14-41076138AF7D}" sibTransId="{A35E7A19-B8EE-CA4D-8880-0354E54A7F36}"/>
    <dgm:cxn modelId="{3645E73C-C447-6E48-82F1-8068CFED3770}" type="presOf" srcId="{25A72FE1-57F4-4C7C-8930-9040EB1FCFE4}" destId="{EED21F52-7CB6-3D42-BE80-32DBE5B0F286}" srcOrd="1" destOrd="0" presId="urn:microsoft.com/office/officeart/2005/8/layout/target3"/>
    <dgm:cxn modelId="{F78C7261-FDD8-DF4F-AED0-066A3DDF19DD}" type="presOf" srcId="{CBBD96CC-29F9-4895-A7E9-C92394CA8946}" destId="{57777C53-EC02-9D48-AE05-42D768DFC1F0}" srcOrd="1" destOrd="0" presId="urn:microsoft.com/office/officeart/2005/8/layout/target3"/>
    <dgm:cxn modelId="{3002EF46-0319-46F4-AB99-CBA17A24894B}" type="presOf" srcId="{8EC36F4F-80DD-4B9F-B31B-86057E6F2D8C}" destId="{3FDE76A3-0872-4B81-BFEB-97CD366D9B1E}" srcOrd="0" destOrd="0" presId="urn:microsoft.com/office/officeart/2005/8/layout/target3"/>
    <dgm:cxn modelId="{358C1168-2398-054B-BB69-7134B4875B5C}" type="presOf" srcId="{F652EF43-A2CA-B94E-B2FE-07B65A13D7DB}" destId="{9D75F1E9-373F-344C-B741-6F4C2843F1D3}" srcOrd="1" destOrd="0" presId="urn:microsoft.com/office/officeart/2005/8/layout/target3"/>
    <dgm:cxn modelId="{ABE14168-22E4-49CD-A3EC-36D9BC394B06}" type="presOf" srcId="{663D27DE-FC0C-4E9C-8159-CC0352158511}" destId="{1D43394E-5BA0-4F01-B49E-1A943DCEE9BB}" srcOrd="0" destOrd="0" presId="urn:microsoft.com/office/officeart/2005/8/layout/target3"/>
    <dgm:cxn modelId="{E72A0E6A-9F93-4294-973E-BD835BF7EE25}" type="presOf" srcId="{CBBD96CC-29F9-4895-A7E9-C92394CA8946}" destId="{AAFAD181-E133-4FED-AA7F-4BDE17BA16F9}" srcOrd="0" destOrd="0" presId="urn:microsoft.com/office/officeart/2005/8/layout/target3"/>
    <dgm:cxn modelId="{55E3224E-6F9A-F840-91AC-EA35C8D03387}" type="presOf" srcId="{FE57F268-C438-B64D-A58F-289DABAB61D0}" destId="{191975D3-E50F-D141-AC2E-9DFF8D626A70}" srcOrd="1" destOrd="0" presId="urn:microsoft.com/office/officeart/2005/8/layout/target3"/>
    <dgm:cxn modelId="{25065054-B45B-274D-B03C-7DD088FCE147}" type="presOf" srcId="{FE57F268-C438-B64D-A58F-289DABAB61D0}" destId="{06785795-DD9C-2248-89EC-F729720DC320}" srcOrd="0" destOrd="0" presId="urn:microsoft.com/office/officeart/2005/8/layout/target3"/>
    <dgm:cxn modelId="{20823C79-7777-4139-BC3A-5020814EF2BC}" srcId="{855AA893-BE7A-4659-BB05-149E417246E6}" destId="{663D27DE-FC0C-4E9C-8159-CC0352158511}" srcOrd="3" destOrd="0" parTransId="{A7FA088A-98B0-469A-A37A-49BE9F5866D6}" sibTransId="{E1B24B41-0878-499D-862B-C1E05C694165}"/>
    <dgm:cxn modelId="{F0F14C7D-A876-43B8-848F-5DE65970F935}" srcId="{855AA893-BE7A-4659-BB05-149E417246E6}" destId="{25A72FE1-57F4-4C7C-8930-9040EB1FCFE4}" srcOrd="2" destOrd="0" parTransId="{68F75EE2-1445-47E8-AD3A-434B02B44F09}" sibTransId="{C5A1DAD0-0D81-4061-8AEF-8C686AFB9354}"/>
    <dgm:cxn modelId="{A0EE7898-7EF4-4489-B01E-EE0C7037E0E8}" type="presOf" srcId="{855AA893-BE7A-4659-BB05-149E417246E6}" destId="{63192DB9-1198-47E9-95DB-8BBC3B71A6A3}" srcOrd="0" destOrd="0" presId="urn:microsoft.com/office/officeart/2005/8/layout/target3"/>
    <dgm:cxn modelId="{616B5998-6B56-9441-8217-49D4A51254C1}" type="presOf" srcId="{5E3E3877-C2AB-4A77-BF43-39B1C6EB1920}" destId="{A75B105D-21B0-DE49-85F8-EE89940271E9}" srcOrd="1" destOrd="0" presId="urn:microsoft.com/office/officeart/2005/8/layout/target3"/>
    <dgm:cxn modelId="{B3A01EB6-4123-764D-B668-EEA06E6E3EDB}" srcId="{855AA893-BE7A-4659-BB05-149E417246E6}" destId="{FE57F268-C438-B64D-A58F-289DABAB61D0}" srcOrd="6" destOrd="0" parTransId="{1AC3D3BA-86D2-9A4D-90F1-29B6264CA46B}" sibTransId="{2CAA4281-9F8B-F949-BA7D-856428BD776D}"/>
    <dgm:cxn modelId="{22D56AB9-175B-A845-BD90-59D8C5283154}" type="presOf" srcId="{F652EF43-A2CA-B94E-B2FE-07B65A13D7DB}" destId="{0986C39E-1999-664A-A4C9-A0122DDCD35A}" srcOrd="0" destOrd="0" presId="urn:microsoft.com/office/officeart/2005/8/layout/target3"/>
    <dgm:cxn modelId="{44CBB7BB-0BD5-491B-9259-76DFDC2C87EA}" srcId="{855AA893-BE7A-4659-BB05-149E417246E6}" destId="{8EC36F4F-80DD-4B9F-B31B-86057E6F2D8C}" srcOrd="4" destOrd="0" parTransId="{AEF1084E-7C24-4FE7-B97B-755F68B264B4}" sibTransId="{DA6BB617-19D3-47B7-87E5-1D941D2D5BFA}"/>
    <dgm:cxn modelId="{08EEBDC9-7BC7-7C4B-A4B1-3B7D775A3C28}" type="presOf" srcId="{663D27DE-FC0C-4E9C-8159-CC0352158511}" destId="{1DB25657-E4C9-8A4A-AC13-72CB92906CC1}" srcOrd="1" destOrd="0" presId="urn:microsoft.com/office/officeart/2005/8/layout/target3"/>
    <dgm:cxn modelId="{EBCCD1E2-0CDB-40EA-A7DE-33251B34AE7E}" type="presOf" srcId="{25A72FE1-57F4-4C7C-8930-9040EB1FCFE4}" destId="{FB01EE32-BC7B-4A9B-9CF5-2712DA91F635}" srcOrd="0" destOrd="0" presId="urn:microsoft.com/office/officeart/2005/8/layout/target3"/>
    <dgm:cxn modelId="{70B322FB-7C36-4427-A80F-B9F73150AFD3}" srcId="{855AA893-BE7A-4659-BB05-149E417246E6}" destId="{CBBD96CC-29F9-4895-A7E9-C92394CA8946}" srcOrd="1" destOrd="0" parTransId="{9D2EDB71-FCE9-45E6-902F-26DF345A91BD}" sibTransId="{69F9C757-6FF3-41B3-AB3D-C8963B10C4EA}"/>
    <dgm:cxn modelId="{5597607D-E1CF-4A55-9DA9-2988213281A7}" type="presParOf" srcId="{63192DB9-1198-47E9-95DB-8BBC3B71A6A3}" destId="{8D66B241-291B-488E-A27A-75256243F393}" srcOrd="0" destOrd="0" presId="urn:microsoft.com/office/officeart/2005/8/layout/target3"/>
    <dgm:cxn modelId="{8AC8349E-25BA-432D-8C0F-A3C864D3F995}" type="presParOf" srcId="{63192DB9-1198-47E9-95DB-8BBC3B71A6A3}" destId="{19950384-501B-4C71-812F-091AA40CE8AB}" srcOrd="1" destOrd="0" presId="urn:microsoft.com/office/officeart/2005/8/layout/target3"/>
    <dgm:cxn modelId="{5D38C7C6-69E2-49BC-9E62-44B9CC178106}" type="presParOf" srcId="{63192DB9-1198-47E9-95DB-8BBC3B71A6A3}" destId="{8A8E3738-0A23-4AC2-8C5E-8430B5A9537C}" srcOrd="2" destOrd="0" presId="urn:microsoft.com/office/officeart/2005/8/layout/target3"/>
    <dgm:cxn modelId="{9976AFB0-26A7-480F-A95B-241DB3CA6248}" type="presParOf" srcId="{63192DB9-1198-47E9-95DB-8BBC3B71A6A3}" destId="{1F211D02-5712-46F8-91B9-A1EF34BBC9BC}" srcOrd="3" destOrd="0" presId="urn:microsoft.com/office/officeart/2005/8/layout/target3"/>
    <dgm:cxn modelId="{68B9F84E-5CB3-4608-BB09-B53973325C3A}" type="presParOf" srcId="{63192DB9-1198-47E9-95DB-8BBC3B71A6A3}" destId="{5A07D8B6-8FBE-4C2F-9848-E13E0330763F}" srcOrd="4" destOrd="0" presId="urn:microsoft.com/office/officeart/2005/8/layout/target3"/>
    <dgm:cxn modelId="{B00DB1FA-DBF7-461F-965D-2C3E78527EDD}" type="presParOf" srcId="{63192DB9-1198-47E9-95DB-8BBC3B71A6A3}" destId="{AAFAD181-E133-4FED-AA7F-4BDE17BA16F9}" srcOrd="5" destOrd="0" presId="urn:microsoft.com/office/officeart/2005/8/layout/target3"/>
    <dgm:cxn modelId="{B19B69AF-3E5C-4998-A929-385D3C4AD368}" type="presParOf" srcId="{63192DB9-1198-47E9-95DB-8BBC3B71A6A3}" destId="{FCC1C39C-5282-4E87-9F05-36572EB6D8CC}" srcOrd="6" destOrd="0" presId="urn:microsoft.com/office/officeart/2005/8/layout/target3"/>
    <dgm:cxn modelId="{3FEE3D7A-F065-45A9-8411-238024762DCC}" type="presParOf" srcId="{63192DB9-1198-47E9-95DB-8BBC3B71A6A3}" destId="{1089DB2E-7A52-4824-BE40-BA9AF0CB4955}" srcOrd="7" destOrd="0" presId="urn:microsoft.com/office/officeart/2005/8/layout/target3"/>
    <dgm:cxn modelId="{2BEFF00E-5E62-4238-930A-4BCE5ED4090E}" type="presParOf" srcId="{63192DB9-1198-47E9-95DB-8BBC3B71A6A3}" destId="{FB01EE32-BC7B-4A9B-9CF5-2712DA91F635}" srcOrd="8" destOrd="0" presId="urn:microsoft.com/office/officeart/2005/8/layout/target3"/>
    <dgm:cxn modelId="{46A7F453-B36D-41BA-9063-17E6676A6538}" type="presParOf" srcId="{63192DB9-1198-47E9-95DB-8BBC3B71A6A3}" destId="{F0297570-4581-473D-B0FE-802F6EEEC1CB}" srcOrd="9" destOrd="0" presId="urn:microsoft.com/office/officeart/2005/8/layout/target3"/>
    <dgm:cxn modelId="{3C6401A2-DE91-4E66-BF27-3178CD525980}" type="presParOf" srcId="{63192DB9-1198-47E9-95DB-8BBC3B71A6A3}" destId="{3498FB7C-02B9-4AEF-AA23-6D3955CC63E5}" srcOrd="10" destOrd="0" presId="urn:microsoft.com/office/officeart/2005/8/layout/target3"/>
    <dgm:cxn modelId="{A2AB348C-1FD5-43E2-8F97-0A5536F8271B}" type="presParOf" srcId="{63192DB9-1198-47E9-95DB-8BBC3B71A6A3}" destId="{1D43394E-5BA0-4F01-B49E-1A943DCEE9BB}" srcOrd="11" destOrd="0" presId="urn:microsoft.com/office/officeart/2005/8/layout/target3"/>
    <dgm:cxn modelId="{085FCEFB-7ADD-408D-B06B-685C86582E0C}" type="presParOf" srcId="{63192DB9-1198-47E9-95DB-8BBC3B71A6A3}" destId="{20704E24-478D-43D1-9D83-A6741D2D3B38}" srcOrd="12" destOrd="0" presId="urn:microsoft.com/office/officeart/2005/8/layout/target3"/>
    <dgm:cxn modelId="{C6BAAE50-3E42-41AF-9881-44F9DE360C1C}" type="presParOf" srcId="{63192DB9-1198-47E9-95DB-8BBC3B71A6A3}" destId="{B1A4BA27-94C1-4393-8DC4-7B1589161D00}" srcOrd="13" destOrd="0" presId="urn:microsoft.com/office/officeart/2005/8/layout/target3"/>
    <dgm:cxn modelId="{91192536-AB73-4396-997B-E297FD385230}" type="presParOf" srcId="{63192DB9-1198-47E9-95DB-8BBC3B71A6A3}" destId="{3FDE76A3-0872-4B81-BFEB-97CD366D9B1E}" srcOrd="14" destOrd="0" presId="urn:microsoft.com/office/officeart/2005/8/layout/target3"/>
    <dgm:cxn modelId="{2302E911-E105-3D46-8E58-4E7B76FA2934}" type="presParOf" srcId="{63192DB9-1198-47E9-95DB-8BBC3B71A6A3}" destId="{379087F1-997A-7E4A-AD52-F2C94B7B25D3}" srcOrd="15" destOrd="0" presId="urn:microsoft.com/office/officeart/2005/8/layout/target3"/>
    <dgm:cxn modelId="{92180F0C-F5D9-AC4C-BCB4-D01FDD4555AC}" type="presParOf" srcId="{63192DB9-1198-47E9-95DB-8BBC3B71A6A3}" destId="{1FFA89FB-F01D-AB4B-BC42-9B9965D7B30F}" srcOrd="16" destOrd="0" presId="urn:microsoft.com/office/officeart/2005/8/layout/target3"/>
    <dgm:cxn modelId="{4BF2EFD9-C7CC-C847-A8DB-AB77F26F9B1C}" type="presParOf" srcId="{63192DB9-1198-47E9-95DB-8BBC3B71A6A3}" destId="{0986C39E-1999-664A-A4C9-A0122DDCD35A}" srcOrd="17" destOrd="0" presId="urn:microsoft.com/office/officeart/2005/8/layout/target3"/>
    <dgm:cxn modelId="{CF742743-62B8-614C-8658-FF671803E18C}" type="presParOf" srcId="{63192DB9-1198-47E9-95DB-8BBC3B71A6A3}" destId="{9D584CD2-49A1-DF41-B5C8-1EA790CE06DB}" srcOrd="18" destOrd="0" presId="urn:microsoft.com/office/officeart/2005/8/layout/target3"/>
    <dgm:cxn modelId="{404E8D2A-A86C-204B-A8EB-0C551E7524BB}" type="presParOf" srcId="{63192DB9-1198-47E9-95DB-8BBC3B71A6A3}" destId="{B3F9DB49-98D2-3445-95A0-DB7FB20E9491}" srcOrd="19" destOrd="0" presId="urn:microsoft.com/office/officeart/2005/8/layout/target3"/>
    <dgm:cxn modelId="{33910DD6-7CDB-0649-BBD6-495CBFFC0D43}" type="presParOf" srcId="{63192DB9-1198-47E9-95DB-8BBC3B71A6A3}" destId="{06785795-DD9C-2248-89EC-F729720DC320}" srcOrd="20" destOrd="0" presId="urn:microsoft.com/office/officeart/2005/8/layout/target3"/>
    <dgm:cxn modelId="{01D62244-7CC9-364F-8BEB-F2AA3445C0C4}" type="presParOf" srcId="{63192DB9-1198-47E9-95DB-8BBC3B71A6A3}" destId="{A75B105D-21B0-DE49-85F8-EE89940271E9}" srcOrd="21" destOrd="0" presId="urn:microsoft.com/office/officeart/2005/8/layout/target3"/>
    <dgm:cxn modelId="{AB1AA605-A7A0-594F-8871-A493E397CDEB}" type="presParOf" srcId="{63192DB9-1198-47E9-95DB-8BBC3B71A6A3}" destId="{57777C53-EC02-9D48-AE05-42D768DFC1F0}" srcOrd="22" destOrd="0" presId="urn:microsoft.com/office/officeart/2005/8/layout/target3"/>
    <dgm:cxn modelId="{F9C54189-89A2-C648-9C00-83D6EBB0E251}" type="presParOf" srcId="{63192DB9-1198-47E9-95DB-8BBC3B71A6A3}" destId="{EED21F52-7CB6-3D42-BE80-32DBE5B0F286}" srcOrd="23" destOrd="0" presId="urn:microsoft.com/office/officeart/2005/8/layout/target3"/>
    <dgm:cxn modelId="{77FFBCFD-A976-F14D-A8F4-8180CB03180F}" type="presParOf" srcId="{63192DB9-1198-47E9-95DB-8BBC3B71A6A3}" destId="{1DB25657-E4C9-8A4A-AC13-72CB92906CC1}" srcOrd="24" destOrd="0" presId="urn:microsoft.com/office/officeart/2005/8/layout/target3"/>
    <dgm:cxn modelId="{9034F521-A55E-3140-BC46-DB621A159FBD}" type="presParOf" srcId="{63192DB9-1198-47E9-95DB-8BBC3B71A6A3}" destId="{E9861465-EE15-8644-BBB0-68282EE22BE5}" srcOrd="25" destOrd="0" presId="urn:microsoft.com/office/officeart/2005/8/layout/target3"/>
    <dgm:cxn modelId="{342AC9E6-ABCF-EE4B-B91D-2D870CC80320}" type="presParOf" srcId="{63192DB9-1198-47E9-95DB-8BBC3B71A6A3}" destId="{9D75F1E9-373F-344C-B741-6F4C2843F1D3}" srcOrd="26" destOrd="0" presId="urn:microsoft.com/office/officeart/2005/8/layout/target3"/>
    <dgm:cxn modelId="{E97B7095-C59E-7B41-A6DA-B0D6B5F6D0AD}" type="presParOf" srcId="{63192DB9-1198-47E9-95DB-8BBC3B71A6A3}" destId="{191975D3-E50F-D141-AC2E-9DFF8D626A70}" srcOrd="2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707F9D-87DA-46E6-8915-403837D3A7D7}"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AEE25CB8-D1AC-4643-BA2C-B768A79E6AE2}">
      <dgm:prSet phldrT="[Text]"/>
      <dgm:spPr/>
      <dgm:t>
        <a:bodyPr/>
        <a:lstStyle/>
        <a:p>
          <a:r>
            <a:rPr lang="en-US" dirty="0">
              <a:latin typeface="Arial" panose="020B0604020202020204" pitchFamily="34" charset="0"/>
              <a:cs typeface="Arial" panose="020B0604020202020204" pitchFamily="34" charset="0"/>
            </a:rPr>
            <a:t>Create a vision</a:t>
          </a:r>
        </a:p>
      </dgm:t>
    </dgm:pt>
    <dgm:pt modelId="{D0C54E44-2E14-4493-9190-C49D9EE5C999}" type="parTrans" cxnId="{35F9A54B-0833-4850-BFF2-AE703415706E}">
      <dgm:prSet/>
      <dgm:spPr/>
      <dgm:t>
        <a:bodyPr/>
        <a:lstStyle/>
        <a:p>
          <a:endParaRPr lang="en-US"/>
        </a:p>
      </dgm:t>
    </dgm:pt>
    <dgm:pt modelId="{A7B4C065-2A6E-4ED6-9F28-E3007941CFCD}" type="sibTrans" cxnId="{35F9A54B-0833-4850-BFF2-AE703415706E}">
      <dgm:prSet/>
      <dgm:spPr/>
      <dgm:t>
        <a:bodyPr/>
        <a:lstStyle/>
        <a:p>
          <a:endParaRPr lang="en-US"/>
        </a:p>
      </dgm:t>
    </dgm:pt>
    <dgm:pt modelId="{26EAA4CF-65ED-4635-A6A3-9C7ED99D919E}" type="pres">
      <dgm:prSet presAssocID="{B3707F9D-87DA-46E6-8915-403837D3A7D7}" presName="diagram" presStyleCnt="0">
        <dgm:presLayoutVars>
          <dgm:dir/>
          <dgm:resizeHandles val="exact"/>
        </dgm:presLayoutVars>
      </dgm:prSet>
      <dgm:spPr/>
    </dgm:pt>
    <dgm:pt modelId="{ADD21E81-471A-4CE5-9173-84E5CA514C2E}" type="pres">
      <dgm:prSet presAssocID="{AEE25CB8-D1AC-4643-BA2C-B768A79E6AE2}" presName="node" presStyleLbl="node1" presStyleIdx="0" presStyleCnt="1">
        <dgm:presLayoutVars>
          <dgm:bulletEnabled val="1"/>
        </dgm:presLayoutVars>
      </dgm:prSet>
      <dgm:spPr/>
    </dgm:pt>
  </dgm:ptLst>
  <dgm:cxnLst>
    <dgm:cxn modelId="{51A65620-26BE-4DDE-9FD3-A8BD1FA216AF}" type="presOf" srcId="{B3707F9D-87DA-46E6-8915-403837D3A7D7}" destId="{26EAA4CF-65ED-4635-A6A3-9C7ED99D919E}" srcOrd="0" destOrd="0" presId="urn:microsoft.com/office/officeart/2005/8/layout/default"/>
    <dgm:cxn modelId="{35F9A54B-0833-4850-BFF2-AE703415706E}" srcId="{B3707F9D-87DA-46E6-8915-403837D3A7D7}" destId="{AEE25CB8-D1AC-4643-BA2C-B768A79E6AE2}" srcOrd="0" destOrd="0" parTransId="{D0C54E44-2E14-4493-9190-C49D9EE5C999}" sibTransId="{A7B4C065-2A6E-4ED6-9F28-E3007941CFCD}"/>
    <dgm:cxn modelId="{13546CEF-CF80-43B5-9715-8B03268E15DF}" type="presOf" srcId="{AEE25CB8-D1AC-4643-BA2C-B768A79E6AE2}" destId="{ADD21E81-471A-4CE5-9173-84E5CA514C2E}" srcOrd="0" destOrd="0" presId="urn:microsoft.com/office/officeart/2005/8/layout/default"/>
    <dgm:cxn modelId="{975650C0-2281-49A4-A397-313D76D7B093}" type="presParOf" srcId="{26EAA4CF-65ED-4635-A6A3-9C7ED99D919E}" destId="{ADD21E81-471A-4CE5-9173-84E5CA514C2E}"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D9EFE9-48C5-40AB-8418-4C80B0F5D049}">
      <dsp:nvSpPr>
        <dsp:cNvPr id="0" name=""/>
        <dsp:cNvSpPr/>
      </dsp:nvSpPr>
      <dsp:spPr>
        <a:xfrm>
          <a:off x="243692" y="1918102"/>
          <a:ext cx="3550583" cy="1170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mj-lt"/>
            <a:buNone/>
          </a:pPr>
          <a:r>
            <a:rPr lang="en-US" sz="1800" kern="1200" dirty="0">
              <a:latin typeface="Arial" panose="020B0604020202020204" pitchFamily="34" charset="0"/>
              <a:cs typeface="Arial" panose="020B0604020202020204" pitchFamily="34" charset="0"/>
            </a:rPr>
            <a:t>We asked you to do something that involved a change. </a:t>
          </a:r>
        </a:p>
      </dsp:txBody>
      <dsp:txXfrm>
        <a:off x="243692" y="1918102"/>
        <a:ext cx="3550583" cy="1170078"/>
      </dsp:txXfrm>
    </dsp:sp>
    <dsp:sp modelId="{738420F3-4C18-4A43-897B-18BFC05B9AEA}">
      <dsp:nvSpPr>
        <dsp:cNvPr id="0" name=""/>
        <dsp:cNvSpPr/>
      </dsp:nvSpPr>
      <dsp:spPr>
        <a:xfrm>
          <a:off x="239657" y="1562237"/>
          <a:ext cx="282432" cy="282432"/>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235306-E0B6-40E7-A7A9-244C53ACBA59}">
      <dsp:nvSpPr>
        <dsp:cNvPr id="0" name=""/>
        <dsp:cNvSpPr/>
      </dsp:nvSpPr>
      <dsp:spPr>
        <a:xfrm>
          <a:off x="437360" y="1166831"/>
          <a:ext cx="282432" cy="282432"/>
        </a:xfrm>
        <a:prstGeom prst="ellipse">
          <a:avLst/>
        </a:prstGeom>
        <a:solidFill>
          <a:schemeClr val="accent2">
            <a:hueOff val="357979"/>
            <a:satOff val="-1027"/>
            <a:lumOff val="-164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137568-4B1B-4C7E-AD9C-69B69482509F}">
      <dsp:nvSpPr>
        <dsp:cNvPr id="0" name=""/>
        <dsp:cNvSpPr/>
      </dsp:nvSpPr>
      <dsp:spPr>
        <a:xfrm>
          <a:off x="911847" y="1245912"/>
          <a:ext cx="443822" cy="443822"/>
        </a:xfrm>
        <a:prstGeom prst="ellipse">
          <a:avLst/>
        </a:prstGeom>
        <a:solidFill>
          <a:schemeClr val="accent2">
            <a:hueOff val="715957"/>
            <a:satOff val="-2055"/>
            <a:lumOff val="-329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A5FDB6-6836-4D6F-886B-914882ADB76E}">
      <dsp:nvSpPr>
        <dsp:cNvPr id="0" name=""/>
        <dsp:cNvSpPr/>
      </dsp:nvSpPr>
      <dsp:spPr>
        <a:xfrm>
          <a:off x="1307253" y="810965"/>
          <a:ext cx="282432" cy="282432"/>
        </a:xfrm>
        <a:prstGeom prst="ellipse">
          <a:avLst/>
        </a:prstGeom>
        <a:solidFill>
          <a:schemeClr val="accent2">
            <a:hueOff val="1073936"/>
            <a:satOff val="-3082"/>
            <a:lumOff val="-493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6F0A42-4A22-43E9-A1F0-DBD28A19B27D}">
      <dsp:nvSpPr>
        <dsp:cNvPr id="0" name=""/>
        <dsp:cNvSpPr/>
      </dsp:nvSpPr>
      <dsp:spPr>
        <a:xfrm>
          <a:off x="1821281" y="652803"/>
          <a:ext cx="282432" cy="282432"/>
        </a:xfrm>
        <a:prstGeom prst="ellipse">
          <a:avLst/>
        </a:prstGeom>
        <a:solidFill>
          <a:schemeClr val="accent2">
            <a:hueOff val="1431914"/>
            <a:satOff val="-4110"/>
            <a:lumOff val="-65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98E5AA-3ED4-4148-91B4-28A2CB458263}">
      <dsp:nvSpPr>
        <dsp:cNvPr id="0" name=""/>
        <dsp:cNvSpPr/>
      </dsp:nvSpPr>
      <dsp:spPr>
        <a:xfrm>
          <a:off x="2453930" y="929587"/>
          <a:ext cx="282432" cy="282432"/>
        </a:xfrm>
        <a:prstGeom prst="ellipse">
          <a:avLst/>
        </a:prstGeom>
        <a:solidFill>
          <a:schemeClr val="accent2">
            <a:hueOff val="1789893"/>
            <a:satOff val="-5137"/>
            <a:lumOff val="-82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CA5B57-B402-4F31-A44F-B46E33DCA96B}">
      <dsp:nvSpPr>
        <dsp:cNvPr id="0" name=""/>
        <dsp:cNvSpPr/>
      </dsp:nvSpPr>
      <dsp:spPr>
        <a:xfrm>
          <a:off x="2849336" y="1127290"/>
          <a:ext cx="443822" cy="443822"/>
        </a:xfrm>
        <a:prstGeom prst="ellipse">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1E545D-A49A-411F-BBF1-FA4A103B5E27}">
      <dsp:nvSpPr>
        <dsp:cNvPr id="0" name=""/>
        <dsp:cNvSpPr/>
      </dsp:nvSpPr>
      <dsp:spPr>
        <a:xfrm>
          <a:off x="3402904" y="1562237"/>
          <a:ext cx="282432" cy="282432"/>
        </a:xfrm>
        <a:prstGeom prst="ellipse">
          <a:avLst/>
        </a:prstGeom>
        <a:solidFill>
          <a:schemeClr val="accent2">
            <a:hueOff val="2505850"/>
            <a:satOff val="-7192"/>
            <a:lumOff val="-1151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C57016-8FCE-4298-AE27-31C6173BE2E8}">
      <dsp:nvSpPr>
        <dsp:cNvPr id="0" name=""/>
        <dsp:cNvSpPr/>
      </dsp:nvSpPr>
      <dsp:spPr>
        <a:xfrm>
          <a:off x="3640147" y="1997183"/>
          <a:ext cx="282432" cy="282432"/>
        </a:xfrm>
        <a:prstGeom prst="ellipse">
          <a:avLst/>
        </a:prstGeom>
        <a:solidFill>
          <a:schemeClr val="accent2">
            <a:hueOff val="2863828"/>
            <a:satOff val="-8219"/>
            <a:lumOff val="-131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4389CE-D8AC-4A6B-92BD-954CA61586F2}">
      <dsp:nvSpPr>
        <dsp:cNvPr id="0" name=""/>
        <dsp:cNvSpPr/>
      </dsp:nvSpPr>
      <dsp:spPr>
        <a:xfrm>
          <a:off x="1584037" y="1166831"/>
          <a:ext cx="726255" cy="726255"/>
        </a:xfrm>
        <a:prstGeom prst="ellipse">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BE488-D253-4B49-A4AE-4ADC34E64FCB}">
      <dsp:nvSpPr>
        <dsp:cNvPr id="0" name=""/>
        <dsp:cNvSpPr/>
      </dsp:nvSpPr>
      <dsp:spPr>
        <a:xfrm>
          <a:off x="41954" y="2669373"/>
          <a:ext cx="282432" cy="282432"/>
        </a:xfrm>
        <a:prstGeom prst="ellipse">
          <a:avLst/>
        </a:prstGeom>
        <a:solidFill>
          <a:schemeClr val="accent2">
            <a:hueOff val="3579786"/>
            <a:satOff val="-10274"/>
            <a:lumOff val="-1644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CE4B4D-CE50-4F6E-98C4-05E272CB809D}">
      <dsp:nvSpPr>
        <dsp:cNvPr id="0" name=""/>
        <dsp:cNvSpPr/>
      </dsp:nvSpPr>
      <dsp:spPr>
        <a:xfrm>
          <a:off x="279198" y="3025238"/>
          <a:ext cx="443822" cy="443822"/>
        </a:xfrm>
        <a:prstGeom prst="ellipse">
          <a:avLst/>
        </a:prstGeom>
        <a:solidFill>
          <a:schemeClr val="accent2">
            <a:hueOff val="3937764"/>
            <a:satOff val="-11301"/>
            <a:lumOff val="-180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716E08-BD37-4CE8-A58D-850DDCCE3B01}">
      <dsp:nvSpPr>
        <dsp:cNvPr id="0" name=""/>
        <dsp:cNvSpPr/>
      </dsp:nvSpPr>
      <dsp:spPr>
        <a:xfrm>
          <a:off x="872306" y="3341563"/>
          <a:ext cx="645560" cy="645560"/>
        </a:xfrm>
        <a:prstGeom prst="ellipse">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B3499-E422-4521-9384-C4DB7F5AA521}">
      <dsp:nvSpPr>
        <dsp:cNvPr id="0" name=""/>
        <dsp:cNvSpPr/>
      </dsp:nvSpPr>
      <dsp:spPr>
        <a:xfrm>
          <a:off x="1702659" y="3855591"/>
          <a:ext cx="282432" cy="282432"/>
        </a:xfrm>
        <a:prstGeom prst="ellipse">
          <a:avLst/>
        </a:prstGeom>
        <a:solidFill>
          <a:schemeClr val="accent2">
            <a:hueOff val="4653721"/>
            <a:satOff val="-13356"/>
            <a:lumOff val="-213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4A2F89-CE05-49CD-9E66-1E7BBC6FC16F}">
      <dsp:nvSpPr>
        <dsp:cNvPr id="0" name=""/>
        <dsp:cNvSpPr/>
      </dsp:nvSpPr>
      <dsp:spPr>
        <a:xfrm>
          <a:off x="1860821" y="3341563"/>
          <a:ext cx="443822" cy="443822"/>
        </a:xfrm>
        <a:prstGeom prst="ellipse">
          <a:avLst/>
        </a:prstGeom>
        <a:solidFill>
          <a:schemeClr val="accent2">
            <a:hueOff val="5011700"/>
            <a:satOff val="-14383"/>
            <a:lumOff val="-2302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A63480-1863-44B1-AEE8-FC48465A5105}">
      <dsp:nvSpPr>
        <dsp:cNvPr id="0" name=""/>
        <dsp:cNvSpPr/>
      </dsp:nvSpPr>
      <dsp:spPr>
        <a:xfrm>
          <a:off x="2256227" y="3895131"/>
          <a:ext cx="282432" cy="282432"/>
        </a:xfrm>
        <a:prstGeom prst="ellipse">
          <a:avLst/>
        </a:prstGeom>
        <a:solidFill>
          <a:schemeClr val="accent2">
            <a:hueOff val="5369678"/>
            <a:satOff val="-15411"/>
            <a:lumOff val="-2467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22A5E-109A-467A-9558-14CA261E5A88}">
      <dsp:nvSpPr>
        <dsp:cNvPr id="0" name=""/>
        <dsp:cNvSpPr/>
      </dsp:nvSpPr>
      <dsp:spPr>
        <a:xfrm>
          <a:off x="2612092" y="3262482"/>
          <a:ext cx="645560" cy="645560"/>
        </a:xfrm>
        <a:prstGeom prst="ellipse">
          <a:avLst/>
        </a:prstGeom>
        <a:solidFill>
          <a:schemeClr val="accent2">
            <a:hueOff val="5727657"/>
            <a:satOff val="-16438"/>
            <a:lumOff val="-263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BC4EAA-66EE-47A5-8B52-A29346417A06}">
      <dsp:nvSpPr>
        <dsp:cNvPr id="0" name=""/>
        <dsp:cNvSpPr/>
      </dsp:nvSpPr>
      <dsp:spPr>
        <a:xfrm>
          <a:off x="3481985" y="3104319"/>
          <a:ext cx="443822" cy="443822"/>
        </a:xfrm>
        <a:prstGeom prst="ellipse">
          <a:avLst/>
        </a:prstGeom>
        <a:solidFill>
          <a:schemeClr val="accent2">
            <a:hueOff val="6085635"/>
            <a:satOff val="-17466"/>
            <a:lumOff val="-2796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45E009-DE6B-4D2E-B4CA-CDDA5B5A05D7}">
      <dsp:nvSpPr>
        <dsp:cNvPr id="0" name=""/>
        <dsp:cNvSpPr/>
      </dsp:nvSpPr>
      <dsp:spPr>
        <a:xfrm>
          <a:off x="3925808" y="1245254"/>
          <a:ext cx="1303444" cy="2488417"/>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780119-3DC3-6445-A95F-C76887FE7867}">
      <dsp:nvSpPr>
        <dsp:cNvPr id="0" name=""/>
        <dsp:cNvSpPr/>
      </dsp:nvSpPr>
      <dsp:spPr>
        <a:xfrm>
          <a:off x="4992263" y="1245254"/>
          <a:ext cx="1303444" cy="2488417"/>
        </a:xfrm>
        <a:prstGeom prst="chevron">
          <a:avLst>
            <a:gd name="adj" fmla="val 62310"/>
          </a:avLst>
        </a:prstGeom>
        <a:solidFill>
          <a:schemeClr val="accent2">
            <a:hueOff val="6443614"/>
            <a:satOff val="-18493"/>
            <a:lumOff val="-2960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218CB1-331C-B74D-8D9B-BE2CACAA20E3}">
      <dsp:nvSpPr>
        <dsp:cNvPr id="0" name=""/>
        <dsp:cNvSpPr/>
      </dsp:nvSpPr>
      <dsp:spPr>
        <a:xfrm>
          <a:off x="6437901" y="1039606"/>
          <a:ext cx="3021621" cy="3021621"/>
        </a:xfrm>
        <a:prstGeom prst="ellipse">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Font typeface="+mj-lt"/>
            <a:buNone/>
          </a:pPr>
          <a:r>
            <a:rPr lang="en-US" sz="2400" kern="1200" dirty="0">
              <a:latin typeface="Arial" panose="020B0604020202020204" pitchFamily="34" charset="0"/>
              <a:cs typeface="Arial" panose="020B0604020202020204" pitchFamily="34" charset="0"/>
            </a:rPr>
            <a:t>What made it uncomfortable?</a:t>
          </a:r>
        </a:p>
      </dsp:txBody>
      <dsp:txXfrm>
        <a:off x="6880407" y="1482112"/>
        <a:ext cx="2136609" cy="21366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21E81-471A-4CE5-9173-84E5CA514C2E}">
      <dsp:nvSpPr>
        <dsp:cNvPr id="0" name=""/>
        <dsp:cNvSpPr/>
      </dsp:nvSpPr>
      <dsp:spPr>
        <a:xfrm>
          <a:off x="0" y="608402"/>
          <a:ext cx="5393871" cy="323632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latin typeface="Arial" panose="020B0604020202020204" pitchFamily="34" charset="0"/>
              <a:cs typeface="Arial" panose="020B0604020202020204" pitchFamily="34" charset="0"/>
            </a:rPr>
            <a:t>Communicate the vision</a:t>
          </a:r>
        </a:p>
      </dsp:txBody>
      <dsp:txXfrm>
        <a:off x="0" y="608402"/>
        <a:ext cx="5393871" cy="32363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778CD-640E-4296-9CF3-20BEFC91DE7D}">
      <dsp:nvSpPr>
        <dsp:cNvPr id="0" name=""/>
        <dsp:cNvSpPr/>
      </dsp:nvSpPr>
      <dsp:spPr>
        <a:xfrm>
          <a:off x="0" y="276050"/>
          <a:ext cx="4191917" cy="5760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100000"/>
            </a:lnSpc>
            <a:spcBef>
              <a:spcPts val="600"/>
            </a:spcBef>
            <a:spcAft>
              <a:spcPts val="600"/>
            </a:spcAft>
            <a:buNone/>
          </a:pPr>
          <a:r>
            <a:rPr lang="en-US" sz="2000" b="1" kern="1200" dirty="0">
              <a:latin typeface="Cambria" panose="02040503050406030204" pitchFamily="18" charset="0"/>
              <a:ea typeface="Cambria" panose="02040503050406030204" pitchFamily="18" charset="0"/>
              <a:cs typeface="Arial" panose="020B0604020202020204" pitchFamily="34" charset="0"/>
            </a:rPr>
            <a:t>Create Buy-in</a:t>
          </a:r>
        </a:p>
      </dsp:txBody>
      <dsp:txXfrm>
        <a:off x="0" y="276050"/>
        <a:ext cx="4191917" cy="576000"/>
      </dsp:txXfrm>
    </dsp:sp>
    <dsp:sp modelId="{1F2E9FB7-6032-48FB-84F8-7902023E4639}">
      <dsp:nvSpPr>
        <dsp:cNvPr id="0" name=""/>
        <dsp:cNvSpPr/>
      </dsp:nvSpPr>
      <dsp:spPr>
        <a:xfrm>
          <a:off x="0" y="852050"/>
          <a:ext cx="4191917" cy="39527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100000"/>
            </a:lnSpc>
            <a:spcBef>
              <a:spcPts val="600"/>
            </a:spcBef>
            <a:spcAft>
              <a:spcPts val="600"/>
            </a:spcAft>
            <a:buChar char="•"/>
          </a:pPr>
          <a:r>
            <a:rPr lang="en-US" sz="2000" b="1" kern="1200" dirty="0">
              <a:latin typeface="+mn-lt"/>
              <a:ea typeface="Cambria" panose="02040503050406030204" pitchFamily="18" charset="0"/>
              <a:cs typeface="Arial" panose="020B0604020202020204" pitchFamily="34" charset="0"/>
            </a:rPr>
            <a:t>Simple: </a:t>
          </a:r>
          <a:r>
            <a:rPr lang="en-US" sz="2000" kern="1200" dirty="0">
              <a:latin typeface="+mn-lt"/>
              <a:ea typeface="Cambria" panose="02040503050406030204" pitchFamily="18" charset="0"/>
              <a:cs typeface="Arial" panose="020B0604020202020204" pitchFamily="34" charset="0"/>
            </a:rPr>
            <a:t>No jargon. </a:t>
          </a:r>
        </a:p>
        <a:p>
          <a:pPr marL="228600" lvl="1" indent="-228600" algn="l" defTabSz="889000" rtl="0">
            <a:lnSpc>
              <a:spcPct val="100000"/>
            </a:lnSpc>
            <a:spcBef>
              <a:spcPts val="600"/>
            </a:spcBef>
            <a:spcAft>
              <a:spcPts val="600"/>
            </a:spcAft>
            <a:buChar char="•"/>
          </a:pPr>
          <a:r>
            <a:rPr lang="en-US" sz="2000" b="1" kern="1200" dirty="0">
              <a:latin typeface="+mn-lt"/>
              <a:ea typeface="Cambria" panose="02040503050406030204" pitchFamily="18" charset="0"/>
              <a:cs typeface="Arial" panose="020B0604020202020204" pitchFamily="34" charset="0"/>
            </a:rPr>
            <a:t>Vivid: </a:t>
          </a:r>
          <a:r>
            <a:rPr lang="en-US" sz="2000" kern="1200" dirty="0">
              <a:latin typeface="+mn-lt"/>
              <a:ea typeface="Cambria" panose="02040503050406030204" pitchFamily="18" charset="0"/>
              <a:cs typeface="Arial" panose="020B0604020202020204" pitchFamily="34" charset="0"/>
            </a:rPr>
            <a:t>A verbal picture is worth a thousand words – use metaphor, analogy, and example. </a:t>
          </a:r>
        </a:p>
        <a:p>
          <a:pPr marL="228600" lvl="1" indent="-228600" algn="l" defTabSz="889000" rtl="0">
            <a:lnSpc>
              <a:spcPct val="100000"/>
            </a:lnSpc>
            <a:spcBef>
              <a:spcPts val="600"/>
            </a:spcBef>
            <a:spcAft>
              <a:spcPts val="600"/>
            </a:spcAft>
            <a:buChar char="•"/>
          </a:pPr>
          <a:r>
            <a:rPr lang="en-US" sz="2000" b="1" kern="1200" dirty="0">
              <a:latin typeface="+mn-lt"/>
              <a:ea typeface="Cambria" panose="02040503050406030204" pitchFamily="18" charset="0"/>
              <a:cs typeface="Arial" panose="020B0604020202020204" pitchFamily="34" charset="0"/>
            </a:rPr>
            <a:t>Repeatable: </a:t>
          </a:r>
          <a:r>
            <a:rPr lang="en-US" sz="2000" kern="1200" dirty="0">
              <a:latin typeface="+mn-lt"/>
              <a:ea typeface="Cambria" panose="02040503050406030204" pitchFamily="18" charset="0"/>
              <a:cs typeface="Arial" panose="020B0604020202020204" pitchFamily="34" charset="0"/>
            </a:rPr>
            <a:t>Ideas should be able to be spread by anyone to anyone. </a:t>
          </a:r>
        </a:p>
        <a:p>
          <a:pPr marL="228600" lvl="1" indent="-228600" algn="l" defTabSz="889000">
            <a:lnSpc>
              <a:spcPct val="100000"/>
            </a:lnSpc>
            <a:spcBef>
              <a:spcPts val="600"/>
            </a:spcBef>
            <a:spcAft>
              <a:spcPts val="600"/>
            </a:spcAft>
            <a:buChar char="•"/>
          </a:pPr>
          <a:r>
            <a:rPr lang="en-US" sz="2000" b="1" kern="1200" dirty="0">
              <a:latin typeface="+mn-lt"/>
              <a:ea typeface="Cambria" panose="02040503050406030204" pitchFamily="18" charset="0"/>
              <a:cs typeface="Arial" panose="020B0604020202020204" pitchFamily="34" charset="0"/>
            </a:rPr>
            <a:t>Invitational: </a:t>
          </a:r>
          <a:r>
            <a:rPr lang="en-US" sz="2000" kern="1200" dirty="0">
              <a:latin typeface="+mn-lt"/>
              <a:ea typeface="Cambria" panose="02040503050406030204" pitchFamily="18" charset="0"/>
              <a:cs typeface="Arial" panose="020B0604020202020204" pitchFamily="34" charset="0"/>
            </a:rPr>
            <a:t>Two-way communication is always more powerful than one-way communication</a:t>
          </a:r>
        </a:p>
      </dsp:txBody>
      <dsp:txXfrm>
        <a:off x="0" y="852050"/>
        <a:ext cx="4191917" cy="39527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21E81-471A-4CE5-9173-84E5CA514C2E}">
      <dsp:nvSpPr>
        <dsp:cNvPr id="0" name=""/>
        <dsp:cNvSpPr/>
      </dsp:nvSpPr>
      <dsp:spPr>
        <a:xfrm>
          <a:off x="0" y="338836"/>
          <a:ext cx="5021581" cy="3012948"/>
        </a:xfrm>
        <a:prstGeom prst="rect">
          <a:avLst/>
        </a:prstGeom>
        <a:solidFill>
          <a:srgbClr val="92D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Arial" panose="020B0604020202020204" pitchFamily="34" charset="0"/>
              <a:cs typeface="Arial" panose="020B0604020202020204" pitchFamily="34" charset="0"/>
            </a:rPr>
            <a:t>Empower others to act on that vision</a:t>
          </a:r>
        </a:p>
      </dsp:txBody>
      <dsp:txXfrm>
        <a:off x="0" y="338836"/>
        <a:ext cx="5021581" cy="30129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29645-6DC9-4CBE-85E2-B849644A9D7A}">
      <dsp:nvSpPr>
        <dsp:cNvPr id="0" name=""/>
        <dsp:cNvSpPr/>
      </dsp:nvSpPr>
      <dsp:spPr>
        <a:xfrm>
          <a:off x="2621" y="0"/>
          <a:ext cx="1572701" cy="2242975"/>
        </a:xfrm>
        <a:prstGeom prst="upArrow">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79C5B-42F9-414B-A0C4-033CC153656E}">
      <dsp:nvSpPr>
        <dsp:cNvPr id="0" name=""/>
        <dsp:cNvSpPr/>
      </dsp:nvSpPr>
      <dsp:spPr>
        <a:xfrm>
          <a:off x="1622503" y="0"/>
          <a:ext cx="2668826" cy="224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0" rIns="248920" bIns="248920" numCol="1" spcCol="1270" anchor="ctr" anchorCtr="0">
          <a:noAutofit/>
        </a:bodyPr>
        <a:lstStyle/>
        <a:p>
          <a:pPr marL="0" lvl="0" indent="0" algn="l" defTabSz="1555750">
            <a:lnSpc>
              <a:spcPct val="90000"/>
            </a:lnSpc>
            <a:spcBef>
              <a:spcPct val="0"/>
            </a:spcBef>
            <a:spcAft>
              <a:spcPct val="35000"/>
            </a:spcAft>
            <a:buNone/>
          </a:pPr>
          <a:r>
            <a:rPr lang="en-US" sz="3500" kern="1200" dirty="0">
              <a:latin typeface="Arial" panose="020B0604020202020204" pitchFamily="34" charset="0"/>
              <a:cs typeface="Arial" panose="020B0604020202020204" pitchFamily="34" charset="0"/>
            </a:rPr>
            <a:t>Remove obstacles</a:t>
          </a:r>
        </a:p>
      </dsp:txBody>
      <dsp:txXfrm>
        <a:off x="1622503" y="0"/>
        <a:ext cx="2668826" cy="2242975"/>
      </dsp:txXfrm>
    </dsp:sp>
    <dsp:sp modelId="{B5914826-FCCC-4A13-886A-A8382D6FC150}">
      <dsp:nvSpPr>
        <dsp:cNvPr id="0" name=""/>
        <dsp:cNvSpPr/>
      </dsp:nvSpPr>
      <dsp:spPr>
        <a:xfrm>
          <a:off x="474431" y="2429890"/>
          <a:ext cx="1572701" cy="2242975"/>
        </a:xfrm>
        <a:prstGeom prst="downArrow">
          <a:avLst/>
        </a:prstGeom>
        <a:solidFill>
          <a:schemeClr val="accent1">
            <a:shade val="50000"/>
            <a:hueOff val="589649"/>
            <a:satOff val="-61978"/>
            <a:lumOff val="5348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93251D-122E-4368-8B67-530250D08A1D}">
      <dsp:nvSpPr>
        <dsp:cNvPr id="0" name=""/>
        <dsp:cNvSpPr/>
      </dsp:nvSpPr>
      <dsp:spPr>
        <a:xfrm>
          <a:off x="2094314" y="2429890"/>
          <a:ext cx="2668826" cy="224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0" rIns="248920" bIns="248920" numCol="1" spcCol="1270" anchor="ctr" anchorCtr="0">
          <a:noAutofit/>
        </a:bodyPr>
        <a:lstStyle/>
        <a:p>
          <a:pPr marL="0" lvl="0" indent="0" algn="l" defTabSz="1555750">
            <a:lnSpc>
              <a:spcPct val="90000"/>
            </a:lnSpc>
            <a:spcBef>
              <a:spcPct val="0"/>
            </a:spcBef>
            <a:spcAft>
              <a:spcPct val="35000"/>
            </a:spcAft>
            <a:buNone/>
          </a:pPr>
          <a:r>
            <a:rPr lang="en-US" sz="3500" kern="1200" dirty="0">
              <a:latin typeface="Arial" panose="020B0604020202020204" pitchFamily="34" charset="0"/>
              <a:cs typeface="Arial" panose="020B0604020202020204" pitchFamily="34" charset="0"/>
            </a:rPr>
            <a:t>Put in place a structure for change</a:t>
          </a:r>
        </a:p>
      </dsp:txBody>
      <dsp:txXfrm>
        <a:off x="2094314" y="2429890"/>
        <a:ext cx="2668826" cy="224297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21E81-471A-4CE5-9173-84E5CA514C2E}">
      <dsp:nvSpPr>
        <dsp:cNvPr id="0" name=""/>
        <dsp:cNvSpPr/>
      </dsp:nvSpPr>
      <dsp:spPr>
        <a:xfrm>
          <a:off x="0" y="302208"/>
          <a:ext cx="5741783" cy="3445069"/>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Arial" panose="020B0604020202020204" pitchFamily="34" charset="0"/>
              <a:cs typeface="Arial" panose="020B0604020202020204" pitchFamily="34" charset="0"/>
            </a:rPr>
            <a:t>Plan for and create short term wins</a:t>
          </a:r>
        </a:p>
      </dsp:txBody>
      <dsp:txXfrm>
        <a:off x="0" y="302208"/>
        <a:ext cx="5741783" cy="344506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3B5DF-9F78-4B2C-9C1B-60185F07B37B}">
      <dsp:nvSpPr>
        <dsp:cNvPr id="0" name=""/>
        <dsp:cNvSpPr/>
      </dsp:nvSpPr>
      <dsp:spPr>
        <a:xfrm>
          <a:off x="0" y="3522164"/>
          <a:ext cx="3847127" cy="115605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Celebrate and recognize successes</a:t>
          </a:r>
        </a:p>
      </dsp:txBody>
      <dsp:txXfrm>
        <a:off x="0" y="3522164"/>
        <a:ext cx="3847127" cy="1156052"/>
      </dsp:txXfrm>
    </dsp:sp>
    <dsp:sp modelId="{639B104E-ACE9-49A8-8B30-7727D9BBA40A}">
      <dsp:nvSpPr>
        <dsp:cNvPr id="0" name=""/>
        <dsp:cNvSpPr/>
      </dsp:nvSpPr>
      <dsp:spPr>
        <a:xfrm rot="10800000">
          <a:off x="0" y="1761495"/>
          <a:ext cx="3847127" cy="1778009"/>
        </a:xfrm>
        <a:prstGeom prst="upArrowCallou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latin typeface="Arial" panose="020B0604020202020204" pitchFamily="34" charset="0"/>
              <a:cs typeface="Arial" panose="020B0604020202020204" pitchFamily="34" charset="0"/>
            </a:rPr>
            <a:t>Focus on results that staff can see</a:t>
          </a:r>
        </a:p>
      </dsp:txBody>
      <dsp:txXfrm rot="10800000">
        <a:off x="0" y="1761495"/>
        <a:ext cx="3847127" cy="1155297"/>
      </dsp:txXfrm>
    </dsp:sp>
    <dsp:sp modelId="{02039950-AEBF-4960-B860-DF9E54975E32}">
      <dsp:nvSpPr>
        <dsp:cNvPr id="0" name=""/>
        <dsp:cNvSpPr/>
      </dsp:nvSpPr>
      <dsp:spPr>
        <a:xfrm rot="10800000">
          <a:off x="0" y="827"/>
          <a:ext cx="3847127" cy="1778009"/>
        </a:xfrm>
        <a:prstGeom prst="upArrowCallou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Nothing motivates more than success</a:t>
          </a:r>
        </a:p>
      </dsp:txBody>
      <dsp:txXfrm rot="10800000">
        <a:off x="0" y="827"/>
        <a:ext cx="3847127" cy="115529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21E81-471A-4CE5-9173-84E5CA514C2E}">
      <dsp:nvSpPr>
        <dsp:cNvPr id="0" name=""/>
        <dsp:cNvSpPr/>
      </dsp:nvSpPr>
      <dsp:spPr>
        <a:xfrm>
          <a:off x="0" y="79325"/>
          <a:ext cx="5277480" cy="3166488"/>
        </a:xfrm>
        <a:prstGeom prst="rect">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solidFill>
                <a:schemeClr val="tx1"/>
              </a:solidFill>
              <a:latin typeface="Arial" panose="020B0604020202020204" pitchFamily="34" charset="0"/>
              <a:cs typeface="Arial" panose="020B0604020202020204" pitchFamily="34" charset="0"/>
            </a:rPr>
            <a:t>Consolidate improvements and create more change</a:t>
          </a:r>
        </a:p>
      </dsp:txBody>
      <dsp:txXfrm>
        <a:off x="0" y="79325"/>
        <a:ext cx="5277480" cy="316648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AE712-6C99-4B76-AFF7-91B1AEC5F480}">
      <dsp:nvSpPr>
        <dsp:cNvPr id="0" name=""/>
        <dsp:cNvSpPr/>
      </dsp:nvSpPr>
      <dsp:spPr>
        <a:xfrm>
          <a:off x="469827" y="2285"/>
          <a:ext cx="3240000" cy="109916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Font typeface="Arial"/>
            <a:buNone/>
          </a:pPr>
          <a:r>
            <a:rPr lang="en-US" sz="2400" kern="1200" dirty="0">
              <a:latin typeface="Arial" panose="020B0604020202020204" pitchFamily="34" charset="0"/>
              <a:ea typeface="+mn-lt"/>
              <a:cs typeface="Arial" panose="020B0604020202020204" pitchFamily="34" charset="0"/>
            </a:rPr>
            <a:t>Each success provides an opportunity to build on what went right</a:t>
          </a:r>
          <a:endParaRPr lang="en-US" sz="2400" kern="1200" dirty="0">
            <a:latin typeface="Arial" panose="020B0604020202020204" pitchFamily="34" charset="0"/>
            <a:cs typeface="Arial" panose="020B0604020202020204" pitchFamily="34" charset="0"/>
          </a:endParaRPr>
        </a:p>
      </dsp:txBody>
      <dsp:txXfrm>
        <a:off x="469827" y="2285"/>
        <a:ext cx="3240000" cy="1099160"/>
      </dsp:txXfrm>
    </dsp:sp>
    <dsp:sp modelId="{C73E6A93-2893-4E2C-BC8E-98465D9888D2}">
      <dsp:nvSpPr>
        <dsp:cNvPr id="0" name=""/>
        <dsp:cNvSpPr/>
      </dsp:nvSpPr>
      <dsp:spPr>
        <a:xfrm>
          <a:off x="604827" y="1156404"/>
          <a:ext cx="2970000" cy="1099160"/>
        </a:xfrm>
        <a:prstGeom prst="rect">
          <a:avLst/>
        </a:prstGeom>
        <a:solidFill>
          <a:schemeClr val="accent3">
            <a:hueOff val="1372388"/>
            <a:satOff val="8237"/>
            <a:lumOff val="627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ea typeface="+mn-lt"/>
              <a:cs typeface="Arial" panose="020B0604020202020204" pitchFamily="34" charset="0"/>
            </a:rPr>
            <a:t>Empower employees at all levels to  lead projects </a:t>
          </a:r>
        </a:p>
      </dsp:txBody>
      <dsp:txXfrm>
        <a:off x="604827" y="1156404"/>
        <a:ext cx="2970000" cy="1099160"/>
      </dsp:txXfrm>
    </dsp:sp>
    <dsp:sp modelId="{D6D86742-4EB6-4DAB-AECF-A77F7B32C0E2}">
      <dsp:nvSpPr>
        <dsp:cNvPr id="0" name=""/>
        <dsp:cNvSpPr/>
      </dsp:nvSpPr>
      <dsp:spPr>
        <a:xfrm>
          <a:off x="1099827" y="2310523"/>
          <a:ext cx="1980000" cy="1099160"/>
        </a:xfrm>
        <a:prstGeom prst="rect">
          <a:avLst/>
        </a:prstGeom>
        <a:solidFill>
          <a:schemeClr val="accent3">
            <a:hueOff val="2744775"/>
            <a:satOff val="16475"/>
            <a:lumOff val="1255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ea typeface="+mn-lt"/>
              <a:cs typeface="Arial" panose="020B0604020202020204" pitchFamily="34" charset="0"/>
            </a:rPr>
            <a:t>Constant effort to keep urgency high </a:t>
          </a:r>
        </a:p>
      </dsp:txBody>
      <dsp:txXfrm>
        <a:off x="1099827" y="2310523"/>
        <a:ext cx="1980000" cy="1099160"/>
      </dsp:txXfrm>
    </dsp:sp>
    <dsp:sp modelId="{6DEE559D-6FB1-4230-A265-80AB30766C26}">
      <dsp:nvSpPr>
        <dsp:cNvPr id="0" name=""/>
        <dsp:cNvSpPr/>
      </dsp:nvSpPr>
      <dsp:spPr>
        <a:xfrm>
          <a:off x="739827" y="3464641"/>
          <a:ext cx="2700000" cy="1099160"/>
        </a:xfrm>
        <a:prstGeom prst="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ea typeface="+mn-lt"/>
              <a:cs typeface="Arial" panose="020B0604020202020204" pitchFamily="34" charset="0"/>
            </a:rPr>
            <a:t>Consistent show of proof that the new way is working</a:t>
          </a:r>
        </a:p>
      </dsp:txBody>
      <dsp:txXfrm>
        <a:off x="739827" y="3464641"/>
        <a:ext cx="2700000" cy="10991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21E81-471A-4CE5-9173-84E5CA514C2E}">
      <dsp:nvSpPr>
        <dsp:cNvPr id="0" name=""/>
        <dsp:cNvSpPr/>
      </dsp:nvSpPr>
      <dsp:spPr>
        <a:xfrm>
          <a:off x="0" y="602734"/>
          <a:ext cx="5295901" cy="3177540"/>
        </a:xfrm>
        <a:prstGeom prst="rect">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Arial" panose="020B0604020202020204" pitchFamily="34" charset="0"/>
              <a:cs typeface="Arial" panose="020B0604020202020204" pitchFamily="34" charset="0"/>
            </a:rPr>
            <a:t>Institutionalize new approaches</a:t>
          </a:r>
        </a:p>
      </dsp:txBody>
      <dsp:txXfrm>
        <a:off x="0" y="602734"/>
        <a:ext cx="5295901" cy="31775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50BA3-8849-4AA5-9E8A-5B861052D28C}">
      <dsp:nvSpPr>
        <dsp:cNvPr id="0" name=""/>
        <dsp:cNvSpPr/>
      </dsp:nvSpPr>
      <dsp:spPr>
        <a:xfrm>
          <a:off x="0" y="0"/>
          <a:ext cx="5187042" cy="96879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Cultural change comes last, not first </a:t>
          </a:r>
        </a:p>
      </dsp:txBody>
      <dsp:txXfrm>
        <a:off x="1134287" y="0"/>
        <a:ext cx="4052755" cy="968792"/>
      </dsp:txXfrm>
    </dsp:sp>
    <dsp:sp modelId="{FA5AE60E-2AC6-4C27-8519-011879CB09E0}">
      <dsp:nvSpPr>
        <dsp:cNvPr id="0" name=""/>
        <dsp:cNvSpPr/>
      </dsp:nvSpPr>
      <dsp:spPr>
        <a:xfrm>
          <a:off x="96879" y="96879"/>
          <a:ext cx="1037408" cy="775033"/>
        </a:xfrm>
        <a:prstGeom prst="roundRect">
          <a:avLst>
            <a:gd name="adj" fmla="val 10000"/>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t="-17000" b="-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1780C9-E0AC-4123-9947-78D74DAD77B2}">
      <dsp:nvSpPr>
        <dsp:cNvPr id="0" name=""/>
        <dsp:cNvSpPr/>
      </dsp:nvSpPr>
      <dsp:spPr>
        <a:xfrm>
          <a:off x="0" y="1065671"/>
          <a:ext cx="5187042" cy="96879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You must be able to prove that the new way is superior to the old </a:t>
          </a:r>
        </a:p>
      </dsp:txBody>
      <dsp:txXfrm>
        <a:off x="1134287" y="1065671"/>
        <a:ext cx="4052755" cy="968792"/>
      </dsp:txXfrm>
    </dsp:sp>
    <dsp:sp modelId="{238A461D-D70D-4104-8D99-B0A807B320BC}">
      <dsp:nvSpPr>
        <dsp:cNvPr id="0" name=""/>
        <dsp:cNvSpPr/>
      </dsp:nvSpPr>
      <dsp:spPr>
        <a:xfrm>
          <a:off x="96879" y="1162550"/>
          <a:ext cx="1037408" cy="775033"/>
        </a:xfrm>
        <a:prstGeom prst="roundRect">
          <a:avLst>
            <a:gd name="adj" fmla="val 10000"/>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7000" b="-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C6B1C5-3BC1-430B-B474-5D65D7D20EAB}">
      <dsp:nvSpPr>
        <dsp:cNvPr id="0" name=""/>
        <dsp:cNvSpPr/>
      </dsp:nvSpPr>
      <dsp:spPr>
        <a:xfrm>
          <a:off x="0" y="2131343"/>
          <a:ext cx="5187042" cy="96879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The success must be visible and well communicated </a:t>
          </a:r>
        </a:p>
      </dsp:txBody>
      <dsp:txXfrm>
        <a:off x="1134287" y="2131343"/>
        <a:ext cx="4052755" cy="968792"/>
      </dsp:txXfrm>
    </dsp:sp>
    <dsp:sp modelId="{C3E9D4CD-7D61-4BBB-81DC-F37EDB55F750}">
      <dsp:nvSpPr>
        <dsp:cNvPr id="0" name=""/>
        <dsp:cNvSpPr/>
      </dsp:nvSpPr>
      <dsp:spPr>
        <a:xfrm>
          <a:off x="96879" y="2228222"/>
          <a:ext cx="1037408" cy="775033"/>
        </a:xfrm>
        <a:prstGeom prst="roundRect">
          <a:avLst>
            <a:gd name="adj" fmla="val 10000"/>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ECE904-9871-4968-8CEF-EAFF179B9F73}">
      <dsp:nvSpPr>
        <dsp:cNvPr id="0" name=""/>
        <dsp:cNvSpPr/>
      </dsp:nvSpPr>
      <dsp:spPr>
        <a:xfrm>
          <a:off x="0" y="3197014"/>
          <a:ext cx="5187042" cy="96879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Reinforce the culture with every new employee</a:t>
          </a:r>
        </a:p>
      </dsp:txBody>
      <dsp:txXfrm>
        <a:off x="1134287" y="3197014"/>
        <a:ext cx="4052755" cy="968792"/>
      </dsp:txXfrm>
    </dsp:sp>
    <dsp:sp modelId="{00E59B85-7839-4F5F-A06E-8C1DE3C76486}">
      <dsp:nvSpPr>
        <dsp:cNvPr id="0" name=""/>
        <dsp:cNvSpPr/>
      </dsp:nvSpPr>
      <dsp:spPr>
        <a:xfrm>
          <a:off x="96879" y="3293893"/>
          <a:ext cx="1037408" cy="775033"/>
        </a:xfrm>
        <a:prstGeom prst="roundRect">
          <a:avLst>
            <a:gd name="adj" fmla="val 10000"/>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7000" b="-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BCF262-F413-2347-9833-C2A0945F44D3}">
      <dsp:nvSpPr>
        <dsp:cNvPr id="0" name=""/>
        <dsp:cNvSpPr/>
      </dsp:nvSpPr>
      <dsp:spPr>
        <a:xfrm>
          <a:off x="0" y="4262686"/>
          <a:ext cx="5187042" cy="96879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Make it as easy as possible to do the right thing</a:t>
          </a:r>
        </a:p>
      </dsp:txBody>
      <dsp:txXfrm>
        <a:off x="1134287" y="4262686"/>
        <a:ext cx="4052755" cy="968792"/>
      </dsp:txXfrm>
    </dsp:sp>
    <dsp:sp modelId="{83EE9AEB-2772-134F-AD54-78C2CDB6435E}">
      <dsp:nvSpPr>
        <dsp:cNvPr id="0" name=""/>
        <dsp:cNvSpPr/>
      </dsp:nvSpPr>
      <dsp:spPr>
        <a:xfrm>
          <a:off x="96879" y="4359565"/>
          <a:ext cx="1037408" cy="775033"/>
        </a:xfrm>
        <a:prstGeom prst="roundRect">
          <a:avLst>
            <a:gd name="adj" fmla="val 10000"/>
          </a:avLst>
        </a:prstGeom>
        <a:solidFill>
          <a:schemeClr val="accent6">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D71F34-D857-4AEE-A00E-62CC629E2A09}">
      <dsp:nvSpPr>
        <dsp:cNvPr id="0" name=""/>
        <dsp:cNvSpPr/>
      </dsp:nvSpPr>
      <dsp:spPr>
        <a:xfrm>
          <a:off x="0" y="21118"/>
          <a:ext cx="7847679" cy="7776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l" defTabSz="1200150" rtl="0">
            <a:lnSpc>
              <a:spcPct val="100000"/>
            </a:lnSpc>
            <a:spcBef>
              <a:spcPts val="600"/>
            </a:spcBef>
            <a:spcAft>
              <a:spcPts val="600"/>
            </a:spcAft>
            <a:buNone/>
          </a:pPr>
          <a:r>
            <a:rPr lang="en-US" sz="2700" kern="1200" dirty="0">
              <a:latin typeface="+mj-lt"/>
              <a:ea typeface="Cambria" panose="02040503050406030204" pitchFamily="18" charset="0"/>
              <a:cs typeface="Arial" panose="020B0604020202020204" pitchFamily="34" charset="0"/>
            </a:rPr>
            <a:t>Key Takeaways</a:t>
          </a:r>
        </a:p>
      </dsp:txBody>
      <dsp:txXfrm>
        <a:off x="0" y="21118"/>
        <a:ext cx="7847679" cy="777600"/>
      </dsp:txXfrm>
    </dsp:sp>
    <dsp:sp modelId="{D1D05401-F1E9-46B1-ACC4-5930491EA7B5}">
      <dsp:nvSpPr>
        <dsp:cNvPr id="0" name=""/>
        <dsp:cNvSpPr/>
      </dsp:nvSpPr>
      <dsp:spPr>
        <a:xfrm>
          <a:off x="0" y="798718"/>
          <a:ext cx="7847679" cy="437278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100000"/>
            </a:lnSpc>
            <a:spcBef>
              <a:spcPts val="600"/>
            </a:spcBef>
            <a:spcAft>
              <a:spcPts val="600"/>
            </a:spcAft>
            <a:buChar char="•"/>
          </a:pPr>
          <a:r>
            <a:rPr lang="en-US" sz="2700" kern="1200" dirty="0">
              <a:latin typeface="Arial" panose="020B0604020202020204" pitchFamily="34" charset="0"/>
              <a:ea typeface="Cambria" panose="02040503050406030204" pitchFamily="18" charset="0"/>
              <a:cs typeface="Arial" panose="020B0604020202020204" pitchFamily="34" charset="0"/>
            </a:rPr>
            <a:t>Leaders should make everything about the change (N</a:t>
          </a:r>
          <a:r>
            <a:rPr lang="en-US" sz="2700" i="1" kern="1200" dirty="0">
              <a:latin typeface="Arial" panose="020B0604020202020204" pitchFamily="34" charset="0"/>
              <a:ea typeface="Cambria" panose="02040503050406030204" pitchFamily="18" charset="0"/>
              <a:cs typeface="Arial" panose="020B0604020202020204" pitchFamily="34" charset="0"/>
            </a:rPr>
            <a:t>ot themselves.. Think Cascade!</a:t>
          </a:r>
          <a:r>
            <a:rPr lang="en-US" sz="2700" kern="1200" dirty="0">
              <a:latin typeface="Arial" panose="020B0604020202020204" pitchFamily="34" charset="0"/>
              <a:ea typeface="Cambria" panose="02040503050406030204" pitchFamily="18" charset="0"/>
              <a:cs typeface="Arial" panose="020B0604020202020204" pitchFamily="34" charset="0"/>
            </a:rPr>
            <a:t>)</a:t>
          </a:r>
        </a:p>
        <a:p>
          <a:pPr marL="228600" lvl="1" indent="-228600" algn="l" defTabSz="1200150" rtl="0">
            <a:lnSpc>
              <a:spcPct val="100000"/>
            </a:lnSpc>
            <a:spcBef>
              <a:spcPts val="600"/>
            </a:spcBef>
            <a:spcAft>
              <a:spcPts val="600"/>
            </a:spcAft>
            <a:buChar char="•"/>
          </a:pPr>
          <a:r>
            <a:rPr lang="en-US" sz="2700" kern="1200" dirty="0">
              <a:latin typeface="Arial" panose="020B0604020202020204" pitchFamily="34" charset="0"/>
              <a:ea typeface="Cambria" panose="02040503050406030204" pitchFamily="18" charset="0"/>
              <a:cs typeface="Arial" panose="020B0604020202020204" pitchFamily="34" charset="0"/>
            </a:rPr>
            <a:t>Leaders must nurture the relationship with their first follower(s)</a:t>
          </a:r>
        </a:p>
        <a:p>
          <a:pPr marL="228600" lvl="1" indent="-228600" algn="l" defTabSz="1200150">
            <a:lnSpc>
              <a:spcPct val="100000"/>
            </a:lnSpc>
            <a:spcBef>
              <a:spcPts val="600"/>
            </a:spcBef>
            <a:spcAft>
              <a:spcPts val="600"/>
            </a:spcAft>
            <a:buChar char="•"/>
          </a:pPr>
          <a:r>
            <a:rPr lang="en-US" sz="2700" kern="1200" dirty="0">
              <a:latin typeface="Arial" panose="020B0604020202020204" pitchFamily="34" charset="0"/>
              <a:ea typeface="Cambria" panose="02040503050406030204" pitchFamily="18" charset="0"/>
              <a:cs typeface="Arial" panose="020B0604020202020204" pitchFamily="34" charset="0"/>
            </a:rPr>
            <a:t>Leaders should make their change public and easy to follow… It is the cascading that leads to sustainability</a:t>
          </a:r>
        </a:p>
        <a:p>
          <a:pPr marL="228600" lvl="1" indent="-228600" algn="l" defTabSz="1200150">
            <a:lnSpc>
              <a:spcPct val="100000"/>
            </a:lnSpc>
            <a:spcBef>
              <a:spcPts val="600"/>
            </a:spcBef>
            <a:spcAft>
              <a:spcPts val="600"/>
            </a:spcAft>
            <a:buChar char="•"/>
          </a:pPr>
          <a:r>
            <a:rPr lang="en-US" sz="2700" kern="1200" dirty="0">
              <a:latin typeface="Arial" panose="020B0604020202020204" pitchFamily="34" charset="0"/>
              <a:ea typeface="Cambria" panose="02040503050406030204" pitchFamily="18" charset="0"/>
              <a:cs typeface="Arial" panose="020B0604020202020204" pitchFamily="34" charset="0"/>
            </a:rPr>
            <a:t>The first follower(s) transforms the person alone into a leader (</a:t>
          </a:r>
          <a:r>
            <a:rPr lang="en-US" sz="2700" i="1" kern="1200" dirty="0">
              <a:latin typeface="Arial" panose="020B0604020202020204" pitchFamily="34" charset="0"/>
              <a:ea typeface="Cambria" panose="02040503050406030204" pitchFamily="18" charset="0"/>
              <a:cs typeface="Arial" panose="020B0604020202020204" pitchFamily="34" charset="0"/>
            </a:rPr>
            <a:t>it takes guts to be a first follower</a:t>
          </a:r>
          <a:r>
            <a:rPr lang="en-US" sz="2700" kern="1200" dirty="0">
              <a:latin typeface="Arial" panose="020B0604020202020204" pitchFamily="34" charset="0"/>
              <a:ea typeface="Cambria" panose="02040503050406030204" pitchFamily="18" charset="0"/>
              <a:cs typeface="Arial" panose="020B0604020202020204" pitchFamily="34" charset="0"/>
            </a:rPr>
            <a:t>)</a:t>
          </a:r>
        </a:p>
      </dsp:txBody>
      <dsp:txXfrm>
        <a:off x="0" y="798718"/>
        <a:ext cx="7847679" cy="437278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F8AF2-197B-4C15-98D7-4142087BD257}">
      <dsp:nvSpPr>
        <dsp:cNvPr id="0" name=""/>
        <dsp:cNvSpPr/>
      </dsp:nvSpPr>
      <dsp:spPr>
        <a:xfrm>
          <a:off x="0" y="86222"/>
          <a:ext cx="3583577" cy="8064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Signs of Resistance</a:t>
          </a:r>
        </a:p>
      </dsp:txBody>
      <dsp:txXfrm>
        <a:off x="0" y="86222"/>
        <a:ext cx="3583577" cy="806400"/>
      </dsp:txXfrm>
    </dsp:sp>
    <dsp:sp modelId="{BD211244-20CE-42C9-A7A4-7216B766A864}">
      <dsp:nvSpPr>
        <dsp:cNvPr id="0" name=""/>
        <dsp:cNvSpPr/>
      </dsp:nvSpPr>
      <dsp:spPr>
        <a:xfrm>
          <a:off x="0" y="892622"/>
          <a:ext cx="3583577" cy="322812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“Strategic reservation”</a:t>
          </a:r>
        </a:p>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Workflow protection</a:t>
          </a:r>
        </a:p>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Experience bias</a:t>
          </a:r>
        </a:p>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Ownership gap</a:t>
          </a:r>
        </a:p>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Active dissent</a:t>
          </a:r>
        </a:p>
      </dsp:txBody>
      <dsp:txXfrm>
        <a:off x="0" y="892622"/>
        <a:ext cx="3583577" cy="322812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72E44-9DF3-430C-8E3D-EE87325D5223}">
      <dsp:nvSpPr>
        <dsp:cNvPr id="0" name=""/>
        <dsp:cNvSpPr/>
      </dsp:nvSpPr>
      <dsp:spPr>
        <a:xfrm>
          <a:off x="1547267" y="281943"/>
          <a:ext cx="3643578" cy="3643578"/>
        </a:xfrm>
        <a:prstGeom prst="pie">
          <a:avLst>
            <a:gd name="adj1" fmla="val 16200000"/>
            <a:gd name="adj2" fmla="val 180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Asking Questions</a:t>
          </a:r>
        </a:p>
      </dsp:txBody>
      <dsp:txXfrm>
        <a:off x="3467520" y="1054035"/>
        <a:ext cx="1301278" cy="1084398"/>
      </dsp:txXfrm>
    </dsp:sp>
    <dsp:sp modelId="{07468149-93DA-44FB-B733-5923A11830A3}">
      <dsp:nvSpPr>
        <dsp:cNvPr id="0" name=""/>
        <dsp:cNvSpPr/>
      </dsp:nvSpPr>
      <dsp:spPr>
        <a:xfrm>
          <a:off x="1472227" y="412071"/>
          <a:ext cx="3643578" cy="3643578"/>
        </a:xfrm>
        <a:prstGeom prst="pie">
          <a:avLst>
            <a:gd name="adj1" fmla="val 1800000"/>
            <a:gd name="adj2" fmla="val 9000000"/>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Telling</a:t>
          </a:r>
        </a:p>
      </dsp:txBody>
      <dsp:txXfrm>
        <a:off x="2339746" y="2776060"/>
        <a:ext cx="1951917" cy="954270"/>
      </dsp:txXfrm>
    </dsp:sp>
    <dsp:sp modelId="{562EC9A1-1C54-47B3-B841-CA480ABBEC7F}">
      <dsp:nvSpPr>
        <dsp:cNvPr id="0" name=""/>
        <dsp:cNvSpPr/>
      </dsp:nvSpPr>
      <dsp:spPr>
        <a:xfrm>
          <a:off x="1397187" y="281943"/>
          <a:ext cx="3643578" cy="3643578"/>
        </a:xfrm>
        <a:prstGeom prst="pie">
          <a:avLst>
            <a:gd name="adj1" fmla="val 9000000"/>
            <a:gd name="adj2" fmla="val 1620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Arial" panose="020B0604020202020204" pitchFamily="34" charset="0"/>
              <a:cs typeface="Arial" panose="020B0604020202020204" pitchFamily="34" charset="0"/>
            </a:rPr>
            <a:t>Listening &amp; Reflecting</a:t>
          </a:r>
        </a:p>
      </dsp:txBody>
      <dsp:txXfrm>
        <a:off x="1819235" y="1054035"/>
        <a:ext cx="1301278" cy="1084398"/>
      </dsp:txXfrm>
    </dsp:sp>
    <dsp:sp modelId="{C0D17E32-E9ED-4A7C-922D-E8F90ECD58DB}">
      <dsp:nvSpPr>
        <dsp:cNvPr id="0" name=""/>
        <dsp:cNvSpPr/>
      </dsp:nvSpPr>
      <dsp:spPr>
        <a:xfrm>
          <a:off x="1322013" y="56388"/>
          <a:ext cx="4094688" cy="4094688"/>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BE27B6-0B8C-49B6-9904-9037EE575C0C}">
      <dsp:nvSpPr>
        <dsp:cNvPr id="0" name=""/>
        <dsp:cNvSpPr/>
      </dsp:nvSpPr>
      <dsp:spPr>
        <a:xfrm>
          <a:off x="1246672" y="186286"/>
          <a:ext cx="4094688" cy="4094688"/>
        </a:xfrm>
        <a:prstGeom prst="circularArrow">
          <a:avLst>
            <a:gd name="adj1" fmla="val 5085"/>
            <a:gd name="adj2" fmla="val 327528"/>
            <a:gd name="adj3" fmla="val 8671970"/>
            <a:gd name="adj4" fmla="val 1800502"/>
            <a:gd name="adj5" fmla="val 5932"/>
          </a:avLst>
        </a:prstGeom>
        <a:solidFill>
          <a:schemeClr val="accent2">
            <a:hueOff val="3221807"/>
            <a:satOff val="-9246"/>
            <a:lumOff val="-1480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50CB20-00CB-46C2-859D-A711E2245689}">
      <dsp:nvSpPr>
        <dsp:cNvPr id="0" name=""/>
        <dsp:cNvSpPr/>
      </dsp:nvSpPr>
      <dsp:spPr>
        <a:xfrm>
          <a:off x="1171331" y="56388"/>
          <a:ext cx="4094688" cy="4094688"/>
        </a:xfrm>
        <a:prstGeom prst="circularArrow">
          <a:avLst>
            <a:gd name="adj1" fmla="val 5085"/>
            <a:gd name="adj2" fmla="val 327528"/>
            <a:gd name="adj3" fmla="val 15873039"/>
            <a:gd name="adj4" fmla="val 9000000"/>
            <a:gd name="adj5" fmla="val 5932"/>
          </a:avLst>
        </a:prstGeom>
        <a:solidFill>
          <a:schemeClr val="accent2">
            <a:hueOff val="6443614"/>
            <a:satOff val="-18493"/>
            <a:lumOff val="-29609"/>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21E81-471A-4CE5-9173-84E5CA514C2E}">
      <dsp:nvSpPr>
        <dsp:cNvPr id="0" name=""/>
        <dsp:cNvSpPr/>
      </dsp:nvSpPr>
      <dsp:spPr>
        <a:xfrm>
          <a:off x="0" y="70540"/>
          <a:ext cx="5537562" cy="332253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dirty="0">
              <a:latin typeface="Arial" panose="020B0604020202020204" pitchFamily="34" charset="0"/>
              <a:cs typeface="Arial" panose="020B0604020202020204" pitchFamily="34" charset="0"/>
            </a:rPr>
            <a:t>Form a powerful guiding coalition</a:t>
          </a:r>
        </a:p>
      </dsp:txBody>
      <dsp:txXfrm>
        <a:off x="0" y="70540"/>
        <a:ext cx="5537562" cy="33225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8280C8-E884-4170-B137-D0567FD205F8}">
      <dsp:nvSpPr>
        <dsp:cNvPr id="0" name=""/>
        <dsp:cNvSpPr/>
      </dsp:nvSpPr>
      <dsp:spPr>
        <a:xfrm>
          <a:off x="0" y="640171"/>
          <a:ext cx="5242659" cy="554399"/>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C53474-E549-46A3-B90A-4436BC8B76F5}">
      <dsp:nvSpPr>
        <dsp:cNvPr id="0" name=""/>
        <dsp:cNvSpPr/>
      </dsp:nvSpPr>
      <dsp:spPr>
        <a:xfrm>
          <a:off x="262133" y="315451"/>
          <a:ext cx="3669861" cy="6494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12" tIns="0" rIns="138712"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Authority/Power/Influence</a:t>
          </a:r>
        </a:p>
      </dsp:txBody>
      <dsp:txXfrm>
        <a:off x="293836" y="347154"/>
        <a:ext cx="3606455" cy="586034"/>
      </dsp:txXfrm>
    </dsp:sp>
    <dsp:sp modelId="{A47A35E8-063C-4971-82FD-666D385D96B6}">
      <dsp:nvSpPr>
        <dsp:cNvPr id="0" name=""/>
        <dsp:cNvSpPr/>
      </dsp:nvSpPr>
      <dsp:spPr>
        <a:xfrm>
          <a:off x="0" y="1638091"/>
          <a:ext cx="5242659" cy="554399"/>
        </a:xfrm>
        <a:prstGeom prst="rect">
          <a:avLst/>
        </a:prstGeom>
        <a:solidFill>
          <a:schemeClr val="lt1">
            <a:alpha val="90000"/>
            <a:hueOff val="0"/>
            <a:satOff val="0"/>
            <a:lumOff val="0"/>
            <a:alphaOff val="0"/>
          </a:schemeClr>
        </a:solidFill>
        <a:ln w="19050" cap="flat" cmpd="sng" algn="ctr">
          <a:solidFill>
            <a:schemeClr val="accent5">
              <a:hueOff val="-4050717"/>
              <a:satOff val="-275"/>
              <a:lumOff val="6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F9BBC0-15BF-4B18-9CC1-3CF6829B8EC1}">
      <dsp:nvSpPr>
        <dsp:cNvPr id="0" name=""/>
        <dsp:cNvSpPr/>
      </dsp:nvSpPr>
      <dsp:spPr>
        <a:xfrm>
          <a:off x="262133" y="1313371"/>
          <a:ext cx="3669861" cy="649440"/>
        </a:xfrm>
        <a:prstGeom prst="roundRect">
          <a:avLst/>
        </a:prstGeom>
        <a:solidFill>
          <a:schemeClr val="accent5">
            <a:hueOff val="-4050717"/>
            <a:satOff val="-275"/>
            <a:lumOff val="6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12" tIns="0" rIns="138712"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Subject Matter Expertise and Credibility</a:t>
          </a:r>
        </a:p>
      </dsp:txBody>
      <dsp:txXfrm>
        <a:off x="293836" y="1345074"/>
        <a:ext cx="3606455" cy="586034"/>
      </dsp:txXfrm>
    </dsp:sp>
    <dsp:sp modelId="{649F8D25-40FD-4213-8D1D-2ADE851B12A7}">
      <dsp:nvSpPr>
        <dsp:cNvPr id="0" name=""/>
        <dsp:cNvSpPr/>
      </dsp:nvSpPr>
      <dsp:spPr>
        <a:xfrm>
          <a:off x="0" y="2636011"/>
          <a:ext cx="5242659" cy="554399"/>
        </a:xfrm>
        <a:prstGeom prst="rect">
          <a:avLst/>
        </a:prstGeom>
        <a:solidFill>
          <a:schemeClr val="lt1">
            <a:alpha val="90000"/>
            <a:hueOff val="0"/>
            <a:satOff val="0"/>
            <a:lumOff val="0"/>
            <a:alphaOff val="0"/>
          </a:schemeClr>
        </a:solidFill>
        <a:ln w="19050" cap="flat" cmpd="sng" algn="ctr">
          <a:solidFill>
            <a:schemeClr val="accent5">
              <a:hueOff val="-8101434"/>
              <a:satOff val="-551"/>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4F1616-1E3B-4EBD-8945-F1FB02483CB5}">
      <dsp:nvSpPr>
        <dsp:cNvPr id="0" name=""/>
        <dsp:cNvSpPr/>
      </dsp:nvSpPr>
      <dsp:spPr>
        <a:xfrm>
          <a:off x="262133" y="2311291"/>
          <a:ext cx="3669861" cy="649440"/>
        </a:xfrm>
        <a:prstGeom prst="roundRect">
          <a:avLst/>
        </a:prstGeom>
        <a:solidFill>
          <a:schemeClr val="accent5">
            <a:hueOff val="-8101434"/>
            <a:satOff val="-551"/>
            <a:lumOff val="13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12" tIns="0" rIns="138712"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Advocates and “Soft skeptics”</a:t>
          </a:r>
        </a:p>
      </dsp:txBody>
      <dsp:txXfrm>
        <a:off x="293836" y="2342994"/>
        <a:ext cx="3606455" cy="586034"/>
      </dsp:txXfrm>
    </dsp:sp>
    <dsp:sp modelId="{C3DCCA67-BF88-FE4C-9482-6E6997772152}">
      <dsp:nvSpPr>
        <dsp:cNvPr id="0" name=""/>
        <dsp:cNvSpPr/>
      </dsp:nvSpPr>
      <dsp:spPr>
        <a:xfrm>
          <a:off x="0" y="3633931"/>
          <a:ext cx="5242659" cy="554399"/>
        </a:xfrm>
        <a:prstGeom prst="rect">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9B7EB3-857E-8047-9AAD-E335C3D7DB17}">
      <dsp:nvSpPr>
        <dsp:cNvPr id="0" name=""/>
        <dsp:cNvSpPr/>
      </dsp:nvSpPr>
      <dsp:spPr>
        <a:xfrm>
          <a:off x="262133" y="3309211"/>
          <a:ext cx="3669861" cy="64944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12" tIns="0" rIns="138712" bIns="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Multidisciplinary- consider patients/families</a:t>
          </a:r>
        </a:p>
      </dsp:txBody>
      <dsp:txXfrm>
        <a:off x="293836" y="3340914"/>
        <a:ext cx="3606455" cy="586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C7391-BB88-4399-B31F-A168A337871D}">
      <dsp:nvSpPr>
        <dsp:cNvPr id="0" name=""/>
        <dsp:cNvSpPr/>
      </dsp:nvSpPr>
      <dsp:spPr>
        <a:xfrm>
          <a:off x="1890438" y="2006"/>
          <a:ext cx="2026935" cy="746509"/>
        </a:xfrm>
        <a:prstGeom prst="roundRect">
          <a:avLst>
            <a:gd name="adj" fmla="val 10000"/>
          </a:avLst>
        </a:prstGeom>
        <a:solidFill>
          <a:srgbClr val="4A66A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ysClr val="window" lastClr="FFFFFF"/>
              </a:solidFill>
              <a:latin typeface="Arial" panose="020B0604020202020204"/>
              <a:ea typeface="+mn-ea"/>
              <a:cs typeface="+mn-cs"/>
            </a:rPr>
            <a:t>Exec Safety Steering</a:t>
          </a:r>
        </a:p>
      </dsp:txBody>
      <dsp:txXfrm>
        <a:off x="1912303" y="23871"/>
        <a:ext cx="1983205" cy="702779"/>
      </dsp:txXfrm>
    </dsp:sp>
    <dsp:sp modelId="{E65293A2-0414-4D9C-A329-82EC063D74AD}">
      <dsp:nvSpPr>
        <dsp:cNvPr id="0" name=""/>
        <dsp:cNvSpPr/>
      </dsp:nvSpPr>
      <dsp:spPr>
        <a:xfrm rot="5400000">
          <a:off x="2763935" y="767178"/>
          <a:ext cx="279941" cy="335929"/>
        </a:xfrm>
        <a:prstGeom prst="rightArrow">
          <a:avLst>
            <a:gd name="adj1" fmla="val 60000"/>
            <a:gd name="adj2" fmla="val 50000"/>
          </a:avLst>
        </a:prstGeom>
        <a:solidFill>
          <a:srgbClr val="4A66AC">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ysClr val="window" lastClr="FFFFFF"/>
            </a:solidFill>
            <a:latin typeface="Arial" panose="020B0604020202020204"/>
            <a:ea typeface="+mn-ea"/>
            <a:cs typeface="+mn-cs"/>
          </a:endParaRPr>
        </a:p>
      </dsp:txBody>
      <dsp:txXfrm rot="-5400000">
        <a:off x="2803127" y="795172"/>
        <a:ext cx="201557" cy="195959"/>
      </dsp:txXfrm>
    </dsp:sp>
    <dsp:sp modelId="{EB055AD5-95A8-4603-BAA1-D9B69F103654}">
      <dsp:nvSpPr>
        <dsp:cNvPr id="0" name=""/>
        <dsp:cNvSpPr/>
      </dsp:nvSpPr>
      <dsp:spPr>
        <a:xfrm>
          <a:off x="1890438" y="1121770"/>
          <a:ext cx="2026935" cy="746509"/>
        </a:xfrm>
        <a:prstGeom prst="roundRect">
          <a:avLst>
            <a:gd name="adj" fmla="val 10000"/>
          </a:avLst>
        </a:prstGeom>
        <a:solidFill>
          <a:srgbClr val="4A66A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ysClr val="window" lastClr="FFFFFF"/>
              </a:solidFill>
              <a:latin typeface="Arial" panose="020B0604020202020204"/>
              <a:ea typeface="+mn-ea"/>
              <a:cs typeface="+mn-cs"/>
            </a:rPr>
            <a:t>Patient Safety Committee</a:t>
          </a:r>
        </a:p>
      </dsp:txBody>
      <dsp:txXfrm>
        <a:off x="1912303" y="1143635"/>
        <a:ext cx="1983205" cy="702779"/>
      </dsp:txXfrm>
    </dsp:sp>
    <dsp:sp modelId="{63925F3B-CA49-4265-90A2-53F935079220}">
      <dsp:nvSpPr>
        <dsp:cNvPr id="0" name=""/>
        <dsp:cNvSpPr/>
      </dsp:nvSpPr>
      <dsp:spPr>
        <a:xfrm rot="5400000">
          <a:off x="2763935" y="1886942"/>
          <a:ext cx="279941" cy="335929"/>
        </a:xfrm>
        <a:prstGeom prst="rightArrow">
          <a:avLst>
            <a:gd name="adj1" fmla="val 60000"/>
            <a:gd name="adj2" fmla="val 50000"/>
          </a:avLst>
        </a:prstGeom>
        <a:solidFill>
          <a:srgbClr val="4A66AC">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ysClr val="window" lastClr="FFFFFF"/>
            </a:solidFill>
            <a:latin typeface="Arial" panose="020B0604020202020204"/>
            <a:ea typeface="+mn-ea"/>
            <a:cs typeface="+mn-cs"/>
          </a:endParaRPr>
        </a:p>
      </dsp:txBody>
      <dsp:txXfrm rot="-5400000">
        <a:off x="2803127" y="1914936"/>
        <a:ext cx="201557" cy="195959"/>
      </dsp:txXfrm>
    </dsp:sp>
    <dsp:sp modelId="{3DFEEB7C-A6D9-4388-AA3D-A1E7B9290227}">
      <dsp:nvSpPr>
        <dsp:cNvPr id="0" name=""/>
        <dsp:cNvSpPr/>
      </dsp:nvSpPr>
      <dsp:spPr>
        <a:xfrm>
          <a:off x="1890438" y="2241534"/>
          <a:ext cx="2026935" cy="746509"/>
        </a:xfrm>
        <a:prstGeom prst="roundRect">
          <a:avLst>
            <a:gd name="adj" fmla="val 10000"/>
          </a:avLst>
        </a:prstGeom>
        <a:solidFill>
          <a:srgbClr val="4A66A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ysClr val="window" lastClr="FFFFFF"/>
              </a:solidFill>
              <a:latin typeface="Arial" panose="020B0604020202020204"/>
              <a:ea typeface="+mn-ea"/>
              <a:cs typeface="+mn-cs"/>
            </a:rPr>
            <a:t>Breakthrough to Zero Steering</a:t>
          </a:r>
        </a:p>
      </dsp:txBody>
      <dsp:txXfrm>
        <a:off x="1912303" y="2263399"/>
        <a:ext cx="1983205" cy="702779"/>
      </dsp:txXfrm>
    </dsp:sp>
    <dsp:sp modelId="{156816FB-E860-4C5C-B3B7-10D5AB2334CE}">
      <dsp:nvSpPr>
        <dsp:cNvPr id="0" name=""/>
        <dsp:cNvSpPr/>
      </dsp:nvSpPr>
      <dsp:spPr>
        <a:xfrm rot="5400000">
          <a:off x="2763935" y="3006706"/>
          <a:ext cx="279941" cy="335929"/>
        </a:xfrm>
        <a:prstGeom prst="rightArrow">
          <a:avLst>
            <a:gd name="adj1" fmla="val 60000"/>
            <a:gd name="adj2" fmla="val 50000"/>
          </a:avLst>
        </a:prstGeom>
        <a:solidFill>
          <a:srgbClr val="4A66AC">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ysClr val="window" lastClr="FFFFFF"/>
            </a:solidFill>
            <a:latin typeface="Arial" panose="020B0604020202020204"/>
            <a:ea typeface="+mn-ea"/>
            <a:cs typeface="+mn-cs"/>
          </a:endParaRPr>
        </a:p>
      </dsp:txBody>
      <dsp:txXfrm rot="-5400000">
        <a:off x="2803127" y="3034700"/>
        <a:ext cx="201557" cy="195959"/>
      </dsp:txXfrm>
    </dsp:sp>
    <dsp:sp modelId="{924211A4-9DF3-4219-8F87-EC3A44029C4C}">
      <dsp:nvSpPr>
        <dsp:cNvPr id="0" name=""/>
        <dsp:cNvSpPr/>
      </dsp:nvSpPr>
      <dsp:spPr>
        <a:xfrm>
          <a:off x="1890438" y="3361298"/>
          <a:ext cx="2026935" cy="746509"/>
        </a:xfrm>
        <a:prstGeom prst="roundRect">
          <a:avLst>
            <a:gd name="adj" fmla="val 10000"/>
          </a:avLst>
        </a:prstGeom>
        <a:solidFill>
          <a:srgbClr val="4A66AC">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ysClr val="window" lastClr="FFFFFF"/>
              </a:solidFill>
              <a:latin typeface="Arial" panose="020B0604020202020204"/>
              <a:ea typeface="+mn-ea"/>
              <a:cs typeface="+mn-cs"/>
            </a:rPr>
            <a:t>Harm indicator and culture teams</a:t>
          </a:r>
        </a:p>
      </dsp:txBody>
      <dsp:txXfrm>
        <a:off x="1912303" y="3383163"/>
        <a:ext cx="1983205" cy="7027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21E81-471A-4CE5-9173-84E5CA514C2E}">
      <dsp:nvSpPr>
        <dsp:cNvPr id="0" name=""/>
        <dsp:cNvSpPr/>
      </dsp:nvSpPr>
      <dsp:spPr>
        <a:xfrm>
          <a:off x="0" y="294616"/>
          <a:ext cx="5612265" cy="336735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Arial" panose="020B0604020202020204" pitchFamily="34" charset="0"/>
              <a:cs typeface="Arial" panose="020B0604020202020204" pitchFamily="34" charset="0"/>
            </a:rPr>
            <a:t>Create a Vision […and your Aim(s)]</a:t>
          </a:r>
        </a:p>
      </dsp:txBody>
      <dsp:txXfrm>
        <a:off x="0" y="294616"/>
        <a:ext cx="5612265" cy="33673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80AB9-CA34-4B9D-AB05-9A45DD0085A7}">
      <dsp:nvSpPr>
        <dsp:cNvPr id="0" name=""/>
        <dsp:cNvSpPr/>
      </dsp:nvSpPr>
      <dsp:spPr>
        <a:xfrm>
          <a:off x="1213173" y="335733"/>
          <a:ext cx="3743827" cy="1169946"/>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2444"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What is our overarching, motivating goal?</a:t>
          </a:r>
        </a:p>
      </dsp:txBody>
      <dsp:txXfrm>
        <a:off x="1213173" y="335733"/>
        <a:ext cx="3743827" cy="1169946"/>
      </dsp:txXfrm>
    </dsp:sp>
    <dsp:sp modelId="{5B1C73C9-BF58-488A-86C8-5A5DA9D70C03}">
      <dsp:nvSpPr>
        <dsp:cNvPr id="0" name=""/>
        <dsp:cNvSpPr/>
      </dsp:nvSpPr>
      <dsp:spPr>
        <a:xfrm>
          <a:off x="1057180" y="166741"/>
          <a:ext cx="818962" cy="122844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D930A7-4EA2-8D48-B76D-856709E1CF66}">
      <dsp:nvSpPr>
        <dsp:cNvPr id="0" name=""/>
        <dsp:cNvSpPr/>
      </dsp:nvSpPr>
      <dsp:spPr>
        <a:xfrm>
          <a:off x="1213173" y="1808565"/>
          <a:ext cx="3743827" cy="1169946"/>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2444"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Now we can get specific as to our aim(s)</a:t>
          </a:r>
        </a:p>
      </dsp:txBody>
      <dsp:txXfrm>
        <a:off x="1213173" y="1808565"/>
        <a:ext cx="3743827" cy="1169946"/>
      </dsp:txXfrm>
    </dsp:sp>
    <dsp:sp modelId="{FE5EEC13-0E79-D243-BC16-259D07D84805}">
      <dsp:nvSpPr>
        <dsp:cNvPr id="0" name=""/>
        <dsp:cNvSpPr/>
      </dsp:nvSpPr>
      <dsp:spPr>
        <a:xfrm>
          <a:off x="1057180" y="1639573"/>
          <a:ext cx="818962" cy="1228443"/>
        </a:xfrm>
        <a:prstGeom prst="rect">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C58A78-63DA-4E21-A3DB-9BBA3FA6BCF5}">
      <dsp:nvSpPr>
        <dsp:cNvPr id="0" name=""/>
        <dsp:cNvSpPr/>
      </dsp:nvSpPr>
      <dsp:spPr>
        <a:xfrm>
          <a:off x="1213173" y="3281397"/>
          <a:ext cx="3743827" cy="1169946"/>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2444"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Can we easily communicate our plan to achieve our goal?</a:t>
          </a:r>
        </a:p>
      </dsp:txBody>
      <dsp:txXfrm>
        <a:off x="1213173" y="3281397"/>
        <a:ext cx="3743827" cy="1169946"/>
      </dsp:txXfrm>
    </dsp:sp>
    <dsp:sp modelId="{462AF080-1AAC-4B08-8B71-B974F7B888C7}">
      <dsp:nvSpPr>
        <dsp:cNvPr id="0" name=""/>
        <dsp:cNvSpPr/>
      </dsp:nvSpPr>
      <dsp:spPr>
        <a:xfrm>
          <a:off x="1057180" y="3112405"/>
          <a:ext cx="818962" cy="1228443"/>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6B241-291B-488E-A27A-75256243F393}">
      <dsp:nvSpPr>
        <dsp:cNvPr id="0" name=""/>
        <dsp:cNvSpPr/>
      </dsp:nvSpPr>
      <dsp:spPr>
        <a:xfrm>
          <a:off x="0" y="0"/>
          <a:ext cx="5015638" cy="5015638"/>
        </a:xfrm>
        <a:prstGeom prst="pie">
          <a:avLst>
            <a:gd name="adj1" fmla="val 5400000"/>
            <a:gd name="adj2" fmla="val 16200000"/>
          </a:avLst>
        </a:prstGeom>
        <a:solidFill>
          <a:srgbClr val="7F8FA9">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8E3738-0A23-4AC2-8C5E-8430B5A9537C}">
      <dsp:nvSpPr>
        <dsp:cNvPr id="0" name=""/>
        <dsp:cNvSpPr/>
      </dsp:nvSpPr>
      <dsp:spPr>
        <a:xfrm>
          <a:off x="2507819" y="0"/>
          <a:ext cx="8111195" cy="5015638"/>
        </a:xfrm>
        <a:prstGeom prst="rect">
          <a:avLst/>
        </a:prstGeom>
        <a:solidFill>
          <a:srgbClr val="FFFFFF">
            <a:alpha val="90000"/>
            <a:hueOff val="0"/>
            <a:satOff val="0"/>
            <a:lumOff val="0"/>
            <a:alphaOff val="0"/>
          </a:srgbClr>
        </a:solidFill>
        <a:ln w="12700" cap="flat" cmpd="sng" algn="ctr">
          <a:solidFill>
            <a:srgbClr val="7F8FA9">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hueOff val="0"/>
                  <a:satOff val="0"/>
                  <a:lumOff val="0"/>
                  <a:alphaOff val="0"/>
                </a:srgbClr>
              </a:solidFill>
              <a:latin typeface="Arial" panose="020B0604020202020204"/>
              <a:ea typeface="+mn-ea"/>
              <a:cs typeface="+mn-cs"/>
            </a:rPr>
            <a:t>    Harm Indicator Prevention Bundles</a:t>
          </a:r>
        </a:p>
      </dsp:txBody>
      <dsp:txXfrm>
        <a:off x="2507819" y="0"/>
        <a:ext cx="8111195" cy="501563"/>
      </dsp:txXfrm>
    </dsp:sp>
    <dsp:sp modelId="{5A07D8B6-8FBE-4C2F-9848-E13E0330763F}">
      <dsp:nvSpPr>
        <dsp:cNvPr id="0" name=""/>
        <dsp:cNvSpPr/>
      </dsp:nvSpPr>
      <dsp:spPr>
        <a:xfrm>
          <a:off x="376172" y="501563"/>
          <a:ext cx="4263293" cy="4263293"/>
        </a:xfrm>
        <a:prstGeom prst="pie">
          <a:avLst>
            <a:gd name="adj1" fmla="val 5400000"/>
            <a:gd name="adj2" fmla="val 16200000"/>
          </a:avLst>
        </a:prstGeom>
        <a:solidFill>
          <a:srgbClr val="7F8FA9">
            <a:hueOff val="1147598"/>
            <a:satOff val="10789"/>
            <a:lumOff val="-948"/>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AD181-E133-4FED-AA7F-4BDE17BA16F9}">
      <dsp:nvSpPr>
        <dsp:cNvPr id="0" name=""/>
        <dsp:cNvSpPr/>
      </dsp:nvSpPr>
      <dsp:spPr>
        <a:xfrm>
          <a:off x="2507819" y="501563"/>
          <a:ext cx="8111195" cy="4263293"/>
        </a:xfrm>
        <a:prstGeom prst="rect">
          <a:avLst/>
        </a:prstGeom>
        <a:solidFill>
          <a:srgbClr val="FFFFFF">
            <a:alpha val="90000"/>
            <a:hueOff val="0"/>
            <a:satOff val="0"/>
            <a:lumOff val="0"/>
            <a:alphaOff val="0"/>
          </a:srgbClr>
        </a:solidFill>
        <a:ln w="12700" cap="flat" cmpd="sng" algn="ctr">
          <a:solidFill>
            <a:srgbClr val="7F8FA9">
              <a:hueOff val="1147598"/>
              <a:satOff val="10789"/>
              <a:lumOff val="-94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hueOff val="0"/>
                  <a:satOff val="0"/>
                  <a:lumOff val="0"/>
                  <a:alphaOff val="0"/>
                </a:srgbClr>
              </a:solidFill>
              <a:latin typeface="Arial" panose="020B0604020202020204"/>
              <a:ea typeface="+mn-ea"/>
              <a:cs typeface="+mn-cs"/>
            </a:rPr>
            <a:t>       Safety Behaviors for Error Prevention</a:t>
          </a:r>
        </a:p>
      </dsp:txBody>
      <dsp:txXfrm>
        <a:off x="2507819" y="501563"/>
        <a:ext cx="8111195" cy="501563"/>
      </dsp:txXfrm>
    </dsp:sp>
    <dsp:sp modelId="{1089DB2E-7A52-4824-BE40-BA9AF0CB4955}">
      <dsp:nvSpPr>
        <dsp:cNvPr id="0" name=""/>
        <dsp:cNvSpPr/>
      </dsp:nvSpPr>
      <dsp:spPr>
        <a:xfrm>
          <a:off x="752344" y="1003126"/>
          <a:ext cx="3510948" cy="3510948"/>
        </a:xfrm>
        <a:prstGeom prst="pie">
          <a:avLst>
            <a:gd name="adj1" fmla="val 5400000"/>
            <a:gd name="adj2" fmla="val 16200000"/>
          </a:avLst>
        </a:prstGeom>
        <a:solidFill>
          <a:srgbClr val="7F8FA9">
            <a:hueOff val="2295197"/>
            <a:satOff val="21578"/>
            <a:lumOff val="-1896"/>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01EE32-BC7B-4A9B-9CF5-2712DA91F635}">
      <dsp:nvSpPr>
        <dsp:cNvPr id="0" name=""/>
        <dsp:cNvSpPr/>
      </dsp:nvSpPr>
      <dsp:spPr>
        <a:xfrm>
          <a:off x="2507819" y="1003126"/>
          <a:ext cx="8111195" cy="3510948"/>
        </a:xfrm>
        <a:prstGeom prst="rect">
          <a:avLst/>
        </a:prstGeom>
        <a:solidFill>
          <a:srgbClr val="FFFFFF">
            <a:alpha val="90000"/>
            <a:hueOff val="0"/>
            <a:satOff val="0"/>
            <a:lumOff val="0"/>
            <a:alphaOff val="0"/>
          </a:srgbClr>
        </a:solidFill>
        <a:ln w="12700" cap="flat" cmpd="sng" algn="ctr">
          <a:solidFill>
            <a:srgbClr val="7F8FA9">
              <a:hueOff val="2295197"/>
              <a:satOff val="21578"/>
              <a:lumOff val="-1896"/>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hueOff val="0"/>
                  <a:satOff val="0"/>
                  <a:lumOff val="0"/>
                  <a:alphaOff val="0"/>
                </a:srgbClr>
              </a:solidFill>
              <a:latin typeface="Arial" panose="020B0604020202020204"/>
              <a:ea typeface="+mn-ea"/>
              <a:cs typeface="+mn-cs"/>
            </a:rPr>
            <a:t>Leadership Methods</a:t>
          </a:r>
          <a:endParaRPr lang="en-US" sz="2200" i="1" kern="1200" dirty="0">
            <a:solidFill>
              <a:srgbClr val="000000">
                <a:hueOff val="0"/>
                <a:satOff val="0"/>
                <a:lumOff val="0"/>
                <a:alphaOff val="0"/>
              </a:srgbClr>
            </a:solidFill>
            <a:latin typeface="Arial" panose="020B0604020202020204"/>
            <a:ea typeface="+mn-ea"/>
            <a:cs typeface="+mn-cs"/>
          </a:endParaRPr>
        </a:p>
      </dsp:txBody>
      <dsp:txXfrm>
        <a:off x="2507819" y="1003126"/>
        <a:ext cx="8111195" cy="501563"/>
      </dsp:txXfrm>
    </dsp:sp>
    <dsp:sp modelId="{3498FB7C-02B9-4AEF-AA23-6D3955CC63E5}">
      <dsp:nvSpPr>
        <dsp:cNvPr id="0" name=""/>
        <dsp:cNvSpPr/>
      </dsp:nvSpPr>
      <dsp:spPr>
        <a:xfrm>
          <a:off x="1128517" y="1504689"/>
          <a:ext cx="2758603" cy="2758603"/>
        </a:xfrm>
        <a:prstGeom prst="pie">
          <a:avLst>
            <a:gd name="adj1" fmla="val 5400000"/>
            <a:gd name="adj2" fmla="val 16200000"/>
          </a:avLst>
        </a:prstGeom>
        <a:solidFill>
          <a:srgbClr val="7F8FA9">
            <a:hueOff val="3442795"/>
            <a:satOff val="32368"/>
            <a:lumOff val="-2843"/>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43394E-5BA0-4F01-B49E-1A943DCEE9BB}">
      <dsp:nvSpPr>
        <dsp:cNvPr id="0" name=""/>
        <dsp:cNvSpPr/>
      </dsp:nvSpPr>
      <dsp:spPr>
        <a:xfrm>
          <a:off x="2507819" y="1504689"/>
          <a:ext cx="8111195" cy="2758603"/>
        </a:xfrm>
        <a:prstGeom prst="rect">
          <a:avLst/>
        </a:prstGeom>
        <a:solidFill>
          <a:srgbClr val="FFFFFF">
            <a:alpha val="90000"/>
            <a:hueOff val="0"/>
            <a:satOff val="0"/>
            <a:lumOff val="0"/>
            <a:alphaOff val="0"/>
          </a:srgbClr>
        </a:solidFill>
        <a:ln w="12700" cap="flat" cmpd="sng" algn="ctr">
          <a:solidFill>
            <a:srgbClr val="7F8FA9">
              <a:hueOff val="3442795"/>
              <a:satOff val="32368"/>
              <a:lumOff val="-2843"/>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hueOff val="0"/>
                  <a:satOff val="0"/>
                  <a:lumOff val="0"/>
                  <a:alphaOff val="0"/>
                </a:srgbClr>
              </a:solidFill>
              <a:latin typeface="Arial" panose="020B0604020202020204"/>
              <a:ea typeface="+mn-ea"/>
              <a:cs typeface="+mn-cs"/>
            </a:rPr>
            <a:t>Patient Family Engagement</a:t>
          </a:r>
        </a:p>
      </dsp:txBody>
      <dsp:txXfrm>
        <a:off x="2507819" y="1504689"/>
        <a:ext cx="8111195" cy="501568"/>
      </dsp:txXfrm>
    </dsp:sp>
    <dsp:sp modelId="{B1A4BA27-94C1-4393-8DC4-7B1589161D00}">
      <dsp:nvSpPr>
        <dsp:cNvPr id="0" name=""/>
        <dsp:cNvSpPr/>
      </dsp:nvSpPr>
      <dsp:spPr>
        <a:xfrm>
          <a:off x="1504692" y="2006257"/>
          <a:ext cx="2006252" cy="2006252"/>
        </a:xfrm>
        <a:prstGeom prst="pie">
          <a:avLst>
            <a:gd name="adj1" fmla="val 5400000"/>
            <a:gd name="adj2" fmla="val 16200000"/>
          </a:avLst>
        </a:prstGeom>
        <a:solidFill>
          <a:srgbClr val="7F8FA9">
            <a:hueOff val="4590393"/>
            <a:satOff val="43157"/>
            <a:lumOff val="-3791"/>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E76A3-0872-4B81-BFEB-97CD366D9B1E}">
      <dsp:nvSpPr>
        <dsp:cNvPr id="0" name=""/>
        <dsp:cNvSpPr/>
      </dsp:nvSpPr>
      <dsp:spPr>
        <a:xfrm>
          <a:off x="2507819" y="2006257"/>
          <a:ext cx="8111195" cy="2006252"/>
        </a:xfrm>
        <a:prstGeom prst="rect">
          <a:avLst/>
        </a:prstGeom>
        <a:solidFill>
          <a:srgbClr val="FFFFFF">
            <a:alpha val="90000"/>
            <a:hueOff val="0"/>
            <a:satOff val="0"/>
            <a:lumOff val="0"/>
            <a:alphaOff val="0"/>
          </a:srgbClr>
        </a:solidFill>
        <a:ln w="12700" cap="flat" cmpd="sng" algn="ctr">
          <a:solidFill>
            <a:srgbClr val="7F8FA9">
              <a:hueOff val="4590393"/>
              <a:satOff val="43157"/>
              <a:lumOff val="-3791"/>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hueOff val="0"/>
                  <a:satOff val="0"/>
                  <a:lumOff val="0"/>
                  <a:alphaOff val="0"/>
                </a:srgbClr>
              </a:solidFill>
              <a:latin typeface="Arial" panose="020B0604020202020204"/>
              <a:ea typeface="+mn-ea"/>
              <a:cs typeface="+mn-cs"/>
            </a:rPr>
            <a:t>                   High Reliability Organization, Safety 1 --- &gt; </a:t>
          </a:r>
          <a:r>
            <a:rPr lang="en-US" sz="2200" kern="1200" dirty="0">
              <a:solidFill>
                <a:srgbClr val="000000">
                  <a:hueOff val="0"/>
                  <a:satOff val="0"/>
                  <a:lumOff val="0"/>
                  <a:alphaOff val="0"/>
                </a:srgbClr>
              </a:solidFill>
              <a:latin typeface="Arial" panose="020B0604020202020204"/>
              <a:ea typeface="+mn-ea"/>
              <a:cs typeface="+mn-cs"/>
              <a:sym typeface="Wingdings" pitchFamily="2" charset="2"/>
            </a:rPr>
            <a:t>2</a:t>
          </a:r>
          <a:endParaRPr lang="en-US" sz="2200" kern="1200" dirty="0">
            <a:solidFill>
              <a:srgbClr val="000000">
                <a:hueOff val="0"/>
                <a:satOff val="0"/>
                <a:lumOff val="0"/>
                <a:alphaOff val="0"/>
              </a:srgbClr>
            </a:solidFill>
            <a:latin typeface="Arial" panose="020B0604020202020204"/>
            <a:ea typeface="+mn-ea"/>
            <a:cs typeface="+mn-cs"/>
          </a:endParaRPr>
        </a:p>
      </dsp:txBody>
      <dsp:txXfrm>
        <a:off x="2507819" y="2006257"/>
        <a:ext cx="8111195" cy="501563"/>
      </dsp:txXfrm>
    </dsp:sp>
    <dsp:sp modelId="{1FFA89FB-F01D-AB4B-BC42-9B9965D7B30F}">
      <dsp:nvSpPr>
        <dsp:cNvPr id="0" name=""/>
        <dsp:cNvSpPr/>
      </dsp:nvSpPr>
      <dsp:spPr>
        <a:xfrm>
          <a:off x="1880865" y="2507820"/>
          <a:ext cx="1253907" cy="1253907"/>
        </a:xfrm>
        <a:prstGeom prst="pie">
          <a:avLst>
            <a:gd name="adj1" fmla="val 5400000"/>
            <a:gd name="adj2" fmla="val 16200000"/>
          </a:avLst>
        </a:prstGeom>
        <a:solidFill>
          <a:srgbClr val="7F8FA9">
            <a:hueOff val="5737991"/>
            <a:satOff val="53946"/>
            <a:lumOff val="-4739"/>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86C39E-1999-664A-A4C9-A0122DDCD35A}">
      <dsp:nvSpPr>
        <dsp:cNvPr id="0" name=""/>
        <dsp:cNvSpPr/>
      </dsp:nvSpPr>
      <dsp:spPr>
        <a:xfrm>
          <a:off x="2507819" y="2507820"/>
          <a:ext cx="8111195" cy="1253907"/>
        </a:xfrm>
        <a:prstGeom prst="rect">
          <a:avLst/>
        </a:prstGeom>
        <a:solidFill>
          <a:srgbClr val="FFFFFF">
            <a:alpha val="90000"/>
            <a:hueOff val="0"/>
            <a:satOff val="0"/>
            <a:lumOff val="0"/>
            <a:alphaOff val="0"/>
          </a:srgbClr>
        </a:solidFill>
        <a:ln w="12700" cap="flat" cmpd="sng" algn="ctr">
          <a:solidFill>
            <a:srgbClr val="7F8FA9">
              <a:hueOff val="5737991"/>
              <a:satOff val="53946"/>
              <a:lumOff val="-4739"/>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hueOff val="0"/>
                  <a:satOff val="0"/>
                  <a:lumOff val="0"/>
                  <a:alphaOff val="0"/>
                </a:srgbClr>
              </a:solidFill>
              <a:latin typeface="Arial" panose="020B0604020202020204"/>
              <a:ea typeface="+mn-ea"/>
              <a:cs typeface="+mn-cs"/>
            </a:rPr>
            <a:t>Cause Analysis</a:t>
          </a:r>
        </a:p>
      </dsp:txBody>
      <dsp:txXfrm>
        <a:off x="2507819" y="2507820"/>
        <a:ext cx="8111195" cy="501563"/>
      </dsp:txXfrm>
    </dsp:sp>
    <dsp:sp modelId="{B3F9DB49-98D2-3445-95A0-DB7FB20E9491}">
      <dsp:nvSpPr>
        <dsp:cNvPr id="0" name=""/>
        <dsp:cNvSpPr/>
      </dsp:nvSpPr>
      <dsp:spPr>
        <a:xfrm>
          <a:off x="2257037" y="3009383"/>
          <a:ext cx="501563" cy="501563"/>
        </a:xfrm>
        <a:prstGeom prst="pie">
          <a:avLst>
            <a:gd name="adj1" fmla="val 5400000"/>
            <a:gd name="adj2" fmla="val 16200000"/>
          </a:avLst>
        </a:prstGeom>
        <a:solidFill>
          <a:srgbClr val="7F8FA9">
            <a:hueOff val="6885590"/>
            <a:satOff val="64735"/>
            <a:lumOff val="-5687"/>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785795-DD9C-2248-89EC-F729720DC320}">
      <dsp:nvSpPr>
        <dsp:cNvPr id="0" name=""/>
        <dsp:cNvSpPr/>
      </dsp:nvSpPr>
      <dsp:spPr>
        <a:xfrm>
          <a:off x="2507819" y="3009383"/>
          <a:ext cx="8111195" cy="501563"/>
        </a:xfrm>
        <a:prstGeom prst="rect">
          <a:avLst/>
        </a:prstGeom>
        <a:solidFill>
          <a:srgbClr val="FFFFFF">
            <a:alpha val="90000"/>
            <a:hueOff val="0"/>
            <a:satOff val="0"/>
            <a:lumOff val="0"/>
            <a:alphaOff val="0"/>
          </a:srgbClr>
        </a:solidFill>
        <a:ln w="12700" cap="flat" cmpd="sng" algn="ctr">
          <a:solidFill>
            <a:srgbClr val="7F8FA9">
              <a:hueOff val="6885590"/>
              <a:satOff val="64735"/>
              <a:lumOff val="-5687"/>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hueOff val="0"/>
                  <a:satOff val="0"/>
                  <a:lumOff val="0"/>
                  <a:alphaOff val="0"/>
                </a:srgbClr>
              </a:solidFill>
              <a:latin typeface="Arial" panose="020B0604020202020204"/>
              <a:ea typeface="+mn-ea"/>
              <a:cs typeface="+mn-cs"/>
            </a:rPr>
            <a:t>Safety Governance</a:t>
          </a:r>
        </a:p>
      </dsp:txBody>
      <dsp:txXfrm>
        <a:off x="2507819" y="3009383"/>
        <a:ext cx="8111195" cy="5015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21E81-471A-4CE5-9173-84E5CA514C2E}">
      <dsp:nvSpPr>
        <dsp:cNvPr id="0" name=""/>
        <dsp:cNvSpPr/>
      </dsp:nvSpPr>
      <dsp:spPr>
        <a:xfrm>
          <a:off x="0" y="412182"/>
          <a:ext cx="5465308" cy="327918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latin typeface="Arial" panose="020B0604020202020204" pitchFamily="34" charset="0"/>
              <a:cs typeface="Arial" panose="020B0604020202020204" pitchFamily="34" charset="0"/>
            </a:rPr>
            <a:t>Create a vision</a:t>
          </a:r>
        </a:p>
      </dsp:txBody>
      <dsp:txXfrm>
        <a:off x="0" y="412182"/>
        <a:ext cx="5465308" cy="327918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84232-117C-924E-92D3-C779851265A0}"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871DC3-1619-1C4C-99E5-3962F28B5468}" type="slidenum">
              <a:rPr lang="en-US" smtClean="0"/>
              <a:t>‹#›</a:t>
            </a:fld>
            <a:endParaRPr lang="en-US"/>
          </a:p>
        </p:txBody>
      </p:sp>
    </p:spTree>
    <p:extLst>
      <p:ext uri="{BB962C8B-B14F-4D97-AF65-F5344CB8AC3E}">
        <p14:creationId xmlns:p14="http://schemas.microsoft.com/office/powerpoint/2010/main" val="35440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71DC3-1619-1C4C-99E5-3962F28B5468}" type="slidenum">
              <a:rPr lang="en-US" smtClean="0"/>
              <a:t>1</a:t>
            </a:fld>
            <a:endParaRPr lang="en-US"/>
          </a:p>
        </p:txBody>
      </p:sp>
    </p:spTree>
    <p:extLst>
      <p:ext uri="{BB962C8B-B14F-4D97-AF65-F5344CB8AC3E}">
        <p14:creationId xmlns:p14="http://schemas.microsoft.com/office/powerpoint/2010/main" val="456349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have included this in m1 but will reinforce it here- that if we are trying to change anything, the result we have and the one we will get are functions of the system in which we are working, and so we need to incorporate our change management principles so as to impact the system  of care we are leading.</a:t>
            </a:r>
          </a:p>
          <a:p>
            <a:endParaRPr lang="en-US" dirty="0"/>
          </a:p>
          <a:p>
            <a:r>
              <a:rPr lang="en-US" dirty="0"/>
              <a:t>Both </a:t>
            </a:r>
            <a:r>
              <a:rPr lang="en-US" dirty="0" err="1"/>
              <a:t>batalden</a:t>
            </a:r>
            <a:r>
              <a:rPr lang="en-US" dirty="0"/>
              <a:t> quotes on the slide can be reinforced.</a:t>
            </a:r>
          </a:p>
        </p:txBody>
      </p:sp>
      <p:sp>
        <p:nvSpPr>
          <p:cNvPr id="4" name="Slide Number Placeholder 3"/>
          <p:cNvSpPr>
            <a:spLocks noGrp="1"/>
          </p:cNvSpPr>
          <p:nvPr>
            <p:ph type="sldNum" sz="quarter" idx="5"/>
          </p:nvPr>
        </p:nvSpPr>
        <p:spPr/>
        <p:txBody>
          <a:bodyPr/>
          <a:lstStyle/>
          <a:p>
            <a:fld id="{BFA0FD3F-6295-4A4E-919F-B384A78B650E}" type="slidenum">
              <a:rPr lang="en-US" smtClean="0"/>
              <a:t>35</a:t>
            </a:fld>
            <a:endParaRPr lang="en-US"/>
          </a:p>
        </p:txBody>
      </p:sp>
    </p:spTree>
    <p:extLst>
      <p:ext uri="{BB962C8B-B14F-4D97-AF65-F5344CB8AC3E}">
        <p14:creationId xmlns:p14="http://schemas.microsoft.com/office/powerpoint/2010/main" val="3945319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Use some sharpening examples for vision- - we will not see infants failing to thrive or needing readmission,  mothers struggling because of breakdowns in care coordination</a:t>
            </a:r>
          </a:p>
          <a:p>
            <a:r>
              <a:rPr lang="en-US" sz="1200" b="1" kern="1200" dirty="0">
                <a:solidFill>
                  <a:schemeClr val="tx1"/>
                </a:solidFill>
                <a:effectLst/>
                <a:latin typeface="+mn-lt"/>
                <a:ea typeface="+mn-ea"/>
                <a:cs typeface="+mn-cs"/>
              </a:rPr>
              <a:t>Promise/ NW Center-</a:t>
            </a:r>
          </a:p>
          <a:p>
            <a:r>
              <a:rPr lang="en-US" sz="1200" b="1" kern="1200" dirty="0">
                <a:solidFill>
                  <a:schemeClr val="tx1"/>
                </a:solidFill>
                <a:effectLst/>
                <a:latin typeface="+mn-lt"/>
                <a:ea typeface="+mn-ea"/>
                <a:cs typeface="+mn-cs"/>
              </a:rPr>
              <a:t>Med Star- we will leverage the power of AI to prevent patients from having poorer prognoses for cancer treatment due to missed test results leading to delayed diagnoses test results.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COPIC GRANTEES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Creston IA- Greater Regional medical Center- post-acute care safety program- expand clinical capacity, standardize in home risk assessment, improve communication and integration— to reduce “adverse fragmentation events”- improve safety and outcomes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Whapeton</a:t>
            </a:r>
            <a:r>
              <a:rPr lang="en-US" sz="1200" kern="1200" dirty="0">
                <a:solidFill>
                  <a:schemeClr val="tx1"/>
                </a:solidFill>
                <a:effectLst/>
                <a:latin typeface="+mn-lt"/>
                <a:ea typeface="+mn-ea"/>
                <a:cs typeface="+mn-cs"/>
              </a:rPr>
              <a:t> ND- ND State College of Science - community health worker certification program to reduce poor outcomes in rural and tribal communities- curriculum development, clinical site partnerships, outreach to partners, engage advisory board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Oklahoma City OK_ City Care- provide short term recuperative care for people experiencing homelessness;- daily wellness checks, access to recovery and support services, coordinated care medical and behavioral- transition to permanent housing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Columbia MD- </a:t>
            </a:r>
            <a:r>
              <a:rPr lang="en-US" sz="1200" kern="1200" dirty="0" err="1">
                <a:solidFill>
                  <a:schemeClr val="tx1"/>
                </a:solidFill>
                <a:effectLst/>
                <a:latin typeface="+mn-lt"/>
                <a:ea typeface="+mn-ea"/>
                <a:cs typeface="+mn-cs"/>
              </a:rPr>
              <a:t>MedStart</a:t>
            </a:r>
            <a:r>
              <a:rPr lang="en-US" sz="1200" kern="1200" dirty="0">
                <a:solidFill>
                  <a:schemeClr val="tx1"/>
                </a:solidFill>
                <a:effectLst/>
                <a:latin typeface="+mn-lt"/>
                <a:ea typeface="+mn-ea"/>
                <a:cs typeface="+mn-cs"/>
              </a:rPr>
              <a:t> health research- prevent missed CA after incidental imaging findings. AI enabled virtual pulmonary nodule clinic- strengthens </a:t>
            </a:r>
            <a:r>
              <a:rPr lang="en-US" sz="1200" kern="1200" dirty="0" err="1">
                <a:solidFill>
                  <a:schemeClr val="tx1"/>
                </a:solidFill>
                <a:effectLst/>
                <a:latin typeface="+mn-lt"/>
                <a:ea typeface="+mn-ea"/>
                <a:cs typeface="+mn-cs"/>
              </a:rPr>
              <a:t>followup</a:t>
            </a:r>
            <a:r>
              <a:rPr lang="en-US" sz="1200" kern="1200" dirty="0">
                <a:solidFill>
                  <a:schemeClr val="tx1"/>
                </a:solidFill>
                <a:effectLst/>
                <a:latin typeface="+mn-lt"/>
                <a:ea typeface="+mn-ea"/>
                <a:cs typeface="+mn-cs"/>
              </a:rPr>
              <a:t> reduces missed dx</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Promise Healthcare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Champaign, IL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Mothers Matter program will reduce healthcare fragmentation for low-income and uninsured Black and Hispanic perinatal women from pregnancy through 12 months postpartum. Promise Healthcare, an FQHC, will implement cross-sector perinatal care coordination, expand mental health supports, and deliver trauma-informed perinatal training in partnership with the local hospital and public health department. Support for this program will improve birth outcomes and reduce maternal mortality and morbidity by strengthening continuity of care across systems.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Northwest Center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SeaTac, WA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Funding will support two communities outside Washington State in reducing care fragmentation during the NICU-to-home transition. Grounded in the evidence-based Hospital-to-Home Care Model, this initiative provides a replicable framework that can be adapted and scaled to meet diverse community needs, addressing the persistent “service cliff” families face after NICU discharge and strengthening continuity of care for fragile infants and their caregivers.</a:t>
            </a:r>
          </a:p>
          <a:p>
            <a:endParaRPr lang="en-US" dirty="0"/>
          </a:p>
        </p:txBody>
      </p:sp>
      <p:sp>
        <p:nvSpPr>
          <p:cNvPr id="4" name="Slide Number Placeholder 3"/>
          <p:cNvSpPr>
            <a:spLocks noGrp="1"/>
          </p:cNvSpPr>
          <p:nvPr>
            <p:ph type="sldNum" sz="quarter" idx="5"/>
          </p:nvPr>
        </p:nvSpPr>
        <p:spPr/>
        <p:txBody>
          <a:bodyPr/>
          <a:lstStyle/>
          <a:p>
            <a:fld id="{D2871DC3-1619-1C4C-99E5-3962F28B5468}" type="slidenum">
              <a:rPr lang="en-US" smtClean="0"/>
              <a:t>38</a:t>
            </a:fld>
            <a:endParaRPr lang="en-US"/>
          </a:p>
        </p:txBody>
      </p:sp>
    </p:spTree>
    <p:extLst>
      <p:ext uri="{BB962C8B-B14F-4D97-AF65-F5344CB8AC3E}">
        <p14:creationId xmlns:p14="http://schemas.microsoft.com/office/powerpoint/2010/main" val="3781132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0FD3F-6295-4A4E-919F-B384A78B650E}" type="slidenum">
              <a:rPr lang="en-US" smtClean="0"/>
              <a:t>41</a:t>
            </a:fld>
            <a:endParaRPr lang="en-US"/>
          </a:p>
        </p:txBody>
      </p:sp>
    </p:spTree>
    <p:extLst>
      <p:ext uri="{BB962C8B-B14F-4D97-AF65-F5344CB8AC3E}">
        <p14:creationId xmlns:p14="http://schemas.microsoft.com/office/powerpoint/2010/main" val="2701949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600"/>
              </a:spcBef>
              <a:spcAft>
                <a:spcPts val="600"/>
              </a:spcAft>
              <a:buFont typeface="Arial" panose="020B0604020202020204" pitchFamily="34" charset="0"/>
              <a:buChar char="•"/>
            </a:pPr>
            <a:r>
              <a:rPr lang="en-US" dirty="0">
                <a:solidFill>
                  <a:srgbClr val="000204"/>
                </a:solidFill>
                <a:latin typeface="Cambria" panose="02040503050406030204" pitchFamily="18" charset="0"/>
                <a:ea typeface="Cambria" panose="02040503050406030204" pitchFamily="18" charset="0"/>
                <a:cs typeface="Arial" panose="020B0604020202020204" pitchFamily="34" charset="0"/>
              </a:rPr>
              <a:t>Meetings “start with safety”</a:t>
            </a:r>
            <a:endParaRPr lang="en-US" dirty="0">
              <a:latin typeface="Cambria" panose="02040503050406030204" pitchFamily="18" charset="0"/>
              <a:ea typeface="Cambria" panose="02040503050406030204" pitchFamily="18" charset="0"/>
              <a:cs typeface="Arial" panose="020B0604020202020204" pitchFamily="34" charset="0"/>
            </a:endParaRPr>
          </a:p>
          <a:p>
            <a:pPr lvl="0">
              <a:lnSpc>
                <a:spcPct val="100000"/>
              </a:lnSpc>
              <a:spcBef>
                <a:spcPts val="600"/>
              </a:spcBef>
              <a:spcAft>
                <a:spcPts val="600"/>
              </a:spcAft>
            </a:pPr>
            <a:r>
              <a:rPr lang="en-US" dirty="0">
                <a:solidFill>
                  <a:srgbClr val="000204"/>
                </a:solidFill>
                <a:latin typeface="Cambria" panose="02040503050406030204" pitchFamily="18" charset="0"/>
                <a:ea typeface="Cambria" panose="02040503050406030204" pitchFamily="18" charset="0"/>
                <a:cs typeface="Arial" panose="020B0604020202020204" pitchFamily="34" charset="0"/>
              </a:rPr>
              <a:t>Proactive organizational communications - TAUT (timely, accurate, useful, targeted)</a:t>
            </a:r>
          </a:p>
          <a:p>
            <a:pPr lvl="0">
              <a:lnSpc>
                <a:spcPct val="100000"/>
              </a:lnSpc>
              <a:spcBef>
                <a:spcPts val="600"/>
              </a:spcBef>
              <a:spcAft>
                <a:spcPts val="600"/>
              </a:spcAft>
            </a:pPr>
            <a:r>
              <a:rPr lang="en-US" dirty="0">
                <a:solidFill>
                  <a:srgbClr val="000204"/>
                </a:solidFill>
                <a:latin typeface="Cambria" panose="02040503050406030204" pitchFamily="18" charset="0"/>
                <a:ea typeface="Cambria" panose="02040503050406030204" pitchFamily="18" charset="0"/>
                <a:cs typeface="Arial" panose="020B0604020202020204" pitchFamily="34" charset="0"/>
              </a:rPr>
              <a:t>Daily organizational brief </a:t>
            </a:r>
          </a:p>
          <a:p>
            <a:pPr lvl="0">
              <a:lnSpc>
                <a:spcPct val="100000"/>
              </a:lnSpc>
              <a:spcBef>
                <a:spcPts val="600"/>
              </a:spcBef>
              <a:spcAft>
                <a:spcPts val="600"/>
              </a:spcAft>
            </a:pPr>
            <a:r>
              <a:rPr lang="en-US" dirty="0">
                <a:solidFill>
                  <a:srgbClr val="000204"/>
                </a:solidFill>
                <a:latin typeface="Cambria" panose="02040503050406030204" pitchFamily="18" charset="0"/>
                <a:ea typeface="Cambria" panose="02040503050406030204" pitchFamily="18" charset="0"/>
                <a:cs typeface="Arial" panose="020B0604020202020204" pitchFamily="34" charset="0"/>
              </a:rPr>
              <a:t>Leader rounding informed by topical project communications</a:t>
            </a:r>
          </a:p>
          <a:p>
            <a:pPr lvl="0">
              <a:lnSpc>
                <a:spcPct val="100000"/>
              </a:lnSpc>
              <a:spcBef>
                <a:spcPts val="600"/>
              </a:spcBef>
              <a:spcAft>
                <a:spcPts val="600"/>
              </a:spcAft>
            </a:pPr>
            <a:r>
              <a:rPr lang="en-US" dirty="0">
                <a:solidFill>
                  <a:srgbClr val="000204"/>
                </a:solidFill>
                <a:latin typeface="Cambria" panose="02040503050406030204" pitchFamily="18" charset="0"/>
                <a:ea typeface="Cambria" panose="02040503050406030204" pitchFamily="18" charset="0"/>
                <a:cs typeface="Arial" panose="020B0604020202020204" pitchFamily="34" charset="0"/>
              </a:rPr>
              <a:t>Landing page of intranet – “days since”, links to dashboards</a:t>
            </a:r>
          </a:p>
          <a:p>
            <a:pPr lvl="0">
              <a:lnSpc>
                <a:spcPct val="100000"/>
              </a:lnSpc>
              <a:spcBef>
                <a:spcPts val="600"/>
              </a:spcBef>
              <a:spcAft>
                <a:spcPts val="600"/>
              </a:spcAft>
            </a:pPr>
            <a:r>
              <a:rPr lang="en-US" dirty="0">
                <a:solidFill>
                  <a:srgbClr val="000204"/>
                </a:solidFill>
                <a:latin typeface="Cambria" panose="02040503050406030204" pitchFamily="18" charset="0"/>
                <a:ea typeface="Cambria" panose="02040503050406030204" pitchFamily="18" charset="0"/>
                <a:cs typeface="Arial" panose="020B0604020202020204" pitchFamily="34" charset="0"/>
              </a:rPr>
              <a:t>Monthly Open Forum - MM&amp;I/Conferences</a:t>
            </a:r>
          </a:p>
          <a:p>
            <a:pPr lvl="0">
              <a:lnSpc>
                <a:spcPct val="100000"/>
              </a:lnSpc>
              <a:spcBef>
                <a:spcPts val="600"/>
              </a:spcBef>
              <a:spcAft>
                <a:spcPts val="600"/>
              </a:spcAft>
            </a:pPr>
            <a:r>
              <a:rPr lang="en-US" dirty="0">
                <a:solidFill>
                  <a:srgbClr val="000204"/>
                </a:solidFill>
                <a:latin typeface="Cambria" panose="02040503050406030204" pitchFamily="18" charset="0"/>
                <a:ea typeface="Cambria" panose="02040503050406030204" pitchFamily="18" charset="0"/>
                <a:cs typeface="Arial" panose="020B0604020202020204" pitchFamily="34" charset="0"/>
              </a:rPr>
              <a:t>Interactive games, prizes, swag</a:t>
            </a:r>
          </a:p>
          <a:p>
            <a:pPr lvl="0">
              <a:lnSpc>
                <a:spcPct val="100000"/>
              </a:lnSpc>
              <a:spcBef>
                <a:spcPts val="600"/>
              </a:spcBef>
              <a:spcAft>
                <a:spcPts val="600"/>
              </a:spcAft>
            </a:pPr>
            <a:r>
              <a:rPr lang="en-US" dirty="0">
                <a:solidFill>
                  <a:srgbClr val="000204"/>
                </a:solidFill>
                <a:latin typeface="Cambria" panose="02040503050406030204" pitchFamily="18" charset="0"/>
                <a:ea typeface="Cambria" panose="02040503050406030204" pitchFamily="18" charset="0"/>
                <a:cs typeface="Arial" panose="020B0604020202020204" pitchFamily="34" charset="0"/>
              </a:rPr>
              <a:t>Great catch awards</a:t>
            </a:r>
          </a:p>
          <a:p>
            <a:pPr lvl="0">
              <a:lnSpc>
                <a:spcPct val="100000"/>
              </a:lnSpc>
              <a:spcBef>
                <a:spcPts val="600"/>
              </a:spcBef>
              <a:spcAft>
                <a:spcPts val="600"/>
              </a:spcAft>
            </a:pPr>
            <a:r>
              <a:rPr lang="en-US" dirty="0">
                <a:solidFill>
                  <a:srgbClr val="000204"/>
                </a:solidFill>
                <a:latin typeface="Cambria" panose="02040503050406030204" pitchFamily="18" charset="0"/>
                <a:ea typeface="Cambria" panose="02040503050406030204" pitchFamily="18" charset="0"/>
                <a:cs typeface="Arial" panose="020B0604020202020204" pitchFamily="34" charset="0"/>
              </a:rPr>
              <a:t>Still could do a better job with learning from serious events</a:t>
            </a:r>
            <a:endParaRPr lang="en-US" dirty="0">
              <a:latin typeface="Cambria" panose="02040503050406030204" pitchFamily="18" charset="0"/>
              <a:ea typeface="Cambria" panose="02040503050406030204" pitchFamily="18" charset="0"/>
              <a:cs typeface="Arial" panose="020B0604020202020204" pitchFamily="34" charset="0"/>
            </a:endParaRPr>
          </a:p>
          <a:p>
            <a:pPr lvl="0">
              <a:lnSpc>
                <a:spcPct val="100000"/>
              </a:lnSpc>
              <a:spcBef>
                <a:spcPts val="600"/>
              </a:spcBef>
              <a:spcAft>
                <a:spcPts val="600"/>
              </a:spcAft>
            </a:pPr>
            <a:r>
              <a:rPr lang="en-US" dirty="0">
                <a:solidFill>
                  <a:srgbClr val="000204"/>
                </a:solidFill>
                <a:latin typeface="Cambria" panose="02040503050406030204" pitchFamily="18" charset="0"/>
                <a:ea typeface="Cambria" panose="02040503050406030204" pitchFamily="18" charset="0"/>
                <a:cs typeface="Arial" panose="020B0604020202020204" pitchFamily="34" charset="0"/>
              </a:rPr>
              <a:t>Data sharing everywhere</a:t>
            </a:r>
            <a:endParaRPr lang="en-US" dirty="0">
              <a:latin typeface="Cambria" panose="02040503050406030204" pitchFamily="18" charset="0"/>
              <a:ea typeface="Cambria" panose="02040503050406030204" pitchFamily="18" charset="0"/>
              <a:cs typeface="Arial" panose="020B0604020202020204" pitchFamily="34" charset="0"/>
            </a:endParaRPr>
          </a:p>
          <a:p>
            <a:pPr lvl="0"/>
            <a:r>
              <a:rPr lang="en-US" dirty="0">
                <a:solidFill>
                  <a:srgbClr val="000204"/>
                </a:solidFill>
                <a:latin typeface="Cambria" panose="02040503050406030204" pitchFamily="18" charset="0"/>
                <a:ea typeface="Cambria" panose="02040503050406030204" pitchFamily="18" charset="0"/>
                <a:cs typeface="Arial" panose="020B0604020202020204" pitchFamily="34" charset="0"/>
              </a:rPr>
              <a:t>Interactive games, prizes, swag</a:t>
            </a:r>
            <a:endParaRPr lang="en-US" dirty="0"/>
          </a:p>
          <a:p>
            <a:endParaRPr lang="en-US" dirty="0"/>
          </a:p>
        </p:txBody>
      </p:sp>
      <p:sp>
        <p:nvSpPr>
          <p:cNvPr id="4" name="Slide Number Placeholder 3"/>
          <p:cNvSpPr>
            <a:spLocks noGrp="1"/>
          </p:cNvSpPr>
          <p:nvPr>
            <p:ph type="sldNum" sz="quarter" idx="5"/>
          </p:nvPr>
        </p:nvSpPr>
        <p:spPr/>
        <p:txBody>
          <a:bodyPr/>
          <a:lstStyle/>
          <a:p>
            <a:fld id="{D2871DC3-1619-1C4C-99E5-3962F28B5468}" type="slidenum">
              <a:rPr lang="en-US" smtClean="0"/>
              <a:t>42</a:t>
            </a:fld>
            <a:endParaRPr lang="en-US"/>
          </a:p>
        </p:txBody>
      </p:sp>
    </p:spTree>
    <p:extLst>
      <p:ext uri="{BB962C8B-B14F-4D97-AF65-F5344CB8AC3E}">
        <p14:creationId xmlns:p14="http://schemas.microsoft.com/office/powerpoint/2010/main" val="3033681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5B9DB3-AB82-3F41-8190-DA3C8DF7A09A}" type="slidenum">
              <a:rPr lang="en-US" smtClean="0"/>
              <a:t>43</a:t>
            </a:fld>
            <a:endParaRPr lang="en-US"/>
          </a:p>
        </p:txBody>
      </p:sp>
    </p:spTree>
    <p:extLst>
      <p:ext uri="{BB962C8B-B14F-4D97-AF65-F5344CB8AC3E}">
        <p14:creationId xmlns:p14="http://schemas.microsoft.com/office/powerpoint/2010/main" val="4188964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0FD3F-6295-4A4E-919F-B384A78B650E}" type="slidenum">
              <a:rPr lang="en-US" smtClean="0"/>
              <a:t>45</a:t>
            </a:fld>
            <a:endParaRPr lang="en-US"/>
          </a:p>
        </p:txBody>
      </p:sp>
    </p:spTree>
    <p:extLst>
      <p:ext uri="{BB962C8B-B14F-4D97-AF65-F5344CB8AC3E}">
        <p14:creationId xmlns:p14="http://schemas.microsoft.com/office/powerpoint/2010/main" val="2288123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Successes can be outcome, process, balance or just really good work in support of project</a:t>
            </a:r>
          </a:p>
          <a:p>
            <a:r>
              <a:rPr lang="en-US" dirty="0"/>
              <a:t>Make it visible- pictures cake etc.</a:t>
            </a:r>
          </a:p>
        </p:txBody>
      </p:sp>
      <p:sp>
        <p:nvSpPr>
          <p:cNvPr id="4" name="Slide Number Placeholder 3"/>
          <p:cNvSpPr>
            <a:spLocks noGrp="1"/>
          </p:cNvSpPr>
          <p:nvPr>
            <p:ph type="sldNum" sz="quarter" idx="5"/>
          </p:nvPr>
        </p:nvSpPr>
        <p:spPr/>
        <p:txBody>
          <a:bodyPr/>
          <a:lstStyle/>
          <a:p>
            <a:fld id="{D2871DC3-1619-1C4C-99E5-3962F28B5468}" type="slidenum">
              <a:rPr lang="en-US" smtClean="0"/>
              <a:t>46</a:t>
            </a:fld>
            <a:endParaRPr lang="en-US"/>
          </a:p>
        </p:txBody>
      </p:sp>
    </p:spTree>
    <p:extLst>
      <p:ext uri="{BB962C8B-B14F-4D97-AF65-F5344CB8AC3E}">
        <p14:creationId xmlns:p14="http://schemas.microsoft.com/office/powerpoint/2010/main" val="272303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0FD3F-6295-4A4E-919F-B384A78B650E}" type="slidenum">
              <a:rPr lang="en-US" smtClean="0"/>
              <a:t>47</a:t>
            </a:fld>
            <a:endParaRPr lang="en-US"/>
          </a:p>
        </p:txBody>
      </p:sp>
    </p:spTree>
    <p:extLst>
      <p:ext uri="{BB962C8B-B14F-4D97-AF65-F5344CB8AC3E}">
        <p14:creationId xmlns:p14="http://schemas.microsoft.com/office/powerpoint/2010/main" val="1986491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0FD3F-6295-4A4E-919F-B384A78B650E}" type="slidenum">
              <a:rPr lang="en-US" smtClean="0"/>
              <a:t>48</a:t>
            </a:fld>
            <a:endParaRPr lang="en-US"/>
          </a:p>
        </p:txBody>
      </p:sp>
    </p:spTree>
    <p:extLst>
      <p:ext uri="{BB962C8B-B14F-4D97-AF65-F5344CB8AC3E}">
        <p14:creationId xmlns:p14="http://schemas.microsoft.com/office/powerpoint/2010/main" val="991419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sequential interventions to continue reinforcing the changes,  increasing impact and improving results.</a:t>
            </a:r>
          </a:p>
        </p:txBody>
      </p:sp>
      <p:sp>
        <p:nvSpPr>
          <p:cNvPr id="4" name="Slide Number Placeholder 3"/>
          <p:cNvSpPr>
            <a:spLocks noGrp="1"/>
          </p:cNvSpPr>
          <p:nvPr>
            <p:ph type="sldNum" sz="quarter" idx="5"/>
          </p:nvPr>
        </p:nvSpPr>
        <p:spPr/>
        <p:txBody>
          <a:bodyPr/>
          <a:lstStyle/>
          <a:p>
            <a:fld id="{BFA0FD3F-6295-4A4E-919F-B384A78B650E}" type="slidenum">
              <a:rPr lang="en-US" smtClean="0"/>
              <a:t>50</a:t>
            </a:fld>
            <a:endParaRPr lang="en-US"/>
          </a:p>
        </p:txBody>
      </p:sp>
    </p:spTree>
    <p:extLst>
      <p:ext uri="{BB962C8B-B14F-4D97-AF65-F5344CB8AC3E}">
        <p14:creationId xmlns:p14="http://schemas.microsoft.com/office/powerpoint/2010/main" val="290075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71DC3-1619-1C4C-99E5-3962F28B5468}" type="slidenum">
              <a:rPr lang="en-US" smtClean="0"/>
              <a:t>3</a:t>
            </a:fld>
            <a:endParaRPr lang="en-US"/>
          </a:p>
        </p:txBody>
      </p:sp>
    </p:spTree>
    <p:extLst>
      <p:ext uri="{BB962C8B-B14F-4D97-AF65-F5344CB8AC3E}">
        <p14:creationId xmlns:p14="http://schemas.microsoft.com/office/powerpoint/2010/main" val="4207228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Actions for making it stick/</a:t>
            </a:r>
            <a:r>
              <a:rPr lang="en-US" sz="1200" b="0" kern="1200" dirty="0">
                <a:solidFill>
                  <a:schemeClr val="tx1"/>
                </a:solidFill>
                <a:effectLst/>
                <a:latin typeface="+mn-lt"/>
                <a:ea typeface="+mn-ea"/>
                <a:cs typeface="+mn-cs"/>
              </a:rPr>
              <a:t>Institutionalize new approaches </a:t>
            </a:r>
            <a:endParaRPr lang="en-US" dirty="0">
              <a:effectLst/>
            </a:endParaRPr>
          </a:p>
          <a:p>
            <a:r>
              <a:rPr lang="en-US" sz="1200" b="0" kern="1200" dirty="0">
                <a:solidFill>
                  <a:schemeClr val="tx1"/>
                </a:solidFill>
                <a:effectLst/>
                <a:latin typeface="+mn-lt"/>
                <a:ea typeface="+mn-ea"/>
                <a:cs typeface="+mn-cs"/>
              </a:rPr>
              <a:t>Articulate connections between new behaviors and corporate success. </a:t>
            </a:r>
          </a:p>
          <a:p>
            <a:r>
              <a:rPr lang="en-US" sz="1200" b="0" kern="1200" dirty="0">
                <a:solidFill>
                  <a:schemeClr val="tx1"/>
                </a:solidFill>
                <a:effectLst/>
                <a:latin typeface="+mn-lt"/>
                <a:ea typeface="+mn-ea"/>
                <a:cs typeface="+mn-cs"/>
              </a:rPr>
              <a:t>Create leadership development and succession plans consistent with the new approach. </a:t>
            </a:r>
          </a:p>
          <a:p>
            <a:r>
              <a:rPr lang="en-US" sz="1200" b="0" kern="1200" dirty="0">
                <a:solidFill>
                  <a:schemeClr val="tx1"/>
                </a:solidFill>
                <a:effectLst/>
                <a:latin typeface="+mn-lt"/>
                <a:ea typeface="+mn-ea"/>
                <a:cs typeface="+mn-cs"/>
              </a:rPr>
              <a:t>Pitfalls</a:t>
            </a:r>
          </a:p>
          <a:p>
            <a:r>
              <a:rPr lang="en-US" sz="1200" b="0" kern="1200" dirty="0">
                <a:solidFill>
                  <a:schemeClr val="tx1"/>
                </a:solidFill>
                <a:effectLst/>
                <a:latin typeface="+mn-lt"/>
                <a:ea typeface="+mn-ea"/>
                <a:cs typeface="+mn-cs"/>
              </a:rPr>
              <a:t>Not creating new social norms and shared values consistent with changes </a:t>
            </a:r>
            <a:endParaRPr lang="en-US" dirty="0"/>
          </a:p>
        </p:txBody>
      </p:sp>
      <p:sp>
        <p:nvSpPr>
          <p:cNvPr id="4" name="Slide Number Placeholder 3"/>
          <p:cNvSpPr>
            <a:spLocks noGrp="1"/>
          </p:cNvSpPr>
          <p:nvPr>
            <p:ph type="sldNum" sz="quarter" idx="5"/>
          </p:nvPr>
        </p:nvSpPr>
        <p:spPr/>
        <p:txBody>
          <a:bodyPr/>
          <a:lstStyle/>
          <a:p>
            <a:fld id="{BFA0FD3F-6295-4A4E-919F-B384A78B650E}" type="slidenum">
              <a:rPr lang="en-US" smtClean="0"/>
              <a:t>51</a:t>
            </a:fld>
            <a:endParaRPr lang="en-US"/>
          </a:p>
        </p:txBody>
      </p:sp>
    </p:spTree>
    <p:extLst>
      <p:ext uri="{BB962C8B-B14F-4D97-AF65-F5344CB8AC3E}">
        <p14:creationId xmlns:p14="http://schemas.microsoft.com/office/powerpoint/2010/main" val="3428459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Sustainable changes in the system will hard wire the behaviors and processes that led to the improvement and permit it to sustain</a:t>
            </a:r>
          </a:p>
        </p:txBody>
      </p:sp>
      <p:sp>
        <p:nvSpPr>
          <p:cNvPr id="4" name="Slide Number Placeholder 3"/>
          <p:cNvSpPr>
            <a:spLocks noGrp="1"/>
          </p:cNvSpPr>
          <p:nvPr>
            <p:ph type="sldNum" sz="quarter" idx="5"/>
          </p:nvPr>
        </p:nvSpPr>
        <p:spPr/>
        <p:txBody>
          <a:bodyPr/>
          <a:lstStyle/>
          <a:p>
            <a:fld id="{BFA0FD3F-6295-4A4E-919F-B384A78B650E}" type="slidenum">
              <a:rPr lang="en-US" smtClean="0"/>
              <a:t>53</a:t>
            </a:fld>
            <a:endParaRPr lang="en-US"/>
          </a:p>
        </p:txBody>
      </p:sp>
    </p:spTree>
    <p:extLst>
      <p:ext uri="{BB962C8B-B14F-4D97-AF65-F5344CB8AC3E}">
        <p14:creationId xmlns:p14="http://schemas.microsoft.com/office/powerpoint/2010/main" val="1553931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IHI Change model has five components especially geared to the human side of change- it has at its core the idea that change happens because of people’s engagement in that change and their own agency to accomplish change and realize their goals.</a:t>
            </a:r>
          </a:p>
          <a:p>
            <a:r>
              <a:rPr lang="en-US" dirty="0"/>
              <a:t>The five components are:</a:t>
            </a:r>
          </a:p>
          <a:p>
            <a:r>
              <a:rPr lang="en-US" dirty="0"/>
              <a:t>Unleash intrinsic motivation (closely aligned with creating urgency in Kotter)</a:t>
            </a:r>
          </a:p>
          <a:p>
            <a:r>
              <a:rPr lang="en-US" dirty="0"/>
              <a:t>Co-design people driven change and Co-produce in authentic relationships speak to the way we as leaders think about the role of our team members and our stakeholders and leaders organizationally- </a:t>
            </a:r>
          </a:p>
          <a:p>
            <a:r>
              <a:rPr lang="en-US" dirty="0"/>
              <a:t>Distributing power emphasizes that this can not be about the leader- it needs to be about the people who the change will benefit (And engaging them, the patients!) and the people making the changes.</a:t>
            </a:r>
          </a:p>
          <a:p>
            <a:r>
              <a:rPr lang="en-US" dirty="0"/>
              <a:t>Finally, adapt in action recognizes the need for PDSA type incremental changes and cycles of tests and assessment and pivoting to the next change. </a:t>
            </a:r>
          </a:p>
          <a:p>
            <a:endParaRPr lang="en-US" dirty="0"/>
          </a:p>
          <a:p>
            <a:r>
              <a:rPr lang="en-US" dirty="0"/>
              <a:t>-IHI’s model incorporates concepts from Kotter (e.g. both having a guiding coalition and engaging teams are reflected in co=design and co-produce) but it’s human centeredness is a nice complement to the Kotter model which is more linear and human elements are less explicit.. Other models may incorporate the natural resistance to change as an additional concept to consider- people don’t like change so we need to approach the need for change thoughtfully and be prepared to address resistance that may show up as questions, passive aggressiveness, failure to follow through on requests or follow new standards.</a:t>
            </a:r>
          </a:p>
          <a:p>
            <a:endParaRPr lang="en-US" dirty="0"/>
          </a:p>
          <a:p>
            <a:endParaRPr lang="en-US" dirty="0"/>
          </a:p>
          <a:p>
            <a:r>
              <a:rPr lang="en-US" dirty="0"/>
              <a:t>See below transcript from a prior IHI course-  (I think this is too long and prefer the above distillation but let me know if you want to include some of the below I have glossed over or skipped.)</a:t>
            </a:r>
          </a:p>
          <a:p>
            <a:r>
              <a:rPr lang="en-US" dirty="0"/>
              <a:t>s</a:t>
            </a:r>
          </a:p>
          <a:p>
            <a:r>
              <a:rPr lang="en-US" dirty="0"/>
              <a:t>From </a:t>
            </a:r>
            <a:r>
              <a:rPr lang="en-US" dirty="0" err="1"/>
              <a:t>ihi</a:t>
            </a:r>
            <a:r>
              <a:rPr lang="en-US" dirty="0"/>
              <a:t> module previous</a:t>
            </a:r>
          </a:p>
          <a:p>
            <a:r>
              <a:rPr lang="en-US" dirty="0"/>
              <a:t>Improvement thought leader W. Edwards Deming stressed the importance of psychology, the adaptive human side of change, in his System of Profound Knowledge, in which he distilled the information and skills that can be brought to bear on any improvement into four interrelated areas: appreciation for a system, knowledge of variation, theory of knowledge, and psychology. In Deming’s view, psychology is the way people think and feel, what motivates them, and how they behave, including when they encounter change. Dr. Deming acknowledged that all improvement occurs in human systems in which people are the fundamental source of value, and that it takes work and expertise to create a culture that respects and motivates them. For improvement to succeed, he said, leaders need to understand the broad area of psychology. Recognizing the value of each person regardless of identity or position in an organization, the IHI Psychology of Change Framework emphasizes the ways the people affected by improvement can contribute to the solution. The central objective of the framework is to activate people’s agency. Agency is the ability of an individual or group to choose to act with purpose.</a:t>
            </a:r>
          </a:p>
          <a:p>
            <a:r>
              <a:rPr lang="en-US" dirty="0"/>
              <a:t>The framework is centered on activating agency at three levels. First, the level of self — an individual’s agency to make their free choices. Second, at an interpersonal level — the collective agency of people acting together. And third, at a system level — the structures that support the exercise of agency within and across organizations. Agency has two primary drivers: power, or the ability to act with purpose; and courage, or the emotional resources to choose to act in the face of difficulty or uncertainty. For example, Dr. Rose and his improvement team had a good idea about how to improve surgical safety, but their initial implementation strategy resulted in limited power, or ability to achieve the intended outcome. Their power was limited by people’s resistance to changing their behavior and dependent on people’s commitment to use the checklist. This kind of commitment requires courage, or the emotional conditions to choose to adopt the checklist. To advance their improvement work, Dr Rose and his team needed to identify ways to activate people’s agency, their power and courage, to result in the choice to use the checklist.</a:t>
            </a:r>
          </a:p>
          <a:p>
            <a:r>
              <a:rPr lang="en-US" dirty="0"/>
              <a:t>Let’s further define these terms. Here, we view power not as a position or a title that a person has within an organization. It’s not a trait. Power is relational. It is produced by interdependent relationships that can be altered to achieve a specified aim. Power is generated as people like Dr. Rose and his colleagues bring to bear their skills, knowledge, experience, and capacity to act individually and together to achieve an aim. As for courage, its Latin root is “</a:t>
            </a:r>
            <a:r>
              <a:rPr lang="en-US" dirty="0" err="1"/>
              <a:t>cor</a:t>
            </a:r>
            <a:r>
              <a:rPr lang="en-US" dirty="0"/>
              <a:t>,” or heart. Courage comes from people’s emotional for choice to act in the face of challenge. Educator Parker Palmer explains that the source of courage is in knowing ourselves, creating circumstances in which others can become more self-aware, and being in relationship with what is happening around us. Together, courage and power are the primary drivers to activate people’s agency. These drivers are, in turn, influenced by five interrelated domains of practice. The first domain is to Co-Design People-Driven Change. Those most effected by change have the greatest interest in designing it in ways that are meaningful to them. The second is to Co-Produce in Authentic Relationship, in which people create change together when they inquire, listen, and commit to one another. The third is to Distribute Power. People can contribute their unique assets to bring about change when power is shared. The fourth is to Unleash Intrinsic Motivation. Tapping into existing sources of motivation galvanizes people’s individual and collective commitment to act. The fifth domain is to Adapt in Action. Acting itself can motivate people to learn and iterate to be effective. These five domains are not sequential; rather, they are interrelated and can be engaged in any order. In combination, these tools enable us as improvement leaders to establish the conditions for people to exercise their power and courage to activate their agency. We will take up each one of these domains of practice in the five remaining lessons in this program. Those lessons will introduce you to high-leverage tools and methods that will serve as change ideas as you consider how to activate your people’s agency. You’re probably already using some of them, and we encourage you to build on those strengths while incorporating new methods into your repertoire.</a:t>
            </a:r>
          </a:p>
        </p:txBody>
      </p:sp>
      <p:sp>
        <p:nvSpPr>
          <p:cNvPr id="4" name="Slide Number Placeholder 3"/>
          <p:cNvSpPr>
            <a:spLocks noGrp="1"/>
          </p:cNvSpPr>
          <p:nvPr>
            <p:ph type="sldNum" sz="quarter" idx="5"/>
          </p:nvPr>
        </p:nvSpPr>
        <p:spPr/>
        <p:txBody>
          <a:bodyPr/>
          <a:lstStyle/>
          <a:p>
            <a:fld id="{BFA0FD3F-6295-4A4E-919F-B384A78B650E}" type="slidenum">
              <a:rPr lang="en-US" smtClean="0"/>
              <a:t>56</a:t>
            </a:fld>
            <a:endParaRPr lang="en-US"/>
          </a:p>
        </p:txBody>
      </p:sp>
    </p:spTree>
    <p:extLst>
      <p:ext uri="{BB962C8B-B14F-4D97-AF65-F5344CB8AC3E}">
        <p14:creationId xmlns:p14="http://schemas.microsoft.com/office/powerpoint/2010/main" val="3032804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Since this is for the </a:t>
            </a:r>
            <a:r>
              <a:rPr lang="en-US" sz="1200" b="1" kern="1200" dirty="0">
                <a:solidFill>
                  <a:schemeClr val="tx1"/>
                </a:solidFill>
                <a:effectLst/>
                <a:latin typeface="+mn-lt"/>
                <a:ea typeface="+mn-ea"/>
                <a:cs typeface="+mn-cs"/>
              </a:rPr>
              <a:t>COPIC keynote</a:t>
            </a:r>
            <a:r>
              <a:rPr lang="en-US" sz="1200" kern="1200" dirty="0">
                <a:solidFill>
                  <a:schemeClr val="tx1"/>
                </a:solidFill>
                <a:effectLst/>
                <a:latin typeface="+mn-lt"/>
                <a:ea typeface="+mn-ea"/>
                <a:cs typeface="+mn-cs"/>
              </a:rPr>
              <a:t> and your audience consists of </a:t>
            </a:r>
            <a:r>
              <a:rPr lang="en-US" sz="1200" b="1" kern="1200" dirty="0">
                <a:solidFill>
                  <a:schemeClr val="tx1"/>
                </a:solidFill>
                <a:effectLst/>
                <a:latin typeface="+mn-lt"/>
                <a:ea typeface="+mn-ea"/>
                <a:cs typeface="+mn-cs"/>
              </a:rPr>
              <a:t>clinical teams</a:t>
            </a:r>
            <a:r>
              <a:rPr lang="en-US" sz="1200" kern="1200" dirty="0">
                <a:solidFill>
                  <a:schemeClr val="tx1"/>
                </a:solidFill>
                <a:effectLst/>
                <a:latin typeface="+mn-lt"/>
                <a:ea typeface="+mn-ea"/>
                <a:cs typeface="+mn-cs"/>
              </a:rPr>
              <a:t> working on improvement grants, the "clinical psychology" list you found is definitely the wrong vibe. Clinical teams deal with diagnosis all day; the last thing they want is to feel like they are being "diagnosed" with paranoia or nostalgia for having concerns about a project.</a:t>
            </a:r>
          </a:p>
          <a:p>
            <a:pPr rtl="0"/>
            <a:r>
              <a:rPr lang="en-US" sz="1200" kern="1200" dirty="0">
                <a:solidFill>
                  <a:schemeClr val="tx1"/>
                </a:solidFill>
                <a:effectLst/>
                <a:latin typeface="+mn-lt"/>
                <a:ea typeface="+mn-ea"/>
                <a:cs typeface="+mn-cs"/>
              </a:rPr>
              <a:t>For a keynote aimed at busy healthcare professionals, you want terms that describe </a:t>
            </a:r>
            <a:r>
              <a:rPr lang="en-US" sz="1200" b="1" kern="1200" dirty="0">
                <a:solidFill>
                  <a:schemeClr val="tx1"/>
                </a:solidFill>
                <a:effectLst/>
                <a:latin typeface="+mn-lt"/>
                <a:ea typeface="+mn-ea"/>
                <a:cs typeface="+mn-cs"/>
              </a:rPr>
              <a:t>operational friction</a:t>
            </a:r>
            <a:r>
              <a:rPr lang="en-US" sz="1200" kern="1200" dirty="0">
                <a:solidFill>
                  <a:schemeClr val="tx1"/>
                </a:solidFill>
                <a:effectLst/>
                <a:latin typeface="+mn-lt"/>
                <a:ea typeface="+mn-ea"/>
                <a:cs typeface="+mn-cs"/>
              </a:rPr>
              <a:t> rather than </a:t>
            </a:r>
            <a:r>
              <a:rPr lang="en-US" sz="1200" b="1" kern="1200" dirty="0">
                <a:solidFill>
                  <a:schemeClr val="tx1"/>
                </a:solidFill>
                <a:effectLst/>
                <a:latin typeface="+mn-lt"/>
                <a:ea typeface="+mn-ea"/>
                <a:cs typeface="+mn-cs"/>
              </a:rPr>
              <a:t>personality flaws</a:t>
            </a:r>
            <a:r>
              <a:rPr lang="en-US" sz="1200" kern="1200" dirty="0">
                <a:solidFill>
                  <a:schemeClr val="tx1"/>
                </a:solidFill>
                <a:effectLst/>
                <a:latin typeface="+mn-lt"/>
                <a:ea typeface="+mn-ea"/>
                <a:cs typeface="+mn-cs"/>
              </a:rPr>
              <a:t>.</a:t>
            </a:r>
          </a:p>
          <a:p>
            <a:pPr rtl="0"/>
            <a:r>
              <a:rPr lang="en-US" sz="1200" kern="1200" dirty="0">
                <a:solidFill>
                  <a:schemeClr val="tx1"/>
                </a:solidFill>
                <a:effectLst/>
                <a:latin typeface="+mn-lt"/>
                <a:ea typeface="+mn-ea"/>
                <a:cs typeface="+mn-cs"/>
              </a:rPr>
              <a:t>Here is how we can refine that list to feel more like "Leadership Observations" and less like "Psychiatric Evaluations":</a:t>
            </a:r>
          </a:p>
          <a:p>
            <a:pPr rtl="0"/>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5 Manifestations of Resistance in Clinical Teams</a:t>
            </a:r>
          </a:p>
          <a:p>
            <a:pPr rtl="0"/>
            <a:r>
              <a:rPr lang="en-US" sz="1200" b="1" kern="1200" dirty="0">
                <a:solidFill>
                  <a:schemeClr val="tx1"/>
                </a:solidFill>
                <a:effectLst/>
                <a:latin typeface="+mn-lt"/>
                <a:ea typeface="+mn-ea"/>
                <a:cs typeface="+mn-cs"/>
              </a:rPr>
              <a:t>1. The "Wait and See" (Hedging &amp; Passivity)</a:t>
            </a:r>
          </a:p>
          <a:p>
            <a:pPr rtl="0"/>
            <a:r>
              <a:rPr lang="en-US" sz="1200" kern="1200" dirty="0">
                <a:solidFill>
                  <a:schemeClr val="tx1"/>
                </a:solidFill>
                <a:effectLst/>
                <a:latin typeface="+mn-lt"/>
                <a:ea typeface="+mn-ea"/>
                <a:cs typeface="+mn-cs"/>
              </a:rPr>
              <a:t>In a hospital setting, this is the most common form of resistance. Teams are already overstretched, so they conserve energy by not committing to a new initiative until they are certain it won't be "gone in six months."</a:t>
            </a:r>
          </a:p>
          <a:p>
            <a:pPr rtl="0"/>
            <a:r>
              <a:rPr lang="en-US" sz="1200" b="1" kern="1200" dirty="0">
                <a:solidFill>
                  <a:schemeClr val="tx1"/>
                </a:solidFill>
                <a:effectLst/>
                <a:latin typeface="+mn-lt"/>
                <a:ea typeface="+mn-ea"/>
                <a:cs typeface="+mn-cs"/>
              </a:rPr>
              <a:t>The Look:</a:t>
            </a:r>
            <a:r>
              <a:rPr lang="en-US" sz="1200" kern="1200" dirty="0">
                <a:solidFill>
                  <a:schemeClr val="tx1"/>
                </a:solidFill>
                <a:effectLst/>
                <a:latin typeface="+mn-lt"/>
                <a:ea typeface="+mn-ea"/>
                <a:cs typeface="+mn-cs"/>
              </a:rPr>
              <a:t> Silence in meetings, delayed data entry, and "forgetting" to use new checklists.</a:t>
            </a:r>
          </a:p>
          <a:p>
            <a:pPr rtl="0"/>
            <a:r>
              <a:rPr lang="en-US" sz="1200" b="1" kern="1200" dirty="0">
                <a:solidFill>
                  <a:schemeClr val="tx1"/>
                </a:solidFill>
                <a:effectLst/>
                <a:latin typeface="+mn-lt"/>
                <a:ea typeface="+mn-ea"/>
                <a:cs typeface="+mn-cs"/>
              </a:rPr>
              <a:t>The Keynote Pivot:</a:t>
            </a:r>
            <a:r>
              <a:rPr lang="en-US" sz="1200" kern="1200" dirty="0">
                <a:solidFill>
                  <a:schemeClr val="tx1"/>
                </a:solidFill>
                <a:effectLst/>
                <a:latin typeface="+mn-lt"/>
                <a:ea typeface="+mn-ea"/>
                <a:cs typeface="+mn-cs"/>
              </a:rPr>
              <a:t> Frame this as </a:t>
            </a:r>
            <a:r>
              <a:rPr lang="en-US" sz="1200" b="1" kern="1200" dirty="0">
                <a:solidFill>
                  <a:schemeClr val="tx1"/>
                </a:solidFill>
                <a:effectLst/>
                <a:latin typeface="+mn-lt"/>
                <a:ea typeface="+mn-ea"/>
                <a:cs typeface="+mn-cs"/>
              </a:rPr>
              <a:t>Conservation of Energy</a:t>
            </a:r>
            <a:r>
              <a:rPr lang="en-US" sz="1200" kern="1200" dirty="0">
                <a:solidFill>
                  <a:schemeClr val="tx1"/>
                </a:solidFill>
                <a:effectLst/>
                <a:latin typeface="+mn-lt"/>
                <a:ea typeface="+mn-ea"/>
                <a:cs typeface="+mn-cs"/>
              </a:rPr>
              <a:t>. They aren't being lazy; they are protecting their bandwidth.</a:t>
            </a:r>
          </a:p>
          <a:p>
            <a:pPr rtl="0"/>
            <a:r>
              <a:rPr lang="en-US" sz="1200" b="1" kern="1200" dirty="0">
                <a:solidFill>
                  <a:schemeClr val="tx1"/>
                </a:solidFill>
                <a:effectLst/>
                <a:latin typeface="+mn-lt"/>
                <a:ea typeface="+mn-ea"/>
                <a:cs typeface="+mn-cs"/>
              </a:rPr>
              <a:t>2. Clinical </a:t>
            </a:r>
            <a:r>
              <a:rPr lang="en-US" sz="1200" b="1" kern="1200" dirty="0" err="1">
                <a:solidFill>
                  <a:schemeClr val="tx1"/>
                </a:solidFill>
                <a:effectLst/>
                <a:latin typeface="+mn-lt"/>
                <a:ea typeface="+mn-ea"/>
                <a:cs typeface="+mn-cs"/>
              </a:rPr>
              <a:t>Exceptionism</a:t>
            </a:r>
            <a:r>
              <a:rPr lang="en-US" sz="1200" b="1" kern="1200" dirty="0">
                <a:solidFill>
                  <a:schemeClr val="tx1"/>
                </a:solidFill>
                <a:effectLst/>
                <a:latin typeface="+mn-lt"/>
                <a:ea typeface="+mn-ea"/>
                <a:cs typeface="+mn-cs"/>
              </a:rPr>
              <a:t> (Segmentation)</a:t>
            </a:r>
          </a:p>
          <a:p>
            <a:pPr rtl="0"/>
            <a:r>
              <a:rPr lang="en-US" sz="1200" kern="1200" dirty="0">
                <a:solidFill>
                  <a:schemeClr val="tx1"/>
                </a:solidFill>
                <a:effectLst/>
                <a:latin typeface="+mn-lt"/>
                <a:ea typeface="+mn-ea"/>
                <a:cs typeface="+mn-cs"/>
              </a:rPr>
              <a:t>The belief that "This might work for the ICU, but our clinic is different."</a:t>
            </a:r>
          </a:p>
          <a:p>
            <a:pPr rtl="0"/>
            <a:r>
              <a:rPr lang="en-US" sz="1200" b="1" kern="1200" dirty="0">
                <a:solidFill>
                  <a:schemeClr val="tx1"/>
                </a:solidFill>
                <a:effectLst/>
                <a:latin typeface="+mn-lt"/>
                <a:ea typeface="+mn-ea"/>
                <a:cs typeface="+mn-cs"/>
              </a:rPr>
              <a:t>The Look:</a:t>
            </a:r>
            <a:r>
              <a:rPr lang="en-US" sz="1200" kern="1200" dirty="0">
                <a:solidFill>
                  <a:schemeClr val="tx1"/>
                </a:solidFill>
                <a:effectLst/>
                <a:latin typeface="+mn-lt"/>
                <a:ea typeface="+mn-ea"/>
                <a:cs typeface="+mn-cs"/>
              </a:rPr>
              <a:t> Adopting the parts of the change that are easy while keeping "shadow systems" (like paper workarounds) for the parts they feel don't fit their unique workflow.</a:t>
            </a:r>
          </a:p>
          <a:p>
            <a:pPr rtl="0"/>
            <a:r>
              <a:rPr lang="en-US" sz="1200" b="1" kern="1200" dirty="0">
                <a:solidFill>
                  <a:schemeClr val="tx1"/>
                </a:solidFill>
                <a:effectLst/>
                <a:latin typeface="+mn-lt"/>
                <a:ea typeface="+mn-ea"/>
                <a:cs typeface="+mn-cs"/>
              </a:rPr>
              <a:t>The Keynote Pivot:</a:t>
            </a:r>
            <a:r>
              <a:rPr lang="en-US" sz="1200" kern="1200" dirty="0">
                <a:solidFill>
                  <a:schemeClr val="tx1"/>
                </a:solidFill>
                <a:effectLst/>
                <a:latin typeface="+mn-lt"/>
                <a:ea typeface="+mn-ea"/>
                <a:cs typeface="+mn-cs"/>
              </a:rPr>
              <a:t> Call this </a:t>
            </a:r>
            <a:r>
              <a:rPr lang="en-US" sz="1200" b="1" kern="1200" dirty="0">
                <a:solidFill>
                  <a:schemeClr val="tx1"/>
                </a:solidFill>
                <a:effectLst/>
                <a:latin typeface="+mn-lt"/>
                <a:ea typeface="+mn-ea"/>
                <a:cs typeface="+mn-cs"/>
              </a:rPr>
              <a:t>Workflow Protectionism</a:t>
            </a:r>
            <a:r>
              <a:rPr lang="en-US" sz="1200" kern="1200" dirty="0">
                <a:solidFill>
                  <a:schemeClr val="tx1"/>
                </a:solidFill>
                <a:effectLst/>
                <a:latin typeface="+mn-lt"/>
                <a:ea typeface="+mn-ea"/>
                <a:cs typeface="+mn-cs"/>
              </a:rPr>
              <a:t>. Acknowledge that their expertise makes them protective of what they know works for their patients.</a:t>
            </a:r>
          </a:p>
          <a:p>
            <a:pPr rtl="0"/>
            <a:r>
              <a:rPr lang="en-US" sz="1200" b="1" kern="1200" dirty="0">
                <a:solidFill>
                  <a:schemeClr val="tx1"/>
                </a:solidFill>
                <a:effectLst/>
                <a:latin typeface="+mn-lt"/>
                <a:ea typeface="+mn-ea"/>
                <a:cs typeface="+mn-cs"/>
              </a:rPr>
              <a:t>3. The "Good Old Days" Shield (Nostalgia)</a:t>
            </a:r>
          </a:p>
          <a:p>
            <a:pPr rtl="0"/>
            <a:r>
              <a:rPr lang="en-US" sz="1200" kern="1200" dirty="0">
                <a:solidFill>
                  <a:schemeClr val="tx1"/>
                </a:solidFill>
                <a:effectLst/>
                <a:latin typeface="+mn-lt"/>
                <a:ea typeface="+mn-ea"/>
                <a:cs typeface="+mn-cs"/>
              </a:rPr>
              <a:t>Using historical success as a reason to avoid future improvement.</a:t>
            </a:r>
          </a:p>
          <a:p>
            <a:pPr rtl="0"/>
            <a:r>
              <a:rPr lang="en-US" sz="1200" b="1" kern="1200" dirty="0">
                <a:solidFill>
                  <a:schemeClr val="tx1"/>
                </a:solidFill>
                <a:effectLst/>
                <a:latin typeface="+mn-lt"/>
                <a:ea typeface="+mn-ea"/>
                <a:cs typeface="+mn-cs"/>
              </a:rPr>
              <a:t>The Look:</a:t>
            </a:r>
            <a:r>
              <a:rPr lang="en-US" sz="1200" kern="1200" dirty="0">
                <a:solidFill>
                  <a:schemeClr val="tx1"/>
                </a:solidFill>
                <a:effectLst/>
                <a:latin typeface="+mn-lt"/>
                <a:ea typeface="+mn-ea"/>
                <a:cs typeface="+mn-cs"/>
              </a:rPr>
              <a:t> "We've always done it this way and our outcomes have been fine."</a:t>
            </a:r>
          </a:p>
          <a:p>
            <a:pPr rtl="0"/>
            <a:r>
              <a:rPr lang="en-US" sz="1200" b="1" kern="1200" dirty="0">
                <a:solidFill>
                  <a:schemeClr val="tx1"/>
                </a:solidFill>
                <a:effectLst/>
                <a:latin typeface="+mn-lt"/>
                <a:ea typeface="+mn-ea"/>
                <a:cs typeface="+mn-cs"/>
              </a:rPr>
              <a:t>The Keynote Pivot:</a:t>
            </a:r>
            <a:r>
              <a:rPr lang="en-US" sz="1200" kern="1200" dirty="0">
                <a:solidFill>
                  <a:schemeClr val="tx1"/>
                </a:solidFill>
                <a:effectLst/>
                <a:latin typeface="+mn-lt"/>
                <a:ea typeface="+mn-ea"/>
                <a:cs typeface="+mn-cs"/>
              </a:rPr>
              <a:t> Frame this as </a:t>
            </a:r>
            <a:r>
              <a:rPr lang="en-US" sz="1200" b="1" kern="1200" dirty="0">
                <a:solidFill>
                  <a:schemeClr val="tx1"/>
                </a:solidFill>
                <a:effectLst/>
                <a:latin typeface="+mn-lt"/>
                <a:ea typeface="+mn-ea"/>
                <a:cs typeface="+mn-cs"/>
              </a:rPr>
              <a:t>Legacy Pride</a:t>
            </a:r>
            <a:r>
              <a:rPr lang="en-US" sz="1200" kern="1200" dirty="0">
                <a:solidFill>
                  <a:schemeClr val="tx1"/>
                </a:solidFill>
                <a:effectLst/>
                <a:latin typeface="+mn-lt"/>
                <a:ea typeface="+mn-ea"/>
                <a:cs typeface="+mn-cs"/>
              </a:rPr>
              <a:t>. Use it to bridge the gap: </a:t>
            </a:r>
            <a:r>
              <a:rPr lang="en-US" sz="1200" i="1" kern="1200" dirty="0">
                <a:solidFill>
                  <a:schemeClr val="tx1"/>
                </a:solidFill>
                <a:effectLst/>
                <a:latin typeface="+mn-lt"/>
                <a:ea typeface="+mn-ea"/>
                <a:cs typeface="+mn-cs"/>
              </a:rPr>
              <a:t>"We are taking the values of the 'Good Old Days' and updating the tools to match."</a:t>
            </a: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4. Technical Distancing (Disassociation)</a:t>
            </a:r>
          </a:p>
          <a:p>
            <a:pPr rtl="0"/>
            <a:r>
              <a:rPr lang="en-US" sz="1200" kern="1200" dirty="0">
                <a:solidFill>
                  <a:schemeClr val="tx1"/>
                </a:solidFill>
                <a:effectLst/>
                <a:latin typeface="+mn-lt"/>
                <a:ea typeface="+mn-ea"/>
                <a:cs typeface="+mn-cs"/>
              </a:rPr>
              <a:t>When teams feel the change is "top-down," they stop taking ownership.</a:t>
            </a:r>
          </a:p>
          <a:p>
            <a:pPr rtl="0"/>
            <a:r>
              <a:rPr lang="en-US" sz="1200" b="1" kern="1200" dirty="0">
                <a:solidFill>
                  <a:schemeClr val="tx1"/>
                </a:solidFill>
                <a:effectLst/>
                <a:latin typeface="+mn-lt"/>
                <a:ea typeface="+mn-ea"/>
                <a:cs typeface="+mn-cs"/>
              </a:rPr>
              <a:t>The Look:</a:t>
            </a:r>
            <a:r>
              <a:rPr lang="en-US" sz="1200" kern="1200" dirty="0">
                <a:solidFill>
                  <a:schemeClr val="tx1"/>
                </a:solidFill>
                <a:effectLst/>
                <a:latin typeface="+mn-lt"/>
                <a:ea typeface="+mn-ea"/>
                <a:cs typeface="+mn-cs"/>
              </a:rPr>
              <a:t> "Just tell me what button to push." They stop using their clinical judgment to make the process better and simply follow instructions like robots.</a:t>
            </a:r>
          </a:p>
          <a:p>
            <a:pPr rtl="0"/>
            <a:r>
              <a:rPr lang="en-US" sz="1200" b="1" kern="1200" dirty="0">
                <a:solidFill>
                  <a:schemeClr val="tx1"/>
                </a:solidFill>
                <a:effectLst/>
                <a:latin typeface="+mn-lt"/>
                <a:ea typeface="+mn-ea"/>
                <a:cs typeface="+mn-cs"/>
              </a:rPr>
              <a:t>The Keynote Pivot:</a:t>
            </a:r>
            <a:r>
              <a:rPr lang="en-US" sz="1200" kern="1200" dirty="0">
                <a:solidFill>
                  <a:schemeClr val="tx1"/>
                </a:solidFill>
                <a:effectLst/>
                <a:latin typeface="+mn-lt"/>
                <a:ea typeface="+mn-ea"/>
                <a:cs typeface="+mn-cs"/>
              </a:rPr>
              <a:t> This is a loss of </a:t>
            </a:r>
            <a:r>
              <a:rPr lang="en-US" sz="1200" b="1" kern="1200" dirty="0">
                <a:solidFill>
                  <a:schemeClr val="tx1"/>
                </a:solidFill>
                <a:effectLst/>
                <a:latin typeface="+mn-lt"/>
                <a:ea typeface="+mn-ea"/>
                <a:cs typeface="+mn-cs"/>
              </a:rPr>
              <a:t>Agency</a:t>
            </a:r>
            <a:r>
              <a:rPr lang="en-US" sz="1200" kern="1200" dirty="0">
                <a:solidFill>
                  <a:schemeClr val="tx1"/>
                </a:solidFill>
                <a:effectLst/>
                <a:latin typeface="+mn-lt"/>
                <a:ea typeface="+mn-ea"/>
                <a:cs typeface="+mn-cs"/>
              </a:rPr>
              <a:t>. In your talk, this is where you can emphasize the "Guiding Coalition"—bringing them back into the design process so they aren't just "end-users."</a:t>
            </a:r>
          </a:p>
          <a:p>
            <a:pPr rtl="0"/>
            <a:r>
              <a:rPr lang="en-US" sz="1200" b="1" kern="1200" dirty="0">
                <a:solidFill>
                  <a:schemeClr val="tx1"/>
                </a:solidFill>
                <a:effectLst/>
                <a:latin typeface="+mn-lt"/>
                <a:ea typeface="+mn-ea"/>
                <a:cs typeface="+mn-cs"/>
              </a:rPr>
              <a:t>5. Vocal Skepticism (Revolt)</a:t>
            </a:r>
          </a:p>
          <a:p>
            <a:pPr rtl="0"/>
            <a:r>
              <a:rPr lang="en-US" sz="1200" kern="1200" dirty="0">
                <a:solidFill>
                  <a:schemeClr val="tx1"/>
                </a:solidFill>
                <a:effectLst/>
                <a:latin typeface="+mn-lt"/>
                <a:ea typeface="+mn-ea"/>
                <a:cs typeface="+mn-cs"/>
              </a:rPr>
              <a:t>The "Disruptors" who openly challenge the aim or the vision.</a:t>
            </a:r>
          </a:p>
          <a:p>
            <a:pPr rtl="0"/>
            <a:r>
              <a:rPr lang="en-US" sz="1200" b="1" kern="1200" dirty="0">
                <a:solidFill>
                  <a:schemeClr val="tx1"/>
                </a:solidFill>
                <a:effectLst/>
                <a:latin typeface="+mn-lt"/>
                <a:ea typeface="+mn-ea"/>
                <a:cs typeface="+mn-cs"/>
              </a:rPr>
              <a:t>The Look:</a:t>
            </a:r>
            <a:r>
              <a:rPr lang="en-US" sz="1200" kern="1200" dirty="0">
                <a:solidFill>
                  <a:schemeClr val="tx1"/>
                </a:solidFill>
                <a:effectLst/>
                <a:latin typeface="+mn-lt"/>
                <a:ea typeface="+mn-ea"/>
                <a:cs typeface="+mn-cs"/>
              </a:rPr>
              <a:t> Pointing out every flaw in the data or the SMART aim during a presentation.</a:t>
            </a:r>
          </a:p>
          <a:p>
            <a:pPr rtl="0"/>
            <a:r>
              <a:rPr lang="en-US" b="1" dirty="0" err="1"/>
              <a:t>trategic</a:t>
            </a:r>
            <a:r>
              <a:rPr lang="en-US" b="1" dirty="0"/>
              <a:t> </a:t>
            </a:r>
            <a:r>
              <a:rPr lang="en-US" b="1" dirty="0" err="1"/>
              <a:t>Preservation</a:t>
            </a:r>
            <a:r>
              <a:rPr lang="en-US" dirty="0" err="1"/>
              <a:t>Conserving</a:t>
            </a:r>
            <a:r>
              <a:rPr lang="en-US" dirty="0"/>
              <a:t> bandwidth until the project proves its "staying power.</a:t>
            </a:r>
          </a:p>
          <a:p>
            <a:pPr rtl="0"/>
            <a:r>
              <a:rPr lang="en-US" b="1" dirty="0"/>
              <a:t>Workflow </a:t>
            </a:r>
            <a:r>
              <a:rPr lang="en-US" b="1" dirty="0" err="1"/>
              <a:t>Protectionism</a:t>
            </a:r>
            <a:r>
              <a:rPr lang="en-US" dirty="0" err="1"/>
              <a:t>Protecting</a:t>
            </a:r>
            <a:r>
              <a:rPr lang="en-US" dirty="0"/>
              <a:t> a localized process that they trust more than your new one.</a:t>
            </a:r>
          </a:p>
          <a:p>
            <a:pPr rtl="0"/>
            <a:r>
              <a:rPr lang="en-US" b="1" dirty="0"/>
              <a:t>Experience </a:t>
            </a:r>
            <a:r>
              <a:rPr lang="en-US" b="1" dirty="0" err="1"/>
              <a:t>Bias</a:t>
            </a:r>
            <a:r>
              <a:rPr lang="en-US" dirty="0" err="1"/>
              <a:t>Using</a:t>
            </a:r>
            <a:r>
              <a:rPr lang="en-US" dirty="0"/>
              <a:t> past success as a defense mechanism against the risk of the unknown.</a:t>
            </a:r>
          </a:p>
          <a:p>
            <a:pPr rtl="0"/>
            <a:r>
              <a:rPr lang="en-US" b="1" dirty="0"/>
              <a:t>Ownership </a:t>
            </a:r>
            <a:r>
              <a:rPr lang="en-US" b="1" dirty="0" err="1"/>
              <a:t>Deficit</a:t>
            </a:r>
            <a:r>
              <a:rPr lang="en-US" dirty="0" err="1"/>
              <a:t>Disconnecting</a:t>
            </a:r>
            <a:r>
              <a:rPr lang="en-US" dirty="0"/>
              <a:t> from the "Vision" to avoid the emotional toll of potential failure.</a:t>
            </a:r>
            <a:endParaRPr lang="en-US" sz="1200" b="1" kern="1200" dirty="0">
              <a:solidFill>
                <a:schemeClr val="tx1"/>
              </a:solidFill>
              <a:effectLst/>
              <a:latin typeface="+mn-lt"/>
              <a:ea typeface="+mn-ea"/>
              <a:cs typeface="+mn-cs"/>
            </a:endParaRPr>
          </a:p>
          <a:p>
            <a:pPr rtl="0"/>
            <a:endParaRPr lang="en-US" sz="1200" b="1" kern="1200" dirty="0">
              <a:solidFill>
                <a:schemeClr val="tx1"/>
              </a:solidFill>
              <a:effectLst/>
              <a:latin typeface="+mn-lt"/>
              <a:ea typeface="+mn-ea"/>
              <a:cs typeface="+mn-cs"/>
            </a:endParaRPr>
          </a:p>
          <a:p>
            <a:pPr rtl="0"/>
            <a:endParaRPr lang="en-US" sz="1200" b="1"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The Keynote Pivot:</a:t>
            </a:r>
            <a:r>
              <a:rPr lang="en-US" sz="1200" kern="1200" dirty="0">
                <a:solidFill>
                  <a:schemeClr val="tx1"/>
                </a:solidFill>
                <a:effectLst/>
                <a:latin typeface="+mn-lt"/>
                <a:ea typeface="+mn-ea"/>
                <a:cs typeface="+mn-cs"/>
              </a:rPr>
              <a:t> Call these people your </a:t>
            </a:r>
            <a:r>
              <a:rPr lang="en-US" sz="1200" b="1" kern="1200" dirty="0">
                <a:solidFill>
                  <a:schemeClr val="tx1"/>
                </a:solidFill>
                <a:effectLst/>
                <a:latin typeface="+mn-lt"/>
                <a:ea typeface="+mn-ea"/>
                <a:cs typeface="+mn-cs"/>
              </a:rPr>
              <a:t>"Unintentional Stress-Testers."</a:t>
            </a:r>
            <a:r>
              <a:rPr lang="en-US" sz="1200" kern="1200" dirty="0">
                <a:solidFill>
                  <a:schemeClr val="tx1"/>
                </a:solidFill>
                <a:effectLst/>
                <a:latin typeface="+mn-lt"/>
                <a:ea typeface="+mn-ea"/>
                <a:cs typeface="+mn-cs"/>
              </a:rPr>
              <a:t> If you can win over the person who is "revolting," they often become your strongest champions because they actually care enough to be </a:t>
            </a:r>
            <a:r>
              <a:rPr lang="en-US" sz="1200" kern="1200" dirty="0" err="1">
                <a:solidFill>
                  <a:schemeClr val="tx1"/>
                </a:solidFill>
                <a:effectLst/>
                <a:latin typeface="+mn-lt"/>
                <a:ea typeface="+mn-ea"/>
                <a:cs typeface="+mn-cs"/>
              </a:rPr>
              <a:t>loud.g</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rtl="0"/>
            <a:r>
              <a:rPr lang="en-US" sz="1200" b="1" kern="1200" dirty="0">
                <a:solidFill>
                  <a:schemeClr val="tx1"/>
                </a:solidFill>
                <a:effectLst/>
                <a:latin typeface="+mn-lt"/>
                <a:ea typeface="+mn-ea"/>
                <a:cs typeface="+mn-cs"/>
              </a:rPr>
              <a:t>Why the "Clinical" List Fails</a:t>
            </a:r>
          </a:p>
          <a:p>
            <a:pPr rtl="0"/>
            <a:r>
              <a:rPr lang="en-US" sz="1200" kern="1200" dirty="0">
                <a:solidFill>
                  <a:schemeClr val="tx1"/>
                </a:solidFill>
                <a:effectLst/>
                <a:latin typeface="+mn-lt"/>
                <a:ea typeface="+mn-ea"/>
                <a:cs typeface="+mn-cs"/>
              </a:rPr>
              <a:t>If you show a slide with the word </a:t>
            </a:r>
            <a:r>
              <a:rPr lang="en-US" sz="1200" b="1" kern="1200" dirty="0">
                <a:solidFill>
                  <a:schemeClr val="tx1"/>
                </a:solidFill>
                <a:effectLst/>
                <a:latin typeface="+mn-lt"/>
                <a:ea typeface="+mn-ea"/>
                <a:cs typeface="+mn-cs"/>
              </a:rPr>
              <a:t>"Paranoia"</a:t>
            </a:r>
            <a:r>
              <a:rPr lang="en-US" sz="1200" kern="1200" dirty="0">
                <a:solidFill>
                  <a:schemeClr val="tx1"/>
                </a:solidFill>
                <a:effectLst/>
                <a:latin typeface="+mn-lt"/>
                <a:ea typeface="+mn-ea"/>
                <a:cs typeface="+mn-cs"/>
              </a:rPr>
              <a:t> to a room of doctors and lawyers, you’ll lose them immediately. It implies they are irrational. In healthcare, "resistance" is often a rational response to a poorly communicated vision or a fear that patient safety might be compromised during the transition.</a:t>
            </a:r>
          </a:p>
          <a:p>
            <a:pPr rtl="0"/>
            <a:r>
              <a:rPr lang="en-US" sz="1200" b="1" kern="1200" dirty="0">
                <a:solidFill>
                  <a:schemeClr val="tx1"/>
                </a:solidFill>
                <a:effectLst/>
                <a:latin typeface="+mn-lt"/>
                <a:ea typeface="+mn-ea"/>
                <a:cs typeface="+mn-cs"/>
              </a:rPr>
              <a:t>Re-labeling for the Slide Deck</a:t>
            </a:r>
          </a:p>
          <a:p>
            <a:pPr rtl="0"/>
            <a:r>
              <a:rPr lang="en-US" sz="1200" kern="1200" dirty="0">
                <a:solidFill>
                  <a:schemeClr val="tx1"/>
                </a:solidFill>
                <a:effectLst/>
                <a:latin typeface="+mn-lt"/>
                <a:ea typeface="+mn-ea"/>
                <a:cs typeface="+mn-cs"/>
              </a:rPr>
              <a:t>If you’re putting these on a slide, here’s a quick translation:</a:t>
            </a:r>
          </a:p>
          <a:p>
            <a:pPr rtl="0"/>
            <a:r>
              <a:rPr lang="en-US" sz="1200" b="1" kern="1200" dirty="0">
                <a:solidFill>
                  <a:schemeClr val="tx1"/>
                </a:solidFill>
                <a:effectLst/>
                <a:latin typeface="+mn-lt"/>
                <a:ea typeface="+mn-ea"/>
                <a:cs typeface="+mn-cs"/>
              </a:rPr>
              <a:t>Instead of...Try...</a:t>
            </a:r>
            <a:r>
              <a:rPr lang="en-US" sz="1200" b="1" kern="1200" dirty="0" err="1">
                <a:solidFill>
                  <a:schemeClr val="tx1"/>
                </a:solidFill>
                <a:effectLst/>
                <a:latin typeface="+mn-lt"/>
                <a:ea typeface="+mn-ea"/>
                <a:cs typeface="+mn-cs"/>
              </a:rPr>
              <a:t>ParanoiaRisk</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SensitivityPassivityEngagement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GapSegmentationLocalized</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WorkaroundsNostalgiaExperience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BiasRevoltActive</a:t>
            </a:r>
            <a:r>
              <a:rPr lang="en-US" sz="1200" b="1" kern="1200" dirty="0">
                <a:solidFill>
                  <a:schemeClr val="tx1"/>
                </a:solidFill>
                <a:effectLst/>
                <a:latin typeface="+mn-lt"/>
                <a:ea typeface="+mn-ea"/>
                <a:cs typeface="+mn-cs"/>
              </a:rPr>
              <a:t> Dissent</a:t>
            </a:r>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How does that feel for the flow of the talk? It seems to bridge that gap you mentioned earlier between the </a:t>
            </a:r>
            <a:r>
              <a:rPr lang="en-US" sz="1200" b="1" kern="1200" dirty="0">
                <a:solidFill>
                  <a:schemeClr val="tx1"/>
                </a:solidFill>
                <a:effectLst/>
                <a:latin typeface="+mn-lt"/>
                <a:ea typeface="+mn-ea"/>
                <a:cs typeface="+mn-cs"/>
              </a:rPr>
              <a:t>Vision</a:t>
            </a:r>
            <a:r>
              <a:rPr lang="en-US" sz="1200" kern="1200" dirty="0">
                <a:solidFill>
                  <a:schemeClr val="tx1"/>
                </a:solidFill>
                <a:effectLst/>
                <a:latin typeface="+mn-lt"/>
                <a:ea typeface="+mn-ea"/>
                <a:cs typeface="+mn-cs"/>
              </a:rPr>
              <a:t> (the "why") and the </a:t>
            </a:r>
            <a:r>
              <a:rPr lang="en-US" sz="1200" b="1" kern="1200" dirty="0">
                <a:solidFill>
                  <a:schemeClr val="tx1"/>
                </a:solidFill>
                <a:effectLst/>
                <a:latin typeface="+mn-lt"/>
                <a:ea typeface="+mn-ea"/>
                <a:cs typeface="+mn-cs"/>
              </a:rPr>
              <a:t>SMART aim</a:t>
            </a:r>
            <a:r>
              <a:rPr lang="en-US" sz="1200" kern="1200" dirty="0">
                <a:solidFill>
                  <a:schemeClr val="tx1"/>
                </a:solidFill>
                <a:effectLst/>
                <a:latin typeface="+mn-lt"/>
                <a:ea typeface="+mn-ea"/>
                <a:cs typeface="+mn-cs"/>
              </a:rPr>
              <a:t> (the "how").</a:t>
            </a:r>
          </a:p>
          <a:p>
            <a:endParaRPr lang="en-US" dirty="0"/>
          </a:p>
        </p:txBody>
      </p:sp>
      <p:sp>
        <p:nvSpPr>
          <p:cNvPr id="4" name="Slide Number Placeholder 3"/>
          <p:cNvSpPr>
            <a:spLocks noGrp="1"/>
          </p:cNvSpPr>
          <p:nvPr>
            <p:ph type="sldNum" sz="quarter" idx="5"/>
          </p:nvPr>
        </p:nvSpPr>
        <p:spPr/>
        <p:txBody>
          <a:bodyPr/>
          <a:lstStyle/>
          <a:p>
            <a:fld id="{D2871DC3-1619-1C4C-99E5-3962F28B5468}" type="slidenum">
              <a:rPr lang="en-US" smtClean="0"/>
              <a:t>59</a:t>
            </a:fld>
            <a:endParaRPr lang="en-US"/>
          </a:p>
        </p:txBody>
      </p:sp>
    </p:spTree>
    <p:extLst>
      <p:ext uri="{BB962C8B-B14F-4D97-AF65-F5344CB8AC3E}">
        <p14:creationId xmlns:p14="http://schemas.microsoft.com/office/powerpoint/2010/main" val="2854962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dirty="0">
                <a:latin typeface="Arial" panose="020B0604020202020204" pitchFamily="34" charset="0"/>
                <a:cs typeface="Arial" panose="020B0604020202020204" pitchFamily="34" charset="0"/>
              </a:rPr>
              <a:t>Explain the change and why it is happening (logic, vision)</a:t>
            </a:r>
          </a:p>
          <a:p>
            <a:pPr lvl="0"/>
            <a:r>
              <a:rPr lang="en-US" sz="1600" dirty="0">
                <a:latin typeface="Arial" panose="020B0604020202020204" pitchFamily="34" charset="0"/>
                <a:cs typeface="Arial" panose="020B0604020202020204" pitchFamily="34" charset="0"/>
              </a:rPr>
              <a:t>State your concerns and observations</a:t>
            </a:r>
          </a:p>
          <a:p>
            <a:pPr lvl="0"/>
            <a:r>
              <a:rPr lang="en-US" sz="1600" dirty="0">
                <a:latin typeface="Arial" panose="020B0604020202020204" pitchFamily="34" charset="0"/>
                <a:cs typeface="Arial" panose="020B0604020202020204" pitchFamily="34" charset="0"/>
              </a:rPr>
              <a:t>Reiterate the rationale for the change</a:t>
            </a:r>
            <a:endParaRPr lang="en-US" sz="105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2871DC3-1619-1C4C-99E5-3962F28B5468}" type="slidenum">
              <a:rPr lang="en-US" smtClean="0"/>
              <a:t>60</a:t>
            </a:fld>
            <a:endParaRPr lang="en-US"/>
          </a:p>
        </p:txBody>
      </p:sp>
    </p:spTree>
    <p:extLst>
      <p:ext uri="{BB962C8B-B14F-4D97-AF65-F5344CB8AC3E}">
        <p14:creationId xmlns:p14="http://schemas.microsoft.com/office/powerpoint/2010/main" val="3047959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F6ED39-211B-45DD-96F9-06E2ADD8ADD7}" type="slidenum">
              <a:rPr lang="en-US" smtClean="0"/>
              <a:t>61</a:t>
            </a:fld>
            <a:endParaRPr lang="en-US"/>
          </a:p>
        </p:txBody>
      </p:sp>
    </p:spTree>
    <p:extLst>
      <p:ext uri="{BB962C8B-B14F-4D97-AF65-F5344CB8AC3E}">
        <p14:creationId xmlns:p14="http://schemas.microsoft.com/office/powerpoint/2010/main" val="2035923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71DC3-1619-1C4C-99E5-3962F28B5468}" type="slidenum">
              <a:rPr lang="en-US" smtClean="0"/>
              <a:t>67</a:t>
            </a:fld>
            <a:endParaRPr lang="en-US"/>
          </a:p>
        </p:txBody>
      </p:sp>
    </p:spTree>
    <p:extLst>
      <p:ext uri="{BB962C8B-B14F-4D97-AF65-F5344CB8AC3E}">
        <p14:creationId xmlns:p14="http://schemas.microsoft.com/office/powerpoint/2010/main" val="276369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2871DC3-1619-1C4C-99E5-3962F28B5468}" type="slidenum">
              <a:rPr lang="en-US" smtClean="0"/>
              <a:t>5</a:t>
            </a:fld>
            <a:endParaRPr lang="en-US"/>
          </a:p>
        </p:txBody>
      </p:sp>
    </p:spTree>
    <p:extLst>
      <p:ext uri="{BB962C8B-B14F-4D97-AF65-F5344CB8AC3E}">
        <p14:creationId xmlns:p14="http://schemas.microsoft.com/office/powerpoint/2010/main" val="2026758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also have shown the end of dead poets society</a:t>
            </a:r>
          </a:p>
        </p:txBody>
      </p:sp>
      <p:sp>
        <p:nvSpPr>
          <p:cNvPr id="4" name="Slide Number Placeholder 3"/>
          <p:cNvSpPr>
            <a:spLocks noGrp="1"/>
          </p:cNvSpPr>
          <p:nvPr>
            <p:ph type="sldNum" sz="quarter" idx="5"/>
          </p:nvPr>
        </p:nvSpPr>
        <p:spPr/>
        <p:txBody>
          <a:bodyPr/>
          <a:lstStyle/>
          <a:p>
            <a:fld id="{D2871DC3-1619-1C4C-99E5-3962F28B5468}" type="slidenum">
              <a:rPr lang="en-US" smtClean="0"/>
              <a:t>10</a:t>
            </a:fld>
            <a:endParaRPr lang="en-US"/>
          </a:p>
        </p:txBody>
      </p:sp>
    </p:spTree>
    <p:extLst>
      <p:ext uri="{BB962C8B-B14F-4D97-AF65-F5344CB8AC3E}">
        <p14:creationId xmlns:p14="http://schemas.microsoft.com/office/powerpoint/2010/main" val="3386602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000000"/>
                </a:solidFill>
                <a:effectLst/>
                <a:latin typeface="Open sans" panose="020F0502020204030204" pitchFamily="34" charset="0"/>
              </a:rPr>
              <a:t>James Ramage, left, Dean Paquette and Lincoln Bolitho</a:t>
            </a:r>
            <a:endParaRPr lang="en-US" dirty="0"/>
          </a:p>
        </p:txBody>
      </p:sp>
      <p:sp>
        <p:nvSpPr>
          <p:cNvPr id="4" name="Slide Number Placeholder 3"/>
          <p:cNvSpPr>
            <a:spLocks noGrp="1"/>
          </p:cNvSpPr>
          <p:nvPr>
            <p:ph type="sldNum" sz="quarter" idx="5"/>
          </p:nvPr>
        </p:nvSpPr>
        <p:spPr/>
        <p:txBody>
          <a:bodyPr/>
          <a:lstStyle/>
          <a:p>
            <a:fld id="{9BF6ED39-211B-45DD-96F9-06E2ADD8ADD7}" type="slidenum">
              <a:rPr lang="en-US" smtClean="0"/>
              <a:t>11</a:t>
            </a:fld>
            <a:endParaRPr lang="en-US"/>
          </a:p>
        </p:txBody>
      </p:sp>
    </p:spTree>
    <p:extLst>
      <p:ext uri="{BB962C8B-B14F-4D97-AF65-F5344CB8AC3E}">
        <p14:creationId xmlns:p14="http://schemas.microsoft.com/office/powerpoint/2010/main" val="1761561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8025" y="1160463"/>
            <a:ext cx="5568950" cy="3133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5B9DB3-AB82-3F41-8190-DA3C8DF7A09A}" type="slidenum">
              <a:rPr lang="en-US" smtClean="0"/>
              <a:t>16</a:t>
            </a:fld>
            <a:endParaRPr lang="en-US"/>
          </a:p>
        </p:txBody>
      </p:sp>
    </p:spTree>
    <p:extLst>
      <p:ext uri="{BB962C8B-B14F-4D97-AF65-F5344CB8AC3E}">
        <p14:creationId xmlns:p14="http://schemas.microsoft.com/office/powerpoint/2010/main" val="216100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71DC3-1619-1C4C-99E5-3962F28B5468}" type="slidenum">
              <a:rPr lang="en-US" smtClean="0"/>
              <a:t>27</a:t>
            </a:fld>
            <a:endParaRPr lang="en-US"/>
          </a:p>
        </p:txBody>
      </p:sp>
    </p:spTree>
    <p:extLst>
      <p:ext uri="{BB962C8B-B14F-4D97-AF65-F5344CB8AC3E}">
        <p14:creationId xmlns:p14="http://schemas.microsoft.com/office/powerpoint/2010/main" val="3274909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endParaRPr lang="en-US" sz="28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280B6A01-0884-492E-9315-AEA85FDCEB80}" type="slidenum">
              <a:rPr lang="en-US" smtClean="0"/>
              <a:pPr/>
              <a:t>32</a:t>
            </a:fld>
            <a:endParaRPr lang="en-US" dirty="0"/>
          </a:p>
        </p:txBody>
      </p:sp>
    </p:spTree>
    <p:extLst>
      <p:ext uri="{BB962C8B-B14F-4D97-AF65-F5344CB8AC3E}">
        <p14:creationId xmlns:p14="http://schemas.microsoft.com/office/powerpoint/2010/main" val="2381376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871DC3-1619-1C4C-99E5-3962F28B5468}" type="slidenum">
              <a:rPr lang="en-US" smtClean="0"/>
              <a:t>34</a:t>
            </a:fld>
            <a:endParaRPr lang="en-US"/>
          </a:p>
        </p:txBody>
      </p:sp>
    </p:spTree>
    <p:extLst>
      <p:ext uri="{BB962C8B-B14F-4D97-AF65-F5344CB8AC3E}">
        <p14:creationId xmlns:p14="http://schemas.microsoft.com/office/powerpoint/2010/main" val="3347261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CA978-FE4D-1E07-351C-6B347D7FFF6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6962868-C718-BC8C-B5E8-362D68005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4DBD2D-2E5A-9085-33B6-10D4AF8E7816}"/>
              </a:ext>
            </a:extLst>
          </p:cNvPr>
          <p:cNvSpPr>
            <a:spLocks noGrp="1"/>
          </p:cNvSpPr>
          <p:nvPr>
            <p:ph type="dt" sz="half" idx="10"/>
          </p:nvPr>
        </p:nvSpPr>
        <p:spPr/>
        <p:txBody>
          <a:bodyPr/>
          <a:lstStyle/>
          <a:p>
            <a:fld id="{741E5CC7-6FBB-A043-8D0D-176218057D7B}" type="datetimeFigureOut">
              <a:rPr lang="en-US" smtClean="0"/>
              <a:t>4/27/2026</a:t>
            </a:fld>
            <a:endParaRPr lang="en-US"/>
          </a:p>
        </p:txBody>
      </p:sp>
      <p:sp>
        <p:nvSpPr>
          <p:cNvPr id="5" name="Footer Placeholder 4">
            <a:extLst>
              <a:ext uri="{FF2B5EF4-FFF2-40B4-BE49-F238E27FC236}">
                <a16:creationId xmlns:a16="http://schemas.microsoft.com/office/drawing/2014/main" id="{A2FF7A54-30DE-8673-63D2-3019215B5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7D1D8-548B-2ABD-447E-A849BBD27BB4}"/>
              </a:ext>
            </a:extLst>
          </p:cNvPr>
          <p:cNvSpPr>
            <a:spLocks noGrp="1"/>
          </p:cNvSpPr>
          <p:nvPr>
            <p:ph type="sldNum" sz="quarter" idx="12"/>
          </p:nvPr>
        </p:nvSpPr>
        <p:spPr>
          <a:xfrm>
            <a:off x="8610600" y="6356350"/>
            <a:ext cx="2743200" cy="365125"/>
          </a:xfrm>
          <a:prstGeom prst="rect">
            <a:avLst/>
          </a:prstGeom>
        </p:spPr>
        <p:txBody>
          <a:bodyPr/>
          <a:lstStyle/>
          <a:p>
            <a:fld id="{A97ABBF8-7F3E-8748-B2A1-B982AA91361B}" type="slidenum">
              <a:rPr lang="en-US" smtClean="0"/>
              <a:t>‹#›</a:t>
            </a:fld>
            <a:endParaRPr lang="en-US"/>
          </a:p>
        </p:txBody>
      </p:sp>
    </p:spTree>
    <p:extLst>
      <p:ext uri="{BB962C8B-B14F-4D97-AF65-F5344CB8AC3E}">
        <p14:creationId xmlns:p14="http://schemas.microsoft.com/office/powerpoint/2010/main" val="3586695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B0E37-7935-CF09-472D-81E9E5CAE8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B26149-74CB-CB67-30A6-227AB4CB82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6AFB4-2266-A643-4EB6-B82323E2A760}"/>
              </a:ext>
            </a:extLst>
          </p:cNvPr>
          <p:cNvSpPr>
            <a:spLocks noGrp="1"/>
          </p:cNvSpPr>
          <p:nvPr>
            <p:ph type="dt" sz="half" idx="10"/>
          </p:nvPr>
        </p:nvSpPr>
        <p:spPr/>
        <p:txBody>
          <a:bodyPr/>
          <a:lstStyle/>
          <a:p>
            <a:fld id="{741E5CC7-6FBB-A043-8D0D-176218057D7B}" type="datetimeFigureOut">
              <a:rPr lang="en-US" smtClean="0"/>
              <a:t>4/27/2026</a:t>
            </a:fld>
            <a:endParaRPr lang="en-US"/>
          </a:p>
        </p:txBody>
      </p:sp>
      <p:sp>
        <p:nvSpPr>
          <p:cNvPr id="5" name="Footer Placeholder 4">
            <a:extLst>
              <a:ext uri="{FF2B5EF4-FFF2-40B4-BE49-F238E27FC236}">
                <a16:creationId xmlns:a16="http://schemas.microsoft.com/office/drawing/2014/main" id="{4DF1D7DF-73C4-D203-5C9E-145FE489E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DDF26-CE35-ABBA-7693-61333359086E}"/>
              </a:ext>
            </a:extLst>
          </p:cNvPr>
          <p:cNvSpPr>
            <a:spLocks noGrp="1"/>
          </p:cNvSpPr>
          <p:nvPr>
            <p:ph type="sldNum" sz="quarter" idx="12"/>
          </p:nvPr>
        </p:nvSpPr>
        <p:spPr>
          <a:xfrm>
            <a:off x="8610600" y="6356350"/>
            <a:ext cx="2743200" cy="365125"/>
          </a:xfrm>
          <a:prstGeom prst="rect">
            <a:avLst/>
          </a:prstGeom>
        </p:spPr>
        <p:txBody>
          <a:bodyPr/>
          <a:lstStyle/>
          <a:p>
            <a:fld id="{A97ABBF8-7F3E-8748-B2A1-B982AA91361B}" type="slidenum">
              <a:rPr lang="en-US" smtClean="0"/>
              <a:t>‹#›</a:t>
            </a:fld>
            <a:endParaRPr lang="en-US"/>
          </a:p>
        </p:txBody>
      </p:sp>
    </p:spTree>
    <p:extLst>
      <p:ext uri="{BB962C8B-B14F-4D97-AF65-F5344CB8AC3E}">
        <p14:creationId xmlns:p14="http://schemas.microsoft.com/office/powerpoint/2010/main" val="1900502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A8F67F-A4FC-911A-2981-EEFFD70793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385C9D-74ED-6CD0-1D91-5EB455A8D8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464921-F1A5-31E7-3E5C-E230C54D4D84}"/>
              </a:ext>
            </a:extLst>
          </p:cNvPr>
          <p:cNvSpPr>
            <a:spLocks noGrp="1"/>
          </p:cNvSpPr>
          <p:nvPr>
            <p:ph type="dt" sz="half" idx="10"/>
          </p:nvPr>
        </p:nvSpPr>
        <p:spPr/>
        <p:txBody>
          <a:bodyPr/>
          <a:lstStyle/>
          <a:p>
            <a:fld id="{741E5CC7-6FBB-A043-8D0D-176218057D7B}" type="datetimeFigureOut">
              <a:rPr lang="en-US" smtClean="0"/>
              <a:t>4/27/2026</a:t>
            </a:fld>
            <a:endParaRPr lang="en-US"/>
          </a:p>
        </p:txBody>
      </p:sp>
      <p:sp>
        <p:nvSpPr>
          <p:cNvPr id="5" name="Footer Placeholder 4">
            <a:extLst>
              <a:ext uri="{FF2B5EF4-FFF2-40B4-BE49-F238E27FC236}">
                <a16:creationId xmlns:a16="http://schemas.microsoft.com/office/drawing/2014/main" id="{F0687597-09E5-8105-5C2B-A5E4379FF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60169-5AF4-2628-0B16-ADF4A6612A70}"/>
              </a:ext>
            </a:extLst>
          </p:cNvPr>
          <p:cNvSpPr>
            <a:spLocks noGrp="1"/>
          </p:cNvSpPr>
          <p:nvPr>
            <p:ph type="sldNum" sz="quarter" idx="12"/>
          </p:nvPr>
        </p:nvSpPr>
        <p:spPr>
          <a:xfrm>
            <a:off x="8610600" y="6356350"/>
            <a:ext cx="2743200" cy="365125"/>
          </a:xfrm>
          <a:prstGeom prst="rect">
            <a:avLst/>
          </a:prstGeom>
        </p:spPr>
        <p:txBody>
          <a:bodyPr/>
          <a:lstStyle/>
          <a:p>
            <a:fld id="{A97ABBF8-7F3E-8748-B2A1-B982AA91361B}" type="slidenum">
              <a:rPr lang="en-US" smtClean="0"/>
              <a:t>‹#›</a:t>
            </a:fld>
            <a:endParaRPr lang="en-US"/>
          </a:p>
        </p:txBody>
      </p:sp>
    </p:spTree>
    <p:extLst>
      <p:ext uri="{BB962C8B-B14F-4D97-AF65-F5344CB8AC3E}">
        <p14:creationId xmlns:p14="http://schemas.microsoft.com/office/powerpoint/2010/main" val="125344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A">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458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5235" y="1543930"/>
            <a:ext cx="10141588" cy="1444752"/>
          </a:xfrm>
        </p:spPr>
        <p:txBody>
          <a:bodyPr/>
          <a:lstStyle>
            <a:lvl1pPr>
              <a:defRPr/>
            </a:lvl1pPr>
          </a:lstStyle>
          <a:p>
            <a:r>
              <a:rPr lang="en-US"/>
              <a:t>Click to add title</a:t>
            </a:r>
          </a:p>
        </p:txBody>
      </p:sp>
    </p:spTree>
    <p:extLst>
      <p:ext uri="{BB962C8B-B14F-4D97-AF65-F5344CB8AC3E}">
        <p14:creationId xmlns:p14="http://schemas.microsoft.com/office/powerpoint/2010/main" val="119179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FCD28-09F5-2628-AAFC-0252FEF41BC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A5563A9-E56F-B1E3-B2F8-CE9C33F989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5BADD-9FD2-FD38-D0A5-1C97D79ABC3D}"/>
              </a:ext>
            </a:extLst>
          </p:cNvPr>
          <p:cNvSpPr>
            <a:spLocks noGrp="1"/>
          </p:cNvSpPr>
          <p:nvPr>
            <p:ph type="dt" sz="half" idx="10"/>
          </p:nvPr>
        </p:nvSpPr>
        <p:spPr/>
        <p:txBody>
          <a:bodyPr/>
          <a:lstStyle/>
          <a:p>
            <a:fld id="{741E5CC7-6FBB-A043-8D0D-176218057D7B}" type="datetimeFigureOut">
              <a:rPr lang="en-US" smtClean="0"/>
              <a:t>4/27/2026</a:t>
            </a:fld>
            <a:endParaRPr lang="en-US"/>
          </a:p>
        </p:txBody>
      </p:sp>
      <p:sp>
        <p:nvSpPr>
          <p:cNvPr id="5" name="Footer Placeholder 4">
            <a:extLst>
              <a:ext uri="{FF2B5EF4-FFF2-40B4-BE49-F238E27FC236}">
                <a16:creationId xmlns:a16="http://schemas.microsoft.com/office/drawing/2014/main" id="{F9CE325A-BF37-307D-D86E-E00149C7A6B3}"/>
              </a:ext>
            </a:extLst>
          </p:cNvPr>
          <p:cNvSpPr>
            <a:spLocks noGrp="1"/>
          </p:cNvSpPr>
          <p:nvPr>
            <p:ph type="ftr" sz="quarter" idx="11"/>
          </p:nvPr>
        </p:nvSpPr>
        <p:spPr/>
        <p:txBody>
          <a:bodyPr/>
          <a:lstStyle/>
          <a:p>
            <a:endParaRPr lang="en-US"/>
          </a:p>
        </p:txBody>
      </p:sp>
      <p:pic>
        <p:nvPicPr>
          <p:cNvPr id="7" name="Picture 6" descr="A black background with blue text&#10;&#10;AI-generated content may be incorrect.">
            <a:extLst>
              <a:ext uri="{FF2B5EF4-FFF2-40B4-BE49-F238E27FC236}">
                <a16:creationId xmlns:a16="http://schemas.microsoft.com/office/drawing/2014/main" id="{727432E1-23AC-ACA2-7D13-03F0FA86D756}"/>
              </a:ext>
            </a:extLst>
          </p:cNvPr>
          <p:cNvPicPr>
            <a:picLocks noChangeAspect="1"/>
          </p:cNvPicPr>
          <p:nvPr userDrawn="1"/>
        </p:nvPicPr>
        <p:blipFill>
          <a:blip r:embed="rId2"/>
          <a:srcRect t="1" r="73766" b="-13429"/>
          <a:stretch>
            <a:fillRect/>
          </a:stretch>
        </p:blipFill>
        <p:spPr>
          <a:xfrm>
            <a:off x="10391907" y="5969039"/>
            <a:ext cx="1111471" cy="1228294"/>
          </a:xfrm>
          <a:prstGeom prst="rect">
            <a:avLst/>
          </a:prstGeom>
        </p:spPr>
      </p:pic>
    </p:spTree>
    <p:extLst>
      <p:ext uri="{BB962C8B-B14F-4D97-AF65-F5344CB8AC3E}">
        <p14:creationId xmlns:p14="http://schemas.microsoft.com/office/powerpoint/2010/main" val="222552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04C78-509C-C76E-C031-CB5006731E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FD90AB-326C-42C3-1B5D-396CC8A92C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A8D2A5-B707-BED3-961C-150883D2199F}"/>
              </a:ext>
            </a:extLst>
          </p:cNvPr>
          <p:cNvSpPr>
            <a:spLocks noGrp="1"/>
          </p:cNvSpPr>
          <p:nvPr>
            <p:ph type="dt" sz="half" idx="10"/>
          </p:nvPr>
        </p:nvSpPr>
        <p:spPr/>
        <p:txBody>
          <a:bodyPr/>
          <a:lstStyle/>
          <a:p>
            <a:fld id="{741E5CC7-6FBB-A043-8D0D-176218057D7B}" type="datetimeFigureOut">
              <a:rPr lang="en-US" smtClean="0"/>
              <a:t>4/27/2026</a:t>
            </a:fld>
            <a:endParaRPr lang="en-US"/>
          </a:p>
        </p:txBody>
      </p:sp>
      <p:sp>
        <p:nvSpPr>
          <p:cNvPr id="5" name="Footer Placeholder 4">
            <a:extLst>
              <a:ext uri="{FF2B5EF4-FFF2-40B4-BE49-F238E27FC236}">
                <a16:creationId xmlns:a16="http://schemas.microsoft.com/office/drawing/2014/main" id="{C28B5645-6812-03FA-EB1E-F538F611C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E4EB2-A107-E6CB-5EC0-AAD75F7B5842}"/>
              </a:ext>
            </a:extLst>
          </p:cNvPr>
          <p:cNvSpPr>
            <a:spLocks noGrp="1"/>
          </p:cNvSpPr>
          <p:nvPr>
            <p:ph type="sldNum" sz="quarter" idx="12"/>
          </p:nvPr>
        </p:nvSpPr>
        <p:spPr>
          <a:xfrm>
            <a:off x="8610600" y="6356350"/>
            <a:ext cx="2743200" cy="365125"/>
          </a:xfrm>
          <a:prstGeom prst="rect">
            <a:avLst/>
          </a:prstGeom>
        </p:spPr>
        <p:txBody>
          <a:bodyPr/>
          <a:lstStyle/>
          <a:p>
            <a:fld id="{A97ABBF8-7F3E-8748-B2A1-B982AA91361B}" type="slidenum">
              <a:rPr lang="en-US" smtClean="0"/>
              <a:t>‹#›</a:t>
            </a:fld>
            <a:endParaRPr lang="en-US"/>
          </a:p>
        </p:txBody>
      </p:sp>
    </p:spTree>
    <p:extLst>
      <p:ext uri="{BB962C8B-B14F-4D97-AF65-F5344CB8AC3E}">
        <p14:creationId xmlns:p14="http://schemas.microsoft.com/office/powerpoint/2010/main" val="355051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18E9-4153-B7B0-F102-C46E97B7E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11613C-B590-267F-AB34-5D0665624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EF62CE-F317-719A-3D79-6EB06D29E0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F9AC7-5536-3E51-9C27-37EEAA84E7F7}"/>
              </a:ext>
            </a:extLst>
          </p:cNvPr>
          <p:cNvSpPr>
            <a:spLocks noGrp="1"/>
          </p:cNvSpPr>
          <p:nvPr>
            <p:ph type="dt" sz="half" idx="10"/>
          </p:nvPr>
        </p:nvSpPr>
        <p:spPr/>
        <p:txBody>
          <a:bodyPr/>
          <a:lstStyle/>
          <a:p>
            <a:fld id="{741E5CC7-6FBB-A043-8D0D-176218057D7B}" type="datetimeFigureOut">
              <a:rPr lang="en-US" smtClean="0"/>
              <a:t>4/27/2026</a:t>
            </a:fld>
            <a:endParaRPr lang="en-US"/>
          </a:p>
        </p:txBody>
      </p:sp>
      <p:sp>
        <p:nvSpPr>
          <p:cNvPr id="6" name="Footer Placeholder 5">
            <a:extLst>
              <a:ext uri="{FF2B5EF4-FFF2-40B4-BE49-F238E27FC236}">
                <a16:creationId xmlns:a16="http://schemas.microsoft.com/office/drawing/2014/main" id="{27BBE660-9E88-8EBE-74D8-1F790B7CF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A0F0B1-318B-AF19-7F2E-D61697E6D819}"/>
              </a:ext>
            </a:extLst>
          </p:cNvPr>
          <p:cNvSpPr>
            <a:spLocks noGrp="1"/>
          </p:cNvSpPr>
          <p:nvPr>
            <p:ph type="sldNum" sz="quarter" idx="12"/>
          </p:nvPr>
        </p:nvSpPr>
        <p:spPr>
          <a:xfrm>
            <a:off x="8610600" y="6356350"/>
            <a:ext cx="2743200" cy="365125"/>
          </a:xfrm>
          <a:prstGeom prst="rect">
            <a:avLst/>
          </a:prstGeom>
        </p:spPr>
        <p:txBody>
          <a:bodyPr/>
          <a:lstStyle/>
          <a:p>
            <a:fld id="{A97ABBF8-7F3E-8748-B2A1-B982AA91361B}" type="slidenum">
              <a:rPr lang="en-US" smtClean="0"/>
              <a:t>‹#›</a:t>
            </a:fld>
            <a:endParaRPr lang="en-US"/>
          </a:p>
        </p:txBody>
      </p:sp>
    </p:spTree>
    <p:extLst>
      <p:ext uri="{BB962C8B-B14F-4D97-AF65-F5344CB8AC3E}">
        <p14:creationId xmlns:p14="http://schemas.microsoft.com/office/powerpoint/2010/main" val="2972390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61C71-EC8A-1AF8-CB35-06A5D72091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208822-3433-73DD-A3FE-49ADE64387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99034E-8381-FE1D-D1C6-DE132114A6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2BCB40-67CF-4C7F-E177-29341A00F6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1A9CA-8ABA-59EC-76A9-04F1854CDA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0AD41E-628E-8D7E-F298-D975D02C473A}"/>
              </a:ext>
            </a:extLst>
          </p:cNvPr>
          <p:cNvSpPr>
            <a:spLocks noGrp="1"/>
          </p:cNvSpPr>
          <p:nvPr>
            <p:ph type="dt" sz="half" idx="10"/>
          </p:nvPr>
        </p:nvSpPr>
        <p:spPr/>
        <p:txBody>
          <a:bodyPr/>
          <a:lstStyle/>
          <a:p>
            <a:fld id="{741E5CC7-6FBB-A043-8D0D-176218057D7B}" type="datetimeFigureOut">
              <a:rPr lang="en-US" smtClean="0"/>
              <a:t>4/27/2026</a:t>
            </a:fld>
            <a:endParaRPr lang="en-US"/>
          </a:p>
        </p:txBody>
      </p:sp>
      <p:sp>
        <p:nvSpPr>
          <p:cNvPr id="8" name="Footer Placeholder 7">
            <a:extLst>
              <a:ext uri="{FF2B5EF4-FFF2-40B4-BE49-F238E27FC236}">
                <a16:creationId xmlns:a16="http://schemas.microsoft.com/office/drawing/2014/main" id="{0AAE4DF1-11AF-E94B-FB5F-0C83FD56D4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BD9DCF-939E-3F96-76A6-1AC16D125970}"/>
              </a:ext>
            </a:extLst>
          </p:cNvPr>
          <p:cNvSpPr>
            <a:spLocks noGrp="1"/>
          </p:cNvSpPr>
          <p:nvPr>
            <p:ph type="sldNum" sz="quarter" idx="12"/>
          </p:nvPr>
        </p:nvSpPr>
        <p:spPr>
          <a:xfrm>
            <a:off x="8610600" y="6356350"/>
            <a:ext cx="2743200" cy="365125"/>
          </a:xfrm>
          <a:prstGeom prst="rect">
            <a:avLst/>
          </a:prstGeom>
        </p:spPr>
        <p:txBody>
          <a:bodyPr/>
          <a:lstStyle/>
          <a:p>
            <a:fld id="{A97ABBF8-7F3E-8748-B2A1-B982AA91361B}" type="slidenum">
              <a:rPr lang="en-US" smtClean="0"/>
              <a:t>‹#›</a:t>
            </a:fld>
            <a:endParaRPr lang="en-US"/>
          </a:p>
        </p:txBody>
      </p:sp>
    </p:spTree>
    <p:extLst>
      <p:ext uri="{BB962C8B-B14F-4D97-AF65-F5344CB8AC3E}">
        <p14:creationId xmlns:p14="http://schemas.microsoft.com/office/powerpoint/2010/main" val="1836903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DE911-E2F9-EA3F-D674-874773816D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34B37B-FCCB-26CE-F16A-B46E75F384FD}"/>
              </a:ext>
            </a:extLst>
          </p:cNvPr>
          <p:cNvSpPr>
            <a:spLocks noGrp="1"/>
          </p:cNvSpPr>
          <p:nvPr>
            <p:ph type="dt" sz="half" idx="10"/>
          </p:nvPr>
        </p:nvSpPr>
        <p:spPr/>
        <p:txBody>
          <a:bodyPr/>
          <a:lstStyle/>
          <a:p>
            <a:fld id="{741E5CC7-6FBB-A043-8D0D-176218057D7B}" type="datetimeFigureOut">
              <a:rPr lang="en-US" smtClean="0"/>
              <a:t>4/27/2026</a:t>
            </a:fld>
            <a:endParaRPr lang="en-US"/>
          </a:p>
        </p:txBody>
      </p:sp>
      <p:sp>
        <p:nvSpPr>
          <p:cNvPr id="4" name="Footer Placeholder 3">
            <a:extLst>
              <a:ext uri="{FF2B5EF4-FFF2-40B4-BE49-F238E27FC236}">
                <a16:creationId xmlns:a16="http://schemas.microsoft.com/office/drawing/2014/main" id="{F7FA132F-E473-4674-AA23-370CF318C5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172718-754B-79F3-B34A-12281C8C64DB}"/>
              </a:ext>
            </a:extLst>
          </p:cNvPr>
          <p:cNvSpPr>
            <a:spLocks noGrp="1"/>
          </p:cNvSpPr>
          <p:nvPr>
            <p:ph type="sldNum" sz="quarter" idx="12"/>
          </p:nvPr>
        </p:nvSpPr>
        <p:spPr>
          <a:xfrm>
            <a:off x="8610600" y="6356350"/>
            <a:ext cx="2743200" cy="365125"/>
          </a:xfrm>
          <a:prstGeom prst="rect">
            <a:avLst/>
          </a:prstGeom>
        </p:spPr>
        <p:txBody>
          <a:bodyPr/>
          <a:lstStyle/>
          <a:p>
            <a:fld id="{A97ABBF8-7F3E-8748-B2A1-B982AA91361B}" type="slidenum">
              <a:rPr lang="en-US" smtClean="0"/>
              <a:t>‹#›</a:t>
            </a:fld>
            <a:endParaRPr lang="en-US"/>
          </a:p>
        </p:txBody>
      </p:sp>
    </p:spTree>
    <p:extLst>
      <p:ext uri="{BB962C8B-B14F-4D97-AF65-F5344CB8AC3E}">
        <p14:creationId xmlns:p14="http://schemas.microsoft.com/office/powerpoint/2010/main" val="272983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6618DD-BEA9-C549-B2EE-3D38859112E5}"/>
              </a:ext>
            </a:extLst>
          </p:cNvPr>
          <p:cNvSpPr>
            <a:spLocks noGrp="1"/>
          </p:cNvSpPr>
          <p:nvPr>
            <p:ph type="dt" sz="half" idx="10"/>
          </p:nvPr>
        </p:nvSpPr>
        <p:spPr/>
        <p:txBody>
          <a:bodyPr/>
          <a:lstStyle/>
          <a:p>
            <a:fld id="{741E5CC7-6FBB-A043-8D0D-176218057D7B}" type="datetimeFigureOut">
              <a:rPr lang="en-US" smtClean="0"/>
              <a:t>4/27/2026</a:t>
            </a:fld>
            <a:endParaRPr lang="en-US"/>
          </a:p>
        </p:txBody>
      </p:sp>
      <p:sp>
        <p:nvSpPr>
          <p:cNvPr id="3" name="Footer Placeholder 2">
            <a:extLst>
              <a:ext uri="{FF2B5EF4-FFF2-40B4-BE49-F238E27FC236}">
                <a16:creationId xmlns:a16="http://schemas.microsoft.com/office/drawing/2014/main" id="{2E093CB4-ED74-F849-DCAC-1D34FF3245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CE8BB8-3CA5-C482-1183-159387DBA0DC}"/>
              </a:ext>
            </a:extLst>
          </p:cNvPr>
          <p:cNvSpPr>
            <a:spLocks noGrp="1"/>
          </p:cNvSpPr>
          <p:nvPr>
            <p:ph type="sldNum" sz="quarter" idx="12"/>
          </p:nvPr>
        </p:nvSpPr>
        <p:spPr>
          <a:xfrm>
            <a:off x="8610600" y="6356350"/>
            <a:ext cx="2743200" cy="365125"/>
          </a:xfrm>
          <a:prstGeom prst="rect">
            <a:avLst/>
          </a:prstGeom>
        </p:spPr>
        <p:txBody>
          <a:bodyPr/>
          <a:lstStyle/>
          <a:p>
            <a:fld id="{A97ABBF8-7F3E-8748-B2A1-B982AA91361B}" type="slidenum">
              <a:rPr lang="en-US" smtClean="0"/>
              <a:t>‹#›</a:t>
            </a:fld>
            <a:endParaRPr lang="en-US"/>
          </a:p>
        </p:txBody>
      </p:sp>
    </p:spTree>
    <p:extLst>
      <p:ext uri="{BB962C8B-B14F-4D97-AF65-F5344CB8AC3E}">
        <p14:creationId xmlns:p14="http://schemas.microsoft.com/office/powerpoint/2010/main" val="3775007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81FC-23A2-774E-0393-76EE00AAC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446747-A421-10AD-CA2C-3000505854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AEC4BA-305B-1338-4F85-3F9875161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83DD56-E694-3475-F865-0E8DB6536553}"/>
              </a:ext>
            </a:extLst>
          </p:cNvPr>
          <p:cNvSpPr>
            <a:spLocks noGrp="1"/>
          </p:cNvSpPr>
          <p:nvPr>
            <p:ph type="dt" sz="half" idx="10"/>
          </p:nvPr>
        </p:nvSpPr>
        <p:spPr/>
        <p:txBody>
          <a:bodyPr/>
          <a:lstStyle/>
          <a:p>
            <a:fld id="{741E5CC7-6FBB-A043-8D0D-176218057D7B}" type="datetimeFigureOut">
              <a:rPr lang="en-US" smtClean="0"/>
              <a:t>4/27/2026</a:t>
            </a:fld>
            <a:endParaRPr lang="en-US"/>
          </a:p>
        </p:txBody>
      </p:sp>
      <p:sp>
        <p:nvSpPr>
          <p:cNvPr id="6" name="Footer Placeholder 5">
            <a:extLst>
              <a:ext uri="{FF2B5EF4-FFF2-40B4-BE49-F238E27FC236}">
                <a16:creationId xmlns:a16="http://schemas.microsoft.com/office/drawing/2014/main" id="{73B051D9-7C8C-1E28-E5E5-23970CF54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36F8BA-E87A-48A4-4F88-C7410B6A769F}"/>
              </a:ext>
            </a:extLst>
          </p:cNvPr>
          <p:cNvSpPr>
            <a:spLocks noGrp="1"/>
          </p:cNvSpPr>
          <p:nvPr>
            <p:ph type="sldNum" sz="quarter" idx="12"/>
          </p:nvPr>
        </p:nvSpPr>
        <p:spPr>
          <a:xfrm>
            <a:off x="8610600" y="6356350"/>
            <a:ext cx="2743200" cy="365125"/>
          </a:xfrm>
          <a:prstGeom prst="rect">
            <a:avLst/>
          </a:prstGeom>
        </p:spPr>
        <p:txBody>
          <a:bodyPr/>
          <a:lstStyle/>
          <a:p>
            <a:fld id="{A97ABBF8-7F3E-8748-B2A1-B982AA91361B}" type="slidenum">
              <a:rPr lang="en-US" smtClean="0"/>
              <a:t>‹#›</a:t>
            </a:fld>
            <a:endParaRPr lang="en-US"/>
          </a:p>
        </p:txBody>
      </p:sp>
    </p:spTree>
    <p:extLst>
      <p:ext uri="{BB962C8B-B14F-4D97-AF65-F5344CB8AC3E}">
        <p14:creationId xmlns:p14="http://schemas.microsoft.com/office/powerpoint/2010/main" val="521989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4524-5E1F-B0E9-9E4E-DBA51A746B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AE64D5-AD1F-348B-3040-1D798405E0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52FEB9-D4D0-BBBF-A31A-5DE5D7641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E2B8B-8B17-E993-B0DB-57DD795FE1F0}"/>
              </a:ext>
            </a:extLst>
          </p:cNvPr>
          <p:cNvSpPr>
            <a:spLocks noGrp="1"/>
          </p:cNvSpPr>
          <p:nvPr>
            <p:ph type="dt" sz="half" idx="10"/>
          </p:nvPr>
        </p:nvSpPr>
        <p:spPr/>
        <p:txBody>
          <a:bodyPr/>
          <a:lstStyle/>
          <a:p>
            <a:fld id="{741E5CC7-6FBB-A043-8D0D-176218057D7B}" type="datetimeFigureOut">
              <a:rPr lang="en-US" smtClean="0"/>
              <a:t>4/27/2026</a:t>
            </a:fld>
            <a:endParaRPr lang="en-US"/>
          </a:p>
        </p:txBody>
      </p:sp>
      <p:sp>
        <p:nvSpPr>
          <p:cNvPr id="6" name="Footer Placeholder 5">
            <a:extLst>
              <a:ext uri="{FF2B5EF4-FFF2-40B4-BE49-F238E27FC236}">
                <a16:creationId xmlns:a16="http://schemas.microsoft.com/office/drawing/2014/main" id="{2A50E1F5-9C06-0810-18AE-9146ABD55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C3048-36D3-9911-F6A9-DA13D886F986}"/>
              </a:ext>
            </a:extLst>
          </p:cNvPr>
          <p:cNvSpPr>
            <a:spLocks noGrp="1"/>
          </p:cNvSpPr>
          <p:nvPr>
            <p:ph type="sldNum" sz="quarter" idx="12"/>
          </p:nvPr>
        </p:nvSpPr>
        <p:spPr>
          <a:xfrm>
            <a:off x="8610600" y="6356350"/>
            <a:ext cx="2743200" cy="365125"/>
          </a:xfrm>
          <a:prstGeom prst="rect">
            <a:avLst/>
          </a:prstGeom>
        </p:spPr>
        <p:txBody>
          <a:bodyPr/>
          <a:lstStyle/>
          <a:p>
            <a:fld id="{A97ABBF8-7F3E-8748-B2A1-B982AA91361B}" type="slidenum">
              <a:rPr lang="en-US" smtClean="0"/>
              <a:t>‹#›</a:t>
            </a:fld>
            <a:endParaRPr lang="en-US"/>
          </a:p>
        </p:txBody>
      </p:sp>
    </p:spTree>
    <p:extLst>
      <p:ext uri="{BB962C8B-B14F-4D97-AF65-F5344CB8AC3E}">
        <p14:creationId xmlns:p14="http://schemas.microsoft.com/office/powerpoint/2010/main" val="1805855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5467E-505C-A15B-F2F1-229A0B4FA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7FE2A31-D693-C78B-045D-7D7E953216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9C997C9-099B-6BCE-2CBA-D2694EE64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1E5CC7-6FBB-A043-8D0D-176218057D7B}" type="datetimeFigureOut">
              <a:rPr lang="en-US" smtClean="0"/>
              <a:t>4/27/2026</a:t>
            </a:fld>
            <a:endParaRPr lang="en-US"/>
          </a:p>
        </p:txBody>
      </p:sp>
      <p:sp>
        <p:nvSpPr>
          <p:cNvPr id="5" name="Footer Placeholder 4">
            <a:extLst>
              <a:ext uri="{FF2B5EF4-FFF2-40B4-BE49-F238E27FC236}">
                <a16:creationId xmlns:a16="http://schemas.microsoft.com/office/drawing/2014/main" id="{B1F8CCEE-6422-8818-E90A-8F931F26F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pic>
        <p:nvPicPr>
          <p:cNvPr id="7" name="Picture 6" descr="A black background with blue text&#10;&#10;AI-generated content may be incorrect.">
            <a:extLst>
              <a:ext uri="{FF2B5EF4-FFF2-40B4-BE49-F238E27FC236}">
                <a16:creationId xmlns:a16="http://schemas.microsoft.com/office/drawing/2014/main" id="{D4682A3F-3F8F-0E25-79CF-5631E0AEDCF6}"/>
              </a:ext>
            </a:extLst>
          </p:cNvPr>
          <p:cNvPicPr>
            <a:picLocks noChangeAspect="1"/>
          </p:cNvPicPr>
          <p:nvPr userDrawn="1"/>
        </p:nvPicPr>
        <p:blipFill>
          <a:blip r:embed="rId15"/>
          <a:srcRect t="1" r="73766" b="-13429"/>
          <a:stretch>
            <a:fillRect/>
          </a:stretch>
        </p:blipFill>
        <p:spPr>
          <a:xfrm>
            <a:off x="10391907" y="5969039"/>
            <a:ext cx="1111471" cy="1228294"/>
          </a:xfrm>
          <a:prstGeom prst="rect">
            <a:avLst/>
          </a:prstGeom>
        </p:spPr>
      </p:pic>
    </p:spTree>
    <p:extLst>
      <p:ext uri="{BB962C8B-B14F-4D97-AF65-F5344CB8AC3E}">
        <p14:creationId xmlns:p14="http://schemas.microsoft.com/office/powerpoint/2010/main" val="3509541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fW8amMCVAJQ"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904sBohiYr4" TargetMode="External"/><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39.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3.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diagramLayout" Target="../diagrams/layout18.xml"/><Relationship Id="rId7" Type="http://schemas.openxmlformats.org/officeDocument/2006/relationships/diagramData" Target="../diagrams/data19.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microsoft.com/office/2007/relationships/diagramDrawing" Target="../diagrams/drawing19.xml"/><Relationship Id="rId5" Type="http://schemas.openxmlformats.org/officeDocument/2006/relationships/diagramColors" Target="../diagrams/colors18.xml"/><Relationship Id="rId10" Type="http://schemas.openxmlformats.org/officeDocument/2006/relationships/diagramColors" Target="../diagrams/colors19.xml"/><Relationship Id="rId4" Type="http://schemas.openxmlformats.org/officeDocument/2006/relationships/diagramQuickStyle" Target="../diagrams/quickStyle18.xml"/><Relationship Id="rId9" Type="http://schemas.openxmlformats.org/officeDocument/2006/relationships/diagramQuickStyle" Target="../diagrams/quickStyle19.xml"/></Relationships>
</file>

<file path=ppt/slides/_rels/slide53.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ke surrounded by mountains&#10;&#10;AI-generated content may be incorrect.">
            <a:extLst>
              <a:ext uri="{FF2B5EF4-FFF2-40B4-BE49-F238E27FC236}">
                <a16:creationId xmlns:a16="http://schemas.microsoft.com/office/drawing/2014/main" id="{19917F33-BBE8-DD6C-33DC-25BE382B8239}"/>
              </a:ext>
            </a:extLst>
          </p:cNvPr>
          <p:cNvPicPr>
            <a:picLocks noChangeAspect="1"/>
          </p:cNvPicPr>
          <p:nvPr/>
        </p:nvPicPr>
        <p:blipFill>
          <a:blip r:embed="rId3"/>
          <a:stretch>
            <a:fillRect/>
          </a:stretch>
        </p:blipFill>
        <p:spPr>
          <a:xfrm>
            <a:off x="4819973" y="0"/>
            <a:ext cx="7372027" cy="5529021"/>
          </a:xfrm>
          <a:prstGeom prst="rect">
            <a:avLst/>
          </a:prstGeom>
        </p:spPr>
      </p:pic>
      <p:sp>
        <p:nvSpPr>
          <p:cNvPr id="3" name="Subtitle 2">
            <a:extLst>
              <a:ext uri="{FF2B5EF4-FFF2-40B4-BE49-F238E27FC236}">
                <a16:creationId xmlns:a16="http://schemas.microsoft.com/office/drawing/2014/main" id="{8726654B-C45D-D901-5361-400389FEC981}"/>
              </a:ext>
            </a:extLst>
          </p:cNvPr>
          <p:cNvSpPr>
            <a:spLocks noGrp="1"/>
          </p:cNvSpPr>
          <p:nvPr>
            <p:ph type="subTitle" idx="1"/>
          </p:nvPr>
        </p:nvSpPr>
        <p:spPr>
          <a:xfrm>
            <a:off x="0" y="571556"/>
            <a:ext cx="4819973" cy="5714888"/>
          </a:xfrm>
        </p:spPr>
        <p:txBody>
          <a:bodyPr/>
          <a:lstStyle/>
          <a:p>
            <a:r>
              <a:rPr lang="en-US" sz="2800" b="1" dirty="0"/>
              <a:t>Leading Change- in a changing world</a:t>
            </a:r>
            <a:endParaRPr lang="en-US" b="1" dirty="0"/>
          </a:p>
          <a:p>
            <a:endParaRPr lang="en-US" b="1" dirty="0"/>
          </a:p>
          <a:p>
            <a:endParaRPr lang="en-US" dirty="0"/>
          </a:p>
          <a:p>
            <a:r>
              <a:rPr lang="en-US" i="1" dirty="0"/>
              <a:t>Daniel Hyman, MD, MMM</a:t>
            </a:r>
          </a:p>
          <a:p>
            <a:r>
              <a:rPr lang="en-US" i="1" dirty="0"/>
              <a:t>Adjunct Professor, Pediatrics, </a:t>
            </a:r>
          </a:p>
          <a:p>
            <a:r>
              <a:rPr lang="en-US" i="1" dirty="0"/>
              <a:t>Perelman School of Medicine</a:t>
            </a:r>
          </a:p>
          <a:p>
            <a:r>
              <a:rPr lang="en-US" i="1" dirty="0"/>
              <a:t> University of Pennsylvania</a:t>
            </a:r>
          </a:p>
          <a:p>
            <a:endParaRPr lang="en-US" i="1" dirty="0"/>
          </a:p>
          <a:p>
            <a:r>
              <a:rPr lang="en-US" i="1" dirty="0"/>
              <a:t>May 2026</a:t>
            </a:r>
            <a:endParaRPr lang="en-US" dirty="0"/>
          </a:p>
          <a:p>
            <a:endParaRPr lang="en-US" dirty="0"/>
          </a:p>
        </p:txBody>
      </p:sp>
      <p:sp>
        <p:nvSpPr>
          <p:cNvPr id="2" name="TextBox 1">
            <a:extLst>
              <a:ext uri="{FF2B5EF4-FFF2-40B4-BE49-F238E27FC236}">
                <a16:creationId xmlns:a16="http://schemas.microsoft.com/office/drawing/2014/main" id="{BFA4DFB1-D509-385B-3D28-8299DA1BDFDC}"/>
              </a:ext>
            </a:extLst>
          </p:cNvPr>
          <p:cNvSpPr txBox="1"/>
          <p:nvPr/>
        </p:nvSpPr>
        <p:spPr>
          <a:xfrm>
            <a:off x="9144001" y="5617051"/>
            <a:ext cx="2898182" cy="400110"/>
          </a:xfrm>
          <a:prstGeom prst="rect">
            <a:avLst/>
          </a:prstGeom>
          <a:noFill/>
          <a:ln>
            <a:solidFill>
              <a:schemeClr val="tx1"/>
            </a:solidFill>
          </a:ln>
        </p:spPr>
        <p:txBody>
          <a:bodyPr wrap="square" rtlCol="0">
            <a:spAutoFit/>
          </a:bodyPr>
          <a:lstStyle/>
          <a:p>
            <a:r>
              <a:rPr lang="en-US" sz="2000" dirty="0" err="1"/>
              <a:t>Aurlandsfjord</a:t>
            </a:r>
            <a:r>
              <a:rPr lang="en-US" sz="2000" dirty="0"/>
              <a:t>, Norway</a:t>
            </a:r>
          </a:p>
        </p:txBody>
      </p:sp>
    </p:spTree>
    <p:extLst>
      <p:ext uri="{BB962C8B-B14F-4D97-AF65-F5344CB8AC3E}">
        <p14:creationId xmlns:p14="http://schemas.microsoft.com/office/powerpoint/2010/main" val="396803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1532-A6C4-A872-7703-335CF2A3D72C}"/>
              </a:ext>
            </a:extLst>
          </p:cNvPr>
          <p:cNvSpPr>
            <a:spLocks noGrp="1"/>
          </p:cNvSpPr>
          <p:nvPr>
            <p:ph type="title"/>
          </p:nvPr>
        </p:nvSpPr>
        <p:spPr>
          <a:xfrm>
            <a:off x="593691" y="205030"/>
            <a:ext cx="10009632" cy="1143000"/>
          </a:xfrm>
        </p:spPr>
        <p:txBody>
          <a:bodyPr/>
          <a:lstStyle/>
          <a:p>
            <a:r>
              <a:rPr lang="en-US" dirty="0">
                <a:latin typeface="Arial"/>
                <a:cs typeface="Arial"/>
              </a:rPr>
              <a:t>Diffusion of innovation</a:t>
            </a:r>
            <a:endParaRPr lang="en-US" dirty="0"/>
          </a:p>
        </p:txBody>
      </p:sp>
      <p:sp>
        <p:nvSpPr>
          <p:cNvPr id="3" name="Content Placeholder 2">
            <a:extLst>
              <a:ext uri="{FF2B5EF4-FFF2-40B4-BE49-F238E27FC236}">
                <a16:creationId xmlns:a16="http://schemas.microsoft.com/office/drawing/2014/main" id="{767DE882-79F5-8467-C6D3-F1F32EEF5A63}"/>
              </a:ext>
            </a:extLst>
          </p:cNvPr>
          <p:cNvSpPr>
            <a:spLocks noGrp="1"/>
          </p:cNvSpPr>
          <p:nvPr>
            <p:ph idx="1"/>
          </p:nvPr>
        </p:nvSpPr>
        <p:spPr>
          <a:xfrm>
            <a:off x="1739249" y="6202374"/>
            <a:ext cx="7718515" cy="336542"/>
          </a:xfrm>
        </p:spPr>
        <p:txBody>
          <a:bodyPr vert="horz" lIns="91440" tIns="45720" rIns="91440" bIns="45720" rtlCol="0" anchor="t">
            <a:normAutofit/>
          </a:bodyPr>
          <a:lstStyle/>
          <a:p>
            <a:pPr algn="ctr">
              <a:buNone/>
            </a:pPr>
            <a:r>
              <a:rPr lang="en-US" sz="1100" b="1" dirty="0">
                <a:latin typeface="Georgia"/>
              </a:rPr>
              <a:t>First Follower: Leadership Lessons from Dancing Guy - </a:t>
            </a:r>
            <a:r>
              <a:rPr lang="en-US" sz="1100" dirty="0">
                <a:latin typeface="Georgia"/>
                <a:hlinkClick r:id="rId3"/>
              </a:rPr>
              <a:t>https://www.youtube.com/watch?v=fW8amMCVAJQ</a:t>
            </a:r>
            <a:r>
              <a:rPr lang="en-US" sz="1100" dirty="0">
                <a:latin typeface="Georgia"/>
              </a:rPr>
              <a:t> </a:t>
            </a:r>
            <a:endParaRPr lang="en-US" dirty="0">
              <a:latin typeface="Georgia"/>
            </a:endParaRPr>
          </a:p>
        </p:txBody>
      </p:sp>
      <p:sp>
        <p:nvSpPr>
          <p:cNvPr id="4" name="Slide Number Placeholder 3">
            <a:extLst>
              <a:ext uri="{FF2B5EF4-FFF2-40B4-BE49-F238E27FC236}">
                <a16:creationId xmlns:a16="http://schemas.microsoft.com/office/drawing/2014/main" id="{A00C0AAA-78F0-0F91-B997-46CF45467673}"/>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10</a:t>
            </a:fld>
            <a:endParaRPr lang="en-US">
              <a:solidFill>
                <a:srgbClr val="5C8D29"/>
              </a:solidFill>
            </a:endParaRPr>
          </a:p>
        </p:txBody>
      </p:sp>
      <p:pic>
        <p:nvPicPr>
          <p:cNvPr id="5" name="Picture 5" descr="A picture containing grass, outdoor, hillside&#10;&#10;Description automatically generated">
            <a:extLst>
              <a:ext uri="{FF2B5EF4-FFF2-40B4-BE49-F238E27FC236}">
                <a16:creationId xmlns:a16="http://schemas.microsoft.com/office/drawing/2014/main" id="{9668ED69-19BA-1C1D-9643-B167F90FCD73}"/>
              </a:ext>
            </a:extLst>
          </p:cNvPr>
          <p:cNvPicPr>
            <a:picLocks noChangeAspect="1"/>
          </p:cNvPicPr>
          <p:nvPr/>
        </p:nvPicPr>
        <p:blipFill>
          <a:blip r:embed="rId4"/>
          <a:stretch>
            <a:fillRect/>
          </a:stretch>
        </p:blipFill>
        <p:spPr>
          <a:xfrm>
            <a:off x="1388566" y="1348030"/>
            <a:ext cx="8419879" cy="4604346"/>
          </a:xfrm>
          <a:prstGeom prst="rect">
            <a:avLst/>
          </a:prstGeom>
        </p:spPr>
      </p:pic>
    </p:spTree>
    <p:extLst>
      <p:ext uri="{BB962C8B-B14F-4D97-AF65-F5344CB8AC3E}">
        <p14:creationId xmlns:p14="http://schemas.microsoft.com/office/powerpoint/2010/main" val="838975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2B2385-DD68-4022-7462-591B25BA2CB8}"/>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11</a:t>
            </a:fld>
            <a:endParaRPr lang="en-US">
              <a:solidFill>
                <a:srgbClr val="5C8D29"/>
              </a:solidFill>
            </a:endParaRPr>
          </a:p>
        </p:txBody>
      </p:sp>
      <p:pic>
        <p:nvPicPr>
          <p:cNvPr id="8" name="Picture 7" descr="A map of the united states&#10;&#10;Description automatically generated">
            <a:extLst>
              <a:ext uri="{FF2B5EF4-FFF2-40B4-BE49-F238E27FC236}">
                <a16:creationId xmlns:a16="http://schemas.microsoft.com/office/drawing/2014/main" id="{CB7315F4-3FA1-37EF-7F7B-C05DB8115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257" y="672939"/>
            <a:ext cx="7343485" cy="5244025"/>
          </a:xfrm>
          <a:prstGeom prst="rect">
            <a:avLst/>
          </a:prstGeom>
        </p:spPr>
      </p:pic>
      <p:pic>
        <p:nvPicPr>
          <p:cNvPr id="6" name="Content Placeholder 5" descr="A map of the united states&#10;&#10;Description automatically generated">
            <a:extLst>
              <a:ext uri="{FF2B5EF4-FFF2-40B4-BE49-F238E27FC236}">
                <a16:creationId xmlns:a16="http://schemas.microsoft.com/office/drawing/2014/main" id="{7C9DB3B1-EAA3-B403-1A4B-4492FC53E14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24257" y="672939"/>
            <a:ext cx="8202565" cy="5244025"/>
          </a:xfrm>
        </p:spPr>
      </p:pic>
      <p:pic>
        <p:nvPicPr>
          <p:cNvPr id="2050" name="Picture 2">
            <a:extLst>
              <a:ext uri="{FF2B5EF4-FFF2-40B4-BE49-F238E27FC236}">
                <a16:creationId xmlns:a16="http://schemas.microsoft.com/office/drawing/2014/main" id="{32AE640E-B088-4E86-934F-F02977027F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916" y="862860"/>
            <a:ext cx="4920995" cy="49209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2D1B934-7191-BA0A-509C-55A61E85C515}"/>
              </a:ext>
            </a:extLst>
          </p:cNvPr>
          <p:cNvSpPr txBox="1"/>
          <p:nvPr/>
        </p:nvSpPr>
        <p:spPr>
          <a:xfrm>
            <a:off x="581353" y="83420"/>
            <a:ext cx="6946868" cy="646331"/>
          </a:xfrm>
          <a:prstGeom prst="rect">
            <a:avLst/>
          </a:prstGeom>
          <a:noFill/>
        </p:spPr>
        <p:txBody>
          <a:bodyPr wrap="square" rtlCol="0">
            <a:spAutoFit/>
          </a:bodyPr>
          <a:lstStyle/>
          <a:p>
            <a:r>
              <a:rPr lang="en-US" sz="3600" b="1" dirty="0">
                <a:solidFill>
                  <a:srgbClr val="5C8D29"/>
                </a:solidFill>
                <a:latin typeface="+mj-lt"/>
              </a:rPr>
              <a:t>Dapper Wednesdays in Maine!</a:t>
            </a:r>
          </a:p>
        </p:txBody>
      </p:sp>
    </p:spTree>
    <p:extLst>
      <p:ext uri="{BB962C8B-B14F-4D97-AF65-F5344CB8AC3E}">
        <p14:creationId xmlns:p14="http://schemas.microsoft.com/office/powerpoint/2010/main" val="4945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27B070-641D-BD47-8744-0EE25F9A913B}"/>
              </a:ext>
            </a:extLst>
          </p:cNvPr>
          <p:cNvSpPr>
            <a:spLocks noGrp="1"/>
          </p:cNvSpPr>
          <p:nvPr>
            <p:ph type="sldNum" sz="quarter" idx="4294967295"/>
          </p:nvPr>
        </p:nvSpPr>
        <p:spPr>
          <a:xfrm>
            <a:off x="8610600" y="635635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D11960"/>
                </a:solidFill>
              </a:rPr>
              <a:pPr/>
              <a:t>12</a:t>
            </a:fld>
            <a:endParaRPr lang="en-US">
              <a:solidFill>
                <a:srgbClr val="5C8D29"/>
              </a:solidFill>
            </a:endParaRPr>
          </a:p>
        </p:txBody>
      </p:sp>
      <p:pic>
        <p:nvPicPr>
          <p:cNvPr id="3074" name="Picture 2" descr="Elementary School Boys Start 'Dapper Wednesday' Trend at Their School">
            <a:extLst>
              <a:ext uri="{FF2B5EF4-FFF2-40B4-BE49-F238E27FC236}">
                <a16:creationId xmlns:a16="http://schemas.microsoft.com/office/drawing/2014/main" id="{F1A4D06E-72F2-2362-D2DC-2C9497B84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991" y="328754"/>
            <a:ext cx="5036991" cy="2831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DEE7DA0-FED2-6030-B7C8-91D409FB40D3}"/>
              </a:ext>
            </a:extLst>
          </p:cNvPr>
          <p:cNvSpPr txBox="1"/>
          <p:nvPr/>
        </p:nvSpPr>
        <p:spPr>
          <a:xfrm>
            <a:off x="2563499" y="6231136"/>
            <a:ext cx="4165600" cy="307777"/>
          </a:xfrm>
          <a:prstGeom prst="rect">
            <a:avLst/>
          </a:prstGeom>
          <a:noFill/>
        </p:spPr>
        <p:txBody>
          <a:bodyPr wrap="square">
            <a:spAutoFit/>
          </a:bodyPr>
          <a:lstStyle/>
          <a:p>
            <a:pPr algn="ctr"/>
            <a:r>
              <a:rPr lang="en-US" sz="1400" dirty="0">
                <a:latin typeface="Cambria" panose="02040503050406030204" pitchFamily="18" charset="0"/>
                <a:ea typeface="Cambria" panose="02040503050406030204" pitchFamily="18" charset="0"/>
                <a:cs typeface="Calibri" panose="020F0502020204030204" pitchFamily="34" charset="0"/>
                <a:hlinkClick r:id="rId3"/>
              </a:rPr>
              <a:t>https://</a:t>
            </a:r>
            <a:r>
              <a:rPr lang="en-US" sz="1400" dirty="0" err="1">
                <a:latin typeface="Cambria" panose="02040503050406030204" pitchFamily="18" charset="0"/>
                <a:ea typeface="Cambria" panose="02040503050406030204" pitchFamily="18" charset="0"/>
                <a:cs typeface="Calibri" panose="020F0502020204030204" pitchFamily="34" charset="0"/>
                <a:hlinkClick r:id="rId3"/>
              </a:rPr>
              <a:t>www.youtube.com</a:t>
            </a:r>
            <a:r>
              <a:rPr lang="en-US" sz="1400" dirty="0">
                <a:latin typeface="Cambria" panose="02040503050406030204" pitchFamily="18" charset="0"/>
                <a:ea typeface="Cambria" panose="02040503050406030204" pitchFamily="18" charset="0"/>
                <a:cs typeface="Calibri" panose="020F0502020204030204" pitchFamily="34" charset="0"/>
                <a:hlinkClick r:id="rId3"/>
              </a:rPr>
              <a:t>/</a:t>
            </a:r>
            <a:r>
              <a:rPr lang="en-US" sz="1400" dirty="0" err="1">
                <a:latin typeface="Cambria" panose="02040503050406030204" pitchFamily="18" charset="0"/>
                <a:ea typeface="Cambria" panose="02040503050406030204" pitchFamily="18" charset="0"/>
                <a:cs typeface="Calibri" panose="020F0502020204030204" pitchFamily="34" charset="0"/>
                <a:hlinkClick r:id="rId3"/>
              </a:rPr>
              <a:t>watch?v</a:t>
            </a:r>
            <a:r>
              <a:rPr lang="en-US" sz="1400" dirty="0">
                <a:latin typeface="Cambria" panose="02040503050406030204" pitchFamily="18" charset="0"/>
                <a:ea typeface="Cambria" panose="02040503050406030204" pitchFamily="18" charset="0"/>
                <a:cs typeface="Calibri" panose="020F0502020204030204" pitchFamily="34" charset="0"/>
                <a:hlinkClick r:id="rId3"/>
              </a:rPr>
              <a:t>=904sBohiYr4</a:t>
            </a:r>
            <a:endParaRPr lang="en-US" sz="1400" dirty="0">
              <a:latin typeface="Cambria" panose="02040503050406030204" pitchFamily="18" charset="0"/>
              <a:ea typeface="Cambria" panose="02040503050406030204" pitchFamily="18" charset="0"/>
              <a:cs typeface="Calibri" panose="020F0502020204030204" pitchFamily="34" charset="0"/>
            </a:endParaRPr>
          </a:p>
        </p:txBody>
      </p:sp>
      <p:pic>
        <p:nvPicPr>
          <p:cNvPr id="8" name="Picture 2" descr="James Ramage and Lincoln Bolitho on Dapper Wednesday, Dec. 13, 2023.">
            <a:extLst>
              <a:ext uri="{FF2B5EF4-FFF2-40B4-BE49-F238E27FC236}">
                <a16:creationId xmlns:a16="http://schemas.microsoft.com/office/drawing/2014/main" id="{AB5BC8CB-B7B1-A35F-A285-9D0B307AA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7753" y="3126094"/>
            <a:ext cx="4461984" cy="297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850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4819B-6754-EFDE-23C1-8317DD2C0B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6CC30-7092-8B43-2C97-A76B9D80C3F3}"/>
              </a:ext>
            </a:extLst>
          </p:cNvPr>
          <p:cNvSpPr>
            <a:spLocks noGrp="1"/>
          </p:cNvSpPr>
          <p:nvPr>
            <p:ph type="title"/>
          </p:nvPr>
        </p:nvSpPr>
        <p:spPr>
          <a:xfrm>
            <a:off x="695291" y="301683"/>
            <a:ext cx="10009632" cy="1143000"/>
          </a:xfrm>
        </p:spPr>
        <p:txBody>
          <a:bodyPr>
            <a:normAutofit fontScale="90000"/>
          </a:bodyPr>
          <a:lstStyle/>
          <a:p>
            <a:r>
              <a:rPr lang="en-US" dirty="0"/>
              <a:t>Diffusion of innovation- Theoretical frame </a:t>
            </a:r>
          </a:p>
        </p:txBody>
      </p:sp>
      <p:sp>
        <p:nvSpPr>
          <p:cNvPr id="4" name="Slide Number Placeholder 3">
            <a:extLst>
              <a:ext uri="{FF2B5EF4-FFF2-40B4-BE49-F238E27FC236}">
                <a16:creationId xmlns:a16="http://schemas.microsoft.com/office/drawing/2014/main" id="{D1CAFBF0-B589-9D86-3D09-099CD8F465DB}"/>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13</a:t>
            </a:fld>
            <a:endParaRPr lang="en-US">
              <a:solidFill>
                <a:srgbClr val="5C8D29"/>
              </a:solidFill>
            </a:endParaRPr>
          </a:p>
        </p:txBody>
      </p:sp>
      <p:pic>
        <p:nvPicPr>
          <p:cNvPr id="6" name="Picture 5">
            <a:extLst>
              <a:ext uri="{FF2B5EF4-FFF2-40B4-BE49-F238E27FC236}">
                <a16:creationId xmlns:a16="http://schemas.microsoft.com/office/drawing/2014/main" id="{260304A1-F337-AD9A-C329-14F8247CFCD5}"/>
              </a:ext>
            </a:extLst>
          </p:cNvPr>
          <p:cNvPicPr>
            <a:picLocks noChangeAspect="1"/>
          </p:cNvPicPr>
          <p:nvPr/>
        </p:nvPicPr>
        <p:blipFill>
          <a:blip r:embed="rId2"/>
          <a:stretch>
            <a:fillRect/>
          </a:stretch>
        </p:blipFill>
        <p:spPr>
          <a:xfrm>
            <a:off x="957288" y="1862818"/>
            <a:ext cx="10277423" cy="3803196"/>
          </a:xfrm>
          <a:prstGeom prst="rect">
            <a:avLst/>
          </a:prstGeom>
        </p:spPr>
      </p:pic>
      <p:sp>
        <p:nvSpPr>
          <p:cNvPr id="3" name="Oval 2">
            <a:extLst>
              <a:ext uri="{FF2B5EF4-FFF2-40B4-BE49-F238E27FC236}">
                <a16:creationId xmlns:a16="http://schemas.microsoft.com/office/drawing/2014/main" id="{EB17E5E0-5BB6-9EA6-567C-1F14CB9D3472}"/>
              </a:ext>
            </a:extLst>
          </p:cNvPr>
          <p:cNvSpPr/>
          <p:nvPr/>
        </p:nvSpPr>
        <p:spPr>
          <a:xfrm>
            <a:off x="3522689" y="2853752"/>
            <a:ext cx="1349114" cy="1150495"/>
          </a:xfrm>
          <a:prstGeom prst="ellipse">
            <a:avLst/>
          </a:prstGeom>
          <a:solidFill>
            <a:srgbClr val="FF0000">
              <a:alpha val="4197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urved Connector 6">
            <a:extLst>
              <a:ext uri="{FF2B5EF4-FFF2-40B4-BE49-F238E27FC236}">
                <a16:creationId xmlns:a16="http://schemas.microsoft.com/office/drawing/2014/main" id="{3E64ED70-7C9C-ADFC-CF11-698AF75F297E}"/>
              </a:ext>
            </a:extLst>
          </p:cNvPr>
          <p:cNvCxnSpPr/>
          <p:nvPr/>
        </p:nvCxnSpPr>
        <p:spPr>
          <a:xfrm>
            <a:off x="4886793" y="3429000"/>
            <a:ext cx="3372787" cy="1802567"/>
          </a:xfrm>
          <a:prstGeom prst="curvedConnector3">
            <a:avLst/>
          </a:prstGeom>
          <a:ln w="793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7EAAE5FD-ADC5-7A61-F0B2-B1AEB982BDBC}"/>
              </a:ext>
            </a:extLst>
          </p:cNvPr>
          <p:cNvSpPr txBox="1"/>
          <p:nvPr/>
        </p:nvSpPr>
        <p:spPr>
          <a:xfrm>
            <a:off x="6820525" y="2203554"/>
            <a:ext cx="4167264" cy="2246769"/>
          </a:xfrm>
          <a:prstGeom prst="rect">
            <a:avLst/>
          </a:prstGeom>
          <a:solidFill>
            <a:srgbClr val="FFFF00"/>
          </a:solidFill>
        </p:spPr>
        <p:txBody>
          <a:bodyPr wrap="square" rtlCol="0">
            <a:spAutoFit/>
          </a:bodyPr>
          <a:lstStyle/>
          <a:p>
            <a:r>
              <a:rPr lang="en-US" sz="2800" dirty="0"/>
              <a:t>What about the innovations that get to early adopters but then fizzle out? What can we learn from them?</a:t>
            </a:r>
          </a:p>
        </p:txBody>
      </p:sp>
    </p:spTree>
    <p:extLst>
      <p:ext uri="{BB962C8B-B14F-4D97-AF65-F5344CB8AC3E}">
        <p14:creationId xmlns:p14="http://schemas.microsoft.com/office/powerpoint/2010/main" val="360674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scades: How to Create a Movement that Drives Transformational Change:  Satell, Greg: 9781260454017: Amazon.com: Books">
            <a:extLst>
              <a:ext uri="{FF2B5EF4-FFF2-40B4-BE49-F238E27FC236}">
                <a16:creationId xmlns:a16="http://schemas.microsoft.com/office/drawing/2014/main" id="{E8705C3A-592A-B0C7-7858-093343E5D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272" y="0"/>
            <a:ext cx="45339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C2E04D-B9BC-7045-EDF1-DA3C6EAC2B79}"/>
              </a:ext>
            </a:extLst>
          </p:cNvPr>
          <p:cNvSpPr txBox="1"/>
          <p:nvPr/>
        </p:nvSpPr>
        <p:spPr>
          <a:xfrm>
            <a:off x="5261547" y="2059394"/>
            <a:ext cx="6370820" cy="2739211"/>
          </a:xfrm>
          <a:prstGeom prst="rect">
            <a:avLst/>
          </a:prstGeom>
          <a:noFill/>
        </p:spPr>
        <p:txBody>
          <a:bodyPr wrap="square" rtlCol="0">
            <a:spAutoFit/>
          </a:bodyPr>
          <a:lstStyle/>
          <a:p>
            <a:endParaRPr lang="en-US" sz="2400" dirty="0"/>
          </a:p>
          <a:p>
            <a:r>
              <a:rPr lang="en-US" sz="2800" i="1" u="sng" dirty="0"/>
              <a:t>Two aspects of successful movements:</a:t>
            </a:r>
          </a:p>
          <a:p>
            <a:endParaRPr lang="en-US" sz="2400" dirty="0"/>
          </a:p>
          <a:p>
            <a:r>
              <a:rPr lang="en-US" sz="2400" dirty="0"/>
              <a:t>“Small groups, loosely connected, united by a common purpose”</a:t>
            </a:r>
          </a:p>
          <a:p>
            <a:endParaRPr lang="en-US" sz="2400" dirty="0"/>
          </a:p>
          <a:p>
            <a:r>
              <a:rPr lang="en-US" sz="2400" dirty="0"/>
              <a:t>“Planning, Organization and Discipline”</a:t>
            </a:r>
          </a:p>
        </p:txBody>
      </p:sp>
    </p:spTree>
    <p:extLst>
      <p:ext uri="{BB962C8B-B14F-4D97-AF65-F5344CB8AC3E}">
        <p14:creationId xmlns:p14="http://schemas.microsoft.com/office/powerpoint/2010/main" val="543828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C9F7-6984-60A1-F182-B0B8E05195E3}"/>
              </a:ext>
            </a:extLst>
          </p:cNvPr>
          <p:cNvSpPr>
            <a:spLocks noGrp="1"/>
          </p:cNvSpPr>
          <p:nvPr>
            <p:ph type="title"/>
          </p:nvPr>
        </p:nvSpPr>
        <p:spPr>
          <a:xfrm>
            <a:off x="630636" y="181848"/>
            <a:ext cx="10009632" cy="1143000"/>
          </a:xfrm>
        </p:spPr>
        <p:txBody>
          <a:bodyPr/>
          <a:lstStyle/>
          <a:p>
            <a:r>
              <a:rPr lang="en-US" dirty="0">
                <a:latin typeface="Arial"/>
                <a:cs typeface="Arial"/>
              </a:rPr>
              <a:t>Diffusion of innovation </a:t>
            </a:r>
          </a:p>
        </p:txBody>
      </p:sp>
      <p:sp>
        <p:nvSpPr>
          <p:cNvPr id="4" name="Slide Number Placeholder 3">
            <a:extLst>
              <a:ext uri="{FF2B5EF4-FFF2-40B4-BE49-F238E27FC236}">
                <a16:creationId xmlns:a16="http://schemas.microsoft.com/office/drawing/2014/main" id="{E5A4D778-1CBE-A16E-4007-2DEF597FAD0F}"/>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15</a:t>
            </a:fld>
            <a:endParaRPr lang="en-US">
              <a:solidFill>
                <a:srgbClr val="5C8D29"/>
              </a:solidFill>
            </a:endParaRPr>
          </a:p>
        </p:txBody>
      </p:sp>
      <p:graphicFrame>
        <p:nvGraphicFramePr>
          <p:cNvPr id="7" name="Diagram 7">
            <a:extLst>
              <a:ext uri="{FF2B5EF4-FFF2-40B4-BE49-F238E27FC236}">
                <a16:creationId xmlns:a16="http://schemas.microsoft.com/office/drawing/2014/main" id="{6FF8C5BB-A475-1B33-82BF-EC42ACA42444}"/>
              </a:ext>
            </a:extLst>
          </p:cNvPr>
          <p:cNvGraphicFramePr/>
          <p:nvPr>
            <p:extLst>
              <p:ext uri="{D42A27DB-BD31-4B8C-83A1-F6EECF244321}">
                <p14:modId xmlns:p14="http://schemas.microsoft.com/office/powerpoint/2010/main" val="3837121221"/>
              </p:ext>
            </p:extLst>
          </p:nvPr>
        </p:nvGraphicFramePr>
        <p:xfrm>
          <a:off x="2618935" y="1163730"/>
          <a:ext cx="7847679" cy="5192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46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t bierstadt hike-9.jpg">
            <a:extLst>
              <a:ext uri="{FF2B5EF4-FFF2-40B4-BE49-F238E27FC236}">
                <a16:creationId xmlns:a16="http://schemas.microsoft.com/office/drawing/2014/main" id="{21F4DA44-6279-453A-9F13-BF4A22D443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85" b="11629"/>
          <a:stretch/>
        </p:blipFill>
        <p:spPr>
          <a:xfrm>
            <a:off x="789923" y="0"/>
            <a:ext cx="10864803" cy="6111453"/>
          </a:xfrm>
          <a:prstGeom prst="rect">
            <a:avLst/>
          </a:prstGeom>
        </p:spPr>
      </p:pic>
      <p:sp>
        <p:nvSpPr>
          <p:cNvPr id="8" name="Title 1"/>
          <p:cNvSpPr>
            <a:spLocks noGrp="1"/>
          </p:cNvSpPr>
          <p:nvPr>
            <p:ph type="title"/>
          </p:nvPr>
        </p:nvSpPr>
        <p:spPr>
          <a:xfrm>
            <a:off x="2821404" y="3920342"/>
            <a:ext cx="6549192" cy="775597"/>
          </a:xfrm>
          <a:solidFill>
            <a:schemeClr val="tx1">
              <a:alpha val="60000"/>
            </a:schemeClr>
          </a:solidFill>
          <a:ln w="38100" cap="sq">
            <a:solidFill>
              <a:schemeClr val="bg1"/>
            </a:solidFill>
            <a:miter lim="800000"/>
          </a:ln>
        </p:spPr>
        <p:txBody>
          <a:bodyPr vert="horz" wrap="square" lIns="68580" tIns="34290" rIns="68580" bIns="34290" rtlCol="0" anchor="ctr">
            <a:noAutofit/>
          </a:bodyPr>
          <a:lstStyle/>
          <a:p>
            <a:pPr algn="ctr"/>
            <a:r>
              <a:rPr lang="en-US" sz="255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model is perfect…. But some are more useful than others</a:t>
            </a:r>
          </a:p>
        </p:txBody>
      </p:sp>
      <p:sp>
        <p:nvSpPr>
          <p:cNvPr id="2" name="TextBox 1">
            <a:extLst>
              <a:ext uri="{FF2B5EF4-FFF2-40B4-BE49-F238E27FC236}">
                <a16:creationId xmlns:a16="http://schemas.microsoft.com/office/drawing/2014/main" id="{80B41F0A-141A-E3EC-7EAA-04EA92B5CB62}"/>
              </a:ext>
            </a:extLst>
          </p:cNvPr>
          <p:cNvSpPr txBox="1"/>
          <p:nvPr/>
        </p:nvSpPr>
        <p:spPr>
          <a:xfrm>
            <a:off x="789923" y="6219045"/>
            <a:ext cx="3487609" cy="400110"/>
          </a:xfrm>
          <a:prstGeom prst="rect">
            <a:avLst/>
          </a:prstGeom>
          <a:noFill/>
          <a:ln>
            <a:solidFill>
              <a:schemeClr val="tx1"/>
            </a:solidFill>
          </a:ln>
        </p:spPr>
        <p:txBody>
          <a:bodyPr wrap="square" rtlCol="0">
            <a:spAutoFit/>
          </a:bodyPr>
          <a:lstStyle/>
          <a:p>
            <a:r>
              <a:rPr lang="en-US" sz="2000" dirty="0"/>
              <a:t>Mt. Bierstadt, 14,065 feet</a:t>
            </a:r>
          </a:p>
        </p:txBody>
      </p:sp>
    </p:spTree>
    <p:extLst>
      <p:ext uri="{BB962C8B-B14F-4D97-AF65-F5344CB8AC3E}">
        <p14:creationId xmlns:p14="http://schemas.microsoft.com/office/powerpoint/2010/main" val="3534285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96D959-E2A0-45E7-A545-35ABDB21ABE1}"/>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17</a:t>
            </a:fld>
            <a:endParaRPr lang="en-US" dirty="0">
              <a:solidFill>
                <a:srgbClr val="5C8D29"/>
              </a:solidFill>
            </a:endParaRPr>
          </a:p>
        </p:txBody>
      </p:sp>
      <p:pic>
        <p:nvPicPr>
          <p:cNvPr id="3" name="Picture 2">
            <a:extLst>
              <a:ext uri="{FF2B5EF4-FFF2-40B4-BE49-F238E27FC236}">
                <a16:creationId xmlns:a16="http://schemas.microsoft.com/office/drawing/2014/main" id="{F87E6F72-80E9-7898-CF79-0C3EC8CB6D38}"/>
              </a:ext>
            </a:extLst>
          </p:cNvPr>
          <p:cNvPicPr>
            <a:picLocks noChangeAspect="1"/>
          </p:cNvPicPr>
          <p:nvPr/>
        </p:nvPicPr>
        <p:blipFill>
          <a:blip r:embed="rId2"/>
          <a:stretch>
            <a:fillRect/>
          </a:stretch>
        </p:blipFill>
        <p:spPr>
          <a:xfrm>
            <a:off x="226694" y="747057"/>
            <a:ext cx="11099035" cy="5974422"/>
          </a:xfrm>
          <a:prstGeom prst="rect">
            <a:avLst/>
          </a:prstGeom>
        </p:spPr>
      </p:pic>
      <p:sp>
        <p:nvSpPr>
          <p:cNvPr id="5" name="Title 1">
            <a:extLst>
              <a:ext uri="{FF2B5EF4-FFF2-40B4-BE49-F238E27FC236}">
                <a16:creationId xmlns:a16="http://schemas.microsoft.com/office/drawing/2014/main" id="{675D8B7A-BF16-E321-10E1-E8DA8C73C9C2}"/>
              </a:ext>
            </a:extLst>
          </p:cNvPr>
          <p:cNvSpPr>
            <a:spLocks noGrp="1"/>
          </p:cNvSpPr>
          <p:nvPr>
            <p:ph type="title"/>
          </p:nvPr>
        </p:nvSpPr>
        <p:spPr>
          <a:xfrm>
            <a:off x="646160" y="86134"/>
            <a:ext cx="7507224" cy="797444"/>
          </a:xfrm>
        </p:spPr>
        <p:txBody>
          <a:bodyPr>
            <a:normAutofit fontScale="90000"/>
          </a:bodyPr>
          <a:lstStyle/>
          <a:p>
            <a:r>
              <a:rPr lang="en-US" cap="none" dirty="0">
                <a:latin typeface="Arial"/>
                <a:cs typeface="Arial"/>
              </a:rPr>
              <a:t>What's in your change toolbox?</a:t>
            </a:r>
          </a:p>
        </p:txBody>
      </p:sp>
    </p:spTree>
    <p:extLst>
      <p:ext uri="{BB962C8B-B14F-4D97-AF65-F5344CB8AC3E}">
        <p14:creationId xmlns:p14="http://schemas.microsoft.com/office/powerpoint/2010/main" val="2457935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A30A8-92A9-4F8F-BD9B-08948AC32648}"/>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18</a:t>
            </a:fld>
            <a:endParaRPr lang="en-US" dirty="0">
              <a:solidFill>
                <a:srgbClr val="5C8D29"/>
              </a:solidFill>
            </a:endParaRPr>
          </a:p>
        </p:txBody>
      </p:sp>
      <p:pic>
        <p:nvPicPr>
          <p:cNvPr id="6146" name="Picture 2" descr="The top-ten Dilbert cartoons on lean - better operations">
            <a:extLst>
              <a:ext uri="{FF2B5EF4-FFF2-40B4-BE49-F238E27FC236}">
                <a16:creationId xmlns:a16="http://schemas.microsoft.com/office/drawing/2014/main" id="{820DAE21-91AC-84BB-5FD0-67C1CB45C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39900"/>
            <a:ext cx="11430000" cy="337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441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5A4B6-8E53-9E0E-38B8-5E40E0D81A1B}"/>
              </a:ext>
            </a:extLst>
          </p:cNvPr>
          <p:cNvSpPr>
            <a:spLocks noGrp="1"/>
          </p:cNvSpPr>
          <p:nvPr>
            <p:ph type="title"/>
          </p:nvPr>
        </p:nvSpPr>
        <p:spPr>
          <a:xfrm>
            <a:off x="667581" y="172375"/>
            <a:ext cx="10942527" cy="1143000"/>
          </a:xfrm>
        </p:spPr>
        <p:txBody>
          <a:bodyPr>
            <a:normAutofit fontScale="90000"/>
          </a:bodyPr>
          <a:lstStyle/>
          <a:p>
            <a:r>
              <a:rPr lang="en-US" dirty="0"/>
              <a:t>Kotter’s 8-Step Change Management Model</a:t>
            </a:r>
          </a:p>
        </p:txBody>
      </p:sp>
      <p:sp>
        <p:nvSpPr>
          <p:cNvPr id="4" name="Slide Number Placeholder 3">
            <a:extLst>
              <a:ext uri="{FF2B5EF4-FFF2-40B4-BE49-F238E27FC236}">
                <a16:creationId xmlns:a16="http://schemas.microsoft.com/office/drawing/2014/main" id="{28BA0690-5016-A982-62E7-C4C300113A2A}"/>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19</a:t>
            </a:fld>
            <a:endParaRPr lang="en-US">
              <a:solidFill>
                <a:srgbClr val="5C8D29"/>
              </a:solidFill>
            </a:endParaRPr>
          </a:p>
        </p:txBody>
      </p:sp>
      <p:pic>
        <p:nvPicPr>
          <p:cNvPr id="6" name="Picture 5">
            <a:extLst>
              <a:ext uri="{FF2B5EF4-FFF2-40B4-BE49-F238E27FC236}">
                <a16:creationId xmlns:a16="http://schemas.microsoft.com/office/drawing/2014/main" id="{AFF68248-9123-1BA6-004A-592D242A5298}"/>
              </a:ext>
            </a:extLst>
          </p:cNvPr>
          <p:cNvPicPr>
            <a:picLocks noChangeAspect="1"/>
          </p:cNvPicPr>
          <p:nvPr/>
        </p:nvPicPr>
        <p:blipFill>
          <a:blip r:embed="rId2"/>
          <a:stretch>
            <a:fillRect/>
          </a:stretch>
        </p:blipFill>
        <p:spPr>
          <a:xfrm>
            <a:off x="1699378" y="1075918"/>
            <a:ext cx="8790901" cy="4704396"/>
          </a:xfrm>
          <a:prstGeom prst="rect">
            <a:avLst/>
          </a:prstGeom>
        </p:spPr>
      </p:pic>
    </p:spTree>
    <p:extLst>
      <p:ext uri="{BB962C8B-B14F-4D97-AF65-F5344CB8AC3E}">
        <p14:creationId xmlns:p14="http://schemas.microsoft.com/office/powerpoint/2010/main" val="1871533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ob Dylan: In-person signed The Times They Are A-Changin’">
            <a:extLst>
              <a:ext uri="{FF2B5EF4-FFF2-40B4-BE49-F238E27FC236}">
                <a16:creationId xmlns:a16="http://schemas.microsoft.com/office/drawing/2014/main" id="{6ED80D59-2664-5D59-2054-DE302B56A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325" y="644979"/>
            <a:ext cx="5641508" cy="55680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36B829-FC81-5689-D829-4B6D9D8BD739}"/>
              </a:ext>
            </a:extLst>
          </p:cNvPr>
          <p:cNvSpPr txBox="1"/>
          <p:nvPr/>
        </p:nvSpPr>
        <p:spPr>
          <a:xfrm>
            <a:off x="7052871" y="797510"/>
            <a:ext cx="4819339" cy="3785652"/>
          </a:xfrm>
          <a:prstGeom prst="rect">
            <a:avLst/>
          </a:prstGeom>
          <a:noFill/>
        </p:spPr>
        <p:txBody>
          <a:bodyPr wrap="square">
            <a:spAutoFit/>
          </a:bodyPr>
          <a:lstStyle/>
          <a:p>
            <a:r>
              <a:rPr lang="en-US" sz="2400" b="0" i="1" dirty="0">
                <a:solidFill>
                  <a:srgbClr val="1F1F1F"/>
                </a:solidFill>
                <a:effectLst/>
                <a:latin typeface="Arial" panose="020B0604020202020204" pitchFamily="34" charset="0"/>
                <a:cs typeface="Arial" panose="020B0604020202020204" pitchFamily="34" charset="0"/>
              </a:rPr>
              <a:t>Come gather 'round people</a:t>
            </a:r>
            <a:br>
              <a:rPr lang="en-US" sz="2400" i="1" dirty="0">
                <a:latin typeface="Arial" panose="020B0604020202020204" pitchFamily="34" charset="0"/>
                <a:cs typeface="Arial" panose="020B0604020202020204" pitchFamily="34" charset="0"/>
              </a:rPr>
            </a:br>
            <a:r>
              <a:rPr lang="en-US" sz="2400" b="0" i="1" dirty="0">
                <a:solidFill>
                  <a:srgbClr val="1F1F1F"/>
                </a:solidFill>
                <a:effectLst/>
                <a:latin typeface="Arial" panose="020B0604020202020204" pitchFamily="34" charset="0"/>
                <a:cs typeface="Arial" panose="020B0604020202020204" pitchFamily="34" charset="0"/>
              </a:rPr>
              <a:t>Wherever you roam</a:t>
            </a:r>
            <a:br>
              <a:rPr lang="en-US" sz="2400" i="1" dirty="0">
                <a:latin typeface="Arial" panose="020B0604020202020204" pitchFamily="34" charset="0"/>
                <a:cs typeface="Arial" panose="020B0604020202020204" pitchFamily="34" charset="0"/>
              </a:rPr>
            </a:br>
            <a:r>
              <a:rPr lang="en-US" sz="2400" b="0" i="1" dirty="0">
                <a:solidFill>
                  <a:srgbClr val="1F1F1F"/>
                </a:solidFill>
                <a:effectLst/>
                <a:latin typeface="Arial" panose="020B0604020202020204" pitchFamily="34" charset="0"/>
                <a:cs typeface="Arial" panose="020B0604020202020204" pitchFamily="34" charset="0"/>
              </a:rPr>
              <a:t>And admit that the waters</a:t>
            </a:r>
            <a:br>
              <a:rPr lang="en-US" sz="2400" i="1" dirty="0">
                <a:latin typeface="Arial" panose="020B0604020202020204" pitchFamily="34" charset="0"/>
                <a:cs typeface="Arial" panose="020B0604020202020204" pitchFamily="34" charset="0"/>
              </a:rPr>
            </a:br>
            <a:r>
              <a:rPr lang="en-US" sz="2400" b="0" i="1" dirty="0">
                <a:solidFill>
                  <a:srgbClr val="1F1F1F"/>
                </a:solidFill>
                <a:effectLst/>
                <a:latin typeface="Arial" panose="020B0604020202020204" pitchFamily="34" charset="0"/>
                <a:cs typeface="Arial" panose="020B0604020202020204" pitchFamily="34" charset="0"/>
              </a:rPr>
              <a:t>Around you have grown</a:t>
            </a:r>
            <a:br>
              <a:rPr lang="en-US" sz="2400" i="1" dirty="0">
                <a:latin typeface="Arial" panose="020B0604020202020204" pitchFamily="34" charset="0"/>
                <a:cs typeface="Arial" panose="020B0604020202020204" pitchFamily="34" charset="0"/>
              </a:rPr>
            </a:br>
            <a:r>
              <a:rPr lang="en-US" sz="2400" b="0" i="1" dirty="0">
                <a:solidFill>
                  <a:srgbClr val="1F1F1F"/>
                </a:solidFill>
                <a:effectLst/>
                <a:latin typeface="Arial" panose="020B0604020202020204" pitchFamily="34" charset="0"/>
                <a:cs typeface="Arial" panose="020B0604020202020204" pitchFamily="34" charset="0"/>
              </a:rPr>
              <a:t>And accept it that soon</a:t>
            </a:r>
            <a:br>
              <a:rPr lang="en-US" sz="2400" i="1" dirty="0">
                <a:latin typeface="Arial" panose="020B0604020202020204" pitchFamily="34" charset="0"/>
                <a:cs typeface="Arial" panose="020B0604020202020204" pitchFamily="34" charset="0"/>
              </a:rPr>
            </a:br>
            <a:r>
              <a:rPr lang="en-US" sz="2400" b="0" i="1" dirty="0">
                <a:solidFill>
                  <a:srgbClr val="1F1F1F"/>
                </a:solidFill>
                <a:effectLst/>
                <a:latin typeface="Arial" panose="020B0604020202020204" pitchFamily="34" charset="0"/>
                <a:cs typeface="Arial" panose="020B0604020202020204" pitchFamily="34" charset="0"/>
              </a:rPr>
              <a:t>You'll be drenched to the bone</a:t>
            </a:r>
            <a:br>
              <a:rPr lang="en-US" sz="2400" i="1" dirty="0">
                <a:latin typeface="Arial" panose="020B0604020202020204" pitchFamily="34" charset="0"/>
                <a:cs typeface="Arial" panose="020B0604020202020204" pitchFamily="34" charset="0"/>
              </a:rPr>
            </a:br>
            <a:r>
              <a:rPr lang="en-US" sz="2400" b="0" i="1" dirty="0">
                <a:solidFill>
                  <a:srgbClr val="1F1F1F"/>
                </a:solidFill>
                <a:effectLst/>
                <a:latin typeface="Arial" panose="020B0604020202020204" pitchFamily="34" charset="0"/>
                <a:cs typeface="Arial" panose="020B0604020202020204" pitchFamily="34" charset="0"/>
              </a:rPr>
              <a:t>If your time to you is worth savin'</a:t>
            </a:r>
            <a:br>
              <a:rPr lang="en-US" sz="2400" i="1" dirty="0">
                <a:latin typeface="Arial" panose="020B0604020202020204" pitchFamily="34" charset="0"/>
                <a:cs typeface="Arial" panose="020B0604020202020204" pitchFamily="34" charset="0"/>
              </a:rPr>
            </a:br>
            <a:r>
              <a:rPr lang="en-US" sz="2400" b="0" i="1" dirty="0">
                <a:solidFill>
                  <a:srgbClr val="1F1F1F"/>
                </a:solidFill>
                <a:effectLst/>
                <a:latin typeface="Arial" panose="020B0604020202020204" pitchFamily="34" charset="0"/>
                <a:cs typeface="Arial" panose="020B0604020202020204" pitchFamily="34" charset="0"/>
              </a:rPr>
              <a:t>And you better start </a:t>
            </a:r>
            <a:r>
              <a:rPr lang="en-US" sz="2400" b="0" i="1" dirty="0" err="1">
                <a:solidFill>
                  <a:srgbClr val="1F1F1F"/>
                </a:solidFill>
                <a:effectLst/>
                <a:latin typeface="Arial" panose="020B0604020202020204" pitchFamily="34" charset="0"/>
                <a:cs typeface="Arial" panose="020B0604020202020204" pitchFamily="34" charset="0"/>
              </a:rPr>
              <a:t>swimmin</a:t>
            </a:r>
            <a:r>
              <a:rPr lang="en-US" sz="2400" b="0" i="1" dirty="0">
                <a:solidFill>
                  <a:srgbClr val="1F1F1F"/>
                </a:solidFill>
                <a:effectLst/>
                <a:latin typeface="Arial" panose="020B0604020202020204" pitchFamily="34" charset="0"/>
                <a:cs typeface="Arial" panose="020B0604020202020204" pitchFamily="34" charset="0"/>
              </a:rPr>
              <a:t>'</a:t>
            </a:r>
            <a:br>
              <a:rPr lang="en-US" sz="2400" i="1" dirty="0">
                <a:latin typeface="Arial" panose="020B0604020202020204" pitchFamily="34" charset="0"/>
                <a:cs typeface="Arial" panose="020B0604020202020204" pitchFamily="34" charset="0"/>
              </a:rPr>
            </a:br>
            <a:r>
              <a:rPr lang="en-US" sz="2400" b="0" i="1" dirty="0">
                <a:solidFill>
                  <a:srgbClr val="1F1F1F"/>
                </a:solidFill>
                <a:effectLst/>
                <a:latin typeface="Arial" panose="020B0604020202020204" pitchFamily="34" charset="0"/>
                <a:cs typeface="Arial" panose="020B0604020202020204" pitchFamily="34" charset="0"/>
              </a:rPr>
              <a:t>Or you'll sink like a stone</a:t>
            </a:r>
            <a:br>
              <a:rPr lang="en-US" sz="2400" i="1" dirty="0">
                <a:latin typeface="Arial" panose="020B0604020202020204" pitchFamily="34" charset="0"/>
                <a:cs typeface="Arial" panose="020B0604020202020204" pitchFamily="34" charset="0"/>
              </a:rPr>
            </a:br>
            <a:r>
              <a:rPr lang="en-US" sz="2400" b="0" i="1" dirty="0">
                <a:solidFill>
                  <a:srgbClr val="1F1F1F"/>
                </a:solidFill>
                <a:effectLst/>
                <a:latin typeface="Arial" panose="020B0604020202020204" pitchFamily="34" charset="0"/>
                <a:cs typeface="Arial" panose="020B0604020202020204" pitchFamily="34" charset="0"/>
              </a:rPr>
              <a:t>For the times they are a-</a:t>
            </a:r>
            <a:r>
              <a:rPr lang="en-US" sz="2400" b="0" i="1" dirty="0" err="1">
                <a:solidFill>
                  <a:srgbClr val="1F1F1F"/>
                </a:solidFill>
                <a:effectLst/>
                <a:latin typeface="Arial" panose="020B0604020202020204" pitchFamily="34" charset="0"/>
                <a:cs typeface="Arial" panose="020B0604020202020204" pitchFamily="34" charset="0"/>
              </a:rPr>
              <a:t>changin</a:t>
            </a:r>
            <a:r>
              <a:rPr lang="en-US" sz="2400" b="0" i="1" dirty="0">
                <a:solidFill>
                  <a:srgbClr val="1F1F1F"/>
                </a:solidFill>
                <a:effectLst/>
                <a:latin typeface="Arial" panose="020B0604020202020204" pitchFamily="34" charset="0"/>
                <a:cs typeface="Arial" panose="020B0604020202020204" pitchFamily="34" charset="0"/>
              </a:rPr>
              <a:t>'</a:t>
            </a:r>
            <a:endParaRPr lang="en-US" sz="2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483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504497-214A-47C2-A0AC-EDB242B577DE}"/>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20</a:t>
            </a:fld>
            <a:endParaRPr lang="en-US" dirty="0">
              <a:solidFill>
                <a:srgbClr val="5C8D29"/>
              </a:solidFill>
            </a:endParaRPr>
          </a:p>
        </p:txBody>
      </p:sp>
      <p:pic>
        <p:nvPicPr>
          <p:cNvPr id="5" name="Picture 4">
            <a:extLst>
              <a:ext uri="{FF2B5EF4-FFF2-40B4-BE49-F238E27FC236}">
                <a16:creationId xmlns:a16="http://schemas.microsoft.com/office/drawing/2014/main" id="{AA17CE86-AF44-4939-AD47-F059982E7385}"/>
              </a:ext>
            </a:extLst>
          </p:cNvPr>
          <p:cNvPicPr>
            <a:picLocks noChangeAspect="1"/>
          </p:cNvPicPr>
          <p:nvPr/>
        </p:nvPicPr>
        <p:blipFill>
          <a:blip r:embed="rId2"/>
          <a:stretch>
            <a:fillRect/>
          </a:stretch>
        </p:blipFill>
        <p:spPr>
          <a:xfrm>
            <a:off x="400859" y="114300"/>
            <a:ext cx="10820317" cy="6297667"/>
          </a:xfrm>
          <a:prstGeom prst="rect">
            <a:avLst/>
          </a:prstGeom>
        </p:spPr>
      </p:pic>
      <p:sp>
        <p:nvSpPr>
          <p:cNvPr id="2" name="TextBox 1">
            <a:extLst>
              <a:ext uri="{FF2B5EF4-FFF2-40B4-BE49-F238E27FC236}">
                <a16:creationId xmlns:a16="http://schemas.microsoft.com/office/drawing/2014/main" id="{71825F44-3C56-F7F8-BBE2-28A070C36113}"/>
              </a:ext>
            </a:extLst>
          </p:cNvPr>
          <p:cNvSpPr txBox="1"/>
          <p:nvPr/>
        </p:nvSpPr>
        <p:spPr>
          <a:xfrm>
            <a:off x="584616" y="3717561"/>
            <a:ext cx="6940446" cy="2818150"/>
          </a:xfrm>
          <a:prstGeom prst="rect">
            <a:avLst/>
          </a:prstGeom>
          <a:noFill/>
          <a:ln w="107950">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286172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ike start.jpg">
            <a:extLst>
              <a:ext uri="{FF2B5EF4-FFF2-40B4-BE49-F238E27FC236}">
                <a16:creationId xmlns:a16="http://schemas.microsoft.com/office/drawing/2014/main" id="{6E6558F0-A9FD-44A2-B4A8-040936E135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2EE8F43-275F-4C05-B2F3-A5635DE4E72F}"/>
              </a:ext>
            </a:extLst>
          </p:cNvPr>
          <p:cNvSpPr/>
          <p:nvPr/>
        </p:nvSpPr>
        <p:spPr>
          <a:xfrm>
            <a:off x="2598966" y="275032"/>
            <a:ext cx="6994068" cy="923330"/>
          </a:xfrm>
          <a:prstGeom prst="rect">
            <a:avLst/>
          </a:prstGeom>
          <a:solidFill>
            <a:schemeClr val="accent1">
              <a:lumMod val="60000"/>
              <a:lumOff val="40000"/>
            </a:schemeClr>
          </a:solidFill>
        </p:spPr>
        <p:txBody>
          <a:bodyPr wrap="square" lIns="91440" tIns="45720" rIns="91440" bIns="45720" anchor="t">
            <a:spAutoFit/>
          </a:bodyPr>
          <a:lstStyle/>
          <a:p>
            <a:pPr algn="ctr">
              <a:lnSpc>
                <a:spcPct val="90000"/>
              </a:lnSpc>
              <a:spcBef>
                <a:spcPct val="0"/>
              </a:spcBef>
            </a:pPr>
            <a:r>
              <a:rPr lang="en-US" sz="3000" b="1" dirty="0">
                <a:solidFill>
                  <a:schemeClr val="bg1"/>
                </a:solidFill>
                <a:effectLst>
                  <a:outerShdw blurRad="38100" dist="38100" dir="2700000" algn="tl">
                    <a:srgbClr val="000000">
                      <a:alpha val="43137"/>
                    </a:srgbClr>
                  </a:outerShdw>
                </a:effectLst>
                <a:ea typeface="+mj-ea"/>
                <a:cs typeface="+mj-cs"/>
              </a:rPr>
              <a:t>How does one create </a:t>
            </a:r>
          </a:p>
          <a:p>
            <a:pPr algn="ctr">
              <a:lnSpc>
                <a:spcPct val="90000"/>
              </a:lnSpc>
              <a:spcBef>
                <a:spcPct val="0"/>
              </a:spcBef>
            </a:pPr>
            <a:r>
              <a:rPr lang="en-US" sz="3000" b="1" dirty="0">
                <a:solidFill>
                  <a:schemeClr val="bg1"/>
                </a:solidFill>
                <a:effectLst>
                  <a:outerShdw blurRad="38100" dist="38100" dir="2700000" algn="tl">
                    <a:srgbClr val="000000">
                      <a:alpha val="43137"/>
                    </a:srgbClr>
                  </a:outerShdw>
                </a:effectLst>
                <a:ea typeface="+mj-ea"/>
                <a:cs typeface="+mj-cs"/>
              </a:rPr>
              <a:t>a sense of urgency?</a:t>
            </a:r>
          </a:p>
        </p:txBody>
      </p:sp>
      <p:sp>
        <p:nvSpPr>
          <p:cNvPr id="2" name="TextBox 1">
            <a:extLst>
              <a:ext uri="{FF2B5EF4-FFF2-40B4-BE49-F238E27FC236}">
                <a16:creationId xmlns:a16="http://schemas.microsoft.com/office/drawing/2014/main" id="{0BD2D2B5-BD71-589D-5FDD-CF38C8F28736}"/>
              </a:ext>
            </a:extLst>
          </p:cNvPr>
          <p:cNvSpPr txBox="1"/>
          <p:nvPr/>
        </p:nvSpPr>
        <p:spPr>
          <a:xfrm>
            <a:off x="789923" y="6219045"/>
            <a:ext cx="3487609" cy="400110"/>
          </a:xfrm>
          <a:prstGeom prst="rect">
            <a:avLst/>
          </a:prstGeom>
          <a:solidFill>
            <a:schemeClr val="tx1"/>
          </a:solidFill>
          <a:ln>
            <a:solidFill>
              <a:schemeClr val="tx1"/>
            </a:solidFill>
          </a:ln>
        </p:spPr>
        <p:txBody>
          <a:bodyPr wrap="square" rtlCol="0">
            <a:spAutoFit/>
          </a:bodyPr>
          <a:lstStyle/>
          <a:p>
            <a:r>
              <a:rPr lang="en-US" sz="2000" dirty="0">
                <a:solidFill>
                  <a:schemeClr val="bg1"/>
                </a:solidFill>
              </a:rPr>
              <a:t>Mt. Bierstadt, 14,065 feet</a:t>
            </a:r>
          </a:p>
        </p:txBody>
      </p:sp>
    </p:spTree>
    <p:extLst>
      <p:ext uri="{BB962C8B-B14F-4D97-AF65-F5344CB8AC3E}">
        <p14:creationId xmlns:p14="http://schemas.microsoft.com/office/powerpoint/2010/main" val="1646341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36B364-DB37-47A9-A80D-47FA0392E2AB}"/>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22</a:t>
            </a:fld>
            <a:endParaRPr lang="en-US" dirty="0">
              <a:solidFill>
                <a:srgbClr val="5C8D29"/>
              </a:solidFill>
            </a:endParaRPr>
          </a:p>
        </p:txBody>
      </p:sp>
      <p:pic>
        <p:nvPicPr>
          <p:cNvPr id="5" name="Picture 4" descr="MagnetLogo.jpg">
            <a:extLst>
              <a:ext uri="{FF2B5EF4-FFF2-40B4-BE49-F238E27FC236}">
                <a16:creationId xmlns:a16="http://schemas.microsoft.com/office/drawing/2014/main" id="{C7B62136-A69C-4A96-8199-95CE11BB7830}"/>
              </a:ext>
            </a:extLst>
          </p:cNvPr>
          <p:cNvPicPr>
            <a:picLocks noChangeAspect="1"/>
          </p:cNvPicPr>
          <p:nvPr/>
        </p:nvPicPr>
        <p:blipFill>
          <a:blip r:embed="rId2"/>
          <a:stretch>
            <a:fillRect/>
          </a:stretch>
        </p:blipFill>
        <p:spPr>
          <a:xfrm>
            <a:off x="620708" y="4122230"/>
            <a:ext cx="3264688" cy="2735770"/>
          </a:xfrm>
          <a:prstGeom prst="rect">
            <a:avLst/>
          </a:prstGeom>
        </p:spPr>
      </p:pic>
      <p:pic>
        <p:nvPicPr>
          <p:cNvPr id="6" name="Picture 5" descr="USNWR.png">
            <a:extLst>
              <a:ext uri="{FF2B5EF4-FFF2-40B4-BE49-F238E27FC236}">
                <a16:creationId xmlns:a16="http://schemas.microsoft.com/office/drawing/2014/main" id="{C42754BC-8F0B-44C0-B7A6-5F753E531CB1}"/>
              </a:ext>
            </a:extLst>
          </p:cNvPr>
          <p:cNvPicPr>
            <a:picLocks noChangeAspect="1"/>
          </p:cNvPicPr>
          <p:nvPr/>
        </p:nvPicPr>
        <p:blipFill>
          <a:blip r:embed="rId3"/>
          <a:stretch>
            <a:fillRect/>
          </a:stretch>
        </p:blipFill>
        <p:spPr>
          <a:xfrm>
            <a:off x="282827" y="128400"/>
            <a:ext cx="1804572" cy="1908284"/>
          </a:xfrm>
          <a:prstGeom prst="rect">
            <a:avLst/>
          </a:prstGeom>
        </p:spPr>
      </p:pic>
      <p:pic>
        <p:nvPicPr>
          <p:cNvPr id="7" name="Picture 2">
            <a:extLst>
              <a:ext uri="{FF2B5EF4-FFF2-40B4-BE49-F238E27FC236}">
                <a16:creationId xmlns:a16="http://schemas.microsoft.com/office/drawing/2014/main" id="{932BB45A-2FE2-4130-8C2A-168819AD6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325" y="233838"/>
            <a:ext cx="3429094" cy="111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E5EB6706-3C70-49B8-AAD5-832BB245529F}"/>
              </a:ext>
            </a:extLst>
          </p:cNvPr>
          <p:cNvPicPr>
            <a:picLocks noChangeAspect="1"/>
          </p:cNvPicPr>
          <p:nvPr/>
        </p:nvPicPr>
        <p:blipFill>
          <a:blip r:embed="rId5"/>
          <a:stretch>
            <a:fillRect/>
          </a:stretch>
        </p:blipFill>
        <p:spPr>
          <a:xfrm>
            <a:off x="2253052" y="233838"/>
            <a:ext cx="5728133" cy="1697407"/>
          </a:xfrm>
          <a:prstGeom prst="rect">
            <a:avLst/>
          </a:prstGeom>
        </p:spPr>
      </p:pic>
      <p:pic>
        <p:nvPicPr>
          <p:cNvPr id="9" name="Picture 8">
            <a:extLst>
              <a:ext uri="{FF2B5EF4-FFF2-40B4-BE49-F238E27FC236}">
                <a16:creationId xmlns:a16="http://schemas.microsoft.com/office/drawing/2014/main" id="{83C6E073-58AF-4F69-9E86-42547ECD32CC}"/>
              </a:ext>
            </a:extLst>
          </p:cNvPr>
          <p:cNvPicPr>
            <a:picLocks noChangeAspect="1"/>
          </p:cNvPicPr>
          <p:nvPr/>
        </p:nvPicPr>
        <p:blipFill>
          <a:blip r:embed="rId6"/>
          <a:stretch>
            <a:fillRect/>
          </a:stretch>
        </p:blipFill>
        <p:spPr>
          <a:xfrm>
            <a:off x="191244" y="1990623"/>
            <a:ext cx="5904756" cy="2099469"/>
          </a:xfrm>
          <a:prstGeom prst="rect">
            <a:avLst/>
          </a:prstGeom>
        </p:spPr>
      </p:pic>
      <p:pic>
        <p:nvPicPr>
          <p:cNvPr id="2" name="Picture 2">
            <a:extLst>
              <a:ext uri="{FF2B5EF4-FFF2-40B4-BE49-F238E27FC236}">
                <a16:creationId xmlns:a16="http://schemas.microsoft.com/office/drawing/2014/main" id="{C3A0A8B1-EFFB-F745-BD90-097F99E2C0C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71666" y="3180372"/>
            <a:ext cx="5479929" cy="3492767"/>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id="{6768AF20-63C9-9C12-E24D-68447A1DB1EF}"/>
              </a:ext>
            </a:extLst>
          </p:cNvPr>
          <p:cNvSpPr txBox="1"/>
          <p:nvPr/>
        </p:nvSpPr>
        <p:spPr>
          <a:xfrm>
            <a:off x="6858972" y="1678760"/>
            <a:ext cx="4992623" cy="1290768"/>
          </a:xfrm>
          <a:prstGeom prst="rect">
            <a:avLst/>
          </a:prstGeom>
          <a:solidFill>
            <a:schemeClr val="tx2">
              <a:lumMod val="75000"/>
              <a:alpha val="60000"/>
            </a:schemeClr>
          </a:solidFill>
          <a:ln w="38100" cap="sq">
            <a:solidFill>
              <a:schemeClr val="bg1"/>
            </a:solidFill>
            <a:miter lim="800000"/>
          </a:ln>
        </p:spPr>
        <p:txBody>
          <a:bodyPr vert="horz" wrap="square" lIns="68580" tIns="34290" rIns="68580" bIns="34290" rtlCol="0" anchor="ctr">
            <a:noAutofit/>
          </a:bodyPr>
          <a:lstStyle/>
          <a:p>
            <a:pPr algn="ctr">
              <a:lnSpc>
                <a:spcPct val="90000"/>
              </a:lnSpc>
              <a:spcBef>
                <a:spcPct val="0"/>
              </a:spcBef>
              <a:spcAft>
                <a:spcPts val="450"/>
              </a:spcAft>
            </a:pPr>
            <a:r>
              <a:rPr lang="en-US" sz="255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The usual story- we are great, we are growing, and we are improving</a:t>
            </a:r>
          </a:p>
        </p:txBody>
      </p:sp>
    </p:spTree>
    <p:extLst>
      <p:ext uri="{BB962C8B-B14F-4D97-AF65-F5344CB8AC3E}">
        <p14:creationId xmlns:p14="http://schemas.microsoft.com/office/powerpoint/2010/main" val="338587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21013-DSC_0234.jpg">
            <a:extLst>
              <a:ext uri="{FF2B5EF4-FFF2-40B4-BE49-F238E27FC236}">
                <a16:creationId xmlns:a16="http://schemas.microsoft.com/office/drawing/2014/main" id="{817A19A5-7B31-4DB9-A0B1-7822CFFB0F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517" b="12897"/>
          <a:stretch/>
        </p:blipFill>
        <p:spPr>
          <a:xfrm>
            <a:off x="0" y="8"/>
            <a:ext cx="12191999" cy="6858002"/>
          </a:xfrm>
          <a:prstGeom prst="rect">
            <a:avLst/>
          </a:prstGeom>
        </p:spPr>
      </p:pic>
      <p:sp>
        <p:nvSpPr>
          <p:cNvPr id="3" name="TextBox 2"/>
          <p:cNvSpPr txBox="1"/>
          <p:nvPr/>
        </p:nvSpPr>
        <p:spPr>
          <a:xfrm>
            <a:off x="5661853" y="4516369"/>
            <a:ext cx="6651372" cy="1114969"/>
          </a:xfrm>
          <a:prstGeom prst="rect">
            <a:avLst/>
          </a:prstGeom>
          <a:solidFill>
            <a:schemeClr val="bg2">
              <a:lumMod val="10000"/>
              <a:alpha val="60000"/>
            </a:schemeClr>
          </a:solidFill>
          <a:ln w="38100" cap="sq">
            <a:solidFill>
              <a:schemeClr val="bg1"/>
            </a:solidFill>
            <a:miter lim="800000"/>
          </a:ln>
        </p:spPr>
        <p:txBody>
          <a:bodyPr vert="horz" wrap="square" lIns="68580" tIns="34290" rIns="68580" bIns="34290" rtlCol="0" anchor="ctr">
            <a:noAutofit/>
          </a:bodyPr>
          <a:lstStyle/>
          <a:p>
            <a:pPr algn="ctr">
              <a:lnSpc>
                <a:spcPct val="90000"/>
              </a:lnSpc>
              <a:spcBef>
                <a:spcPct val="0"/>
              </a:spcBef>
              <a:spcAft>
                <a:spcPts val="450"/>
              </a:spcAft>
            </a:pPr>
            <a:r>
              <a:rPr lang="en-US" sz="2800" b="1" dirty="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There is a darker side to the story…..</a:t>
            </a:r>
          </a:p>
        </p:txBody>
      </p:sp>
      <p:sp>
        <p:nvSpPr>
          <p:cNvPr id="2" name="TextBox 1">
            <a:extLst>
              <a:ext uri="{FF2B5EF4-FFF2-40B4-BE49-F238E27FC236}">
                <a16:creationId xmlns:a16="http://schemas.microsoft.com/office/drawing/2014/main" id="{BB23AAD7-7168-D71B-1E1D-73AF97A36A69}"/>
              </a:ext>
            </a:extLst>
          </p:cNvPr>
          <p:cNvSpPr txBox="1"/>
          <p:nvPr/>
        </p:nvSpPr>
        <p:spPr>
          <a:xfrm>
            <a:off x="7826645" y="6230317"/>
            <a:ext cx="4365356" cy="400110"/>
          </a:xfrm>
          <a:prstGeom prst="rect">
            <a:avLst/>
          </a:prstGeom>
          <a:noFill/>
          <a:ln>
            <a:solidFill>
              <a:schemeClr val="tx1"/>
            </a:solidFill>
          </a:ln>
        </p:spPr>
        <p:txBody>
          <a:bodyPr wrap="square" rtlCol="0">
            <a:spAutoFit/>
          </a:bodyPr>
          <a:lstStyle/>
          <a:p>
            <a:r>
              <a:rPr lang="en-US" sz="2000" dirty="0">
                <a:solidFill>
                  <a:schemeClr val="bg1"/>
                </a:solidFill>
              </a:rPr>
              <a:t>Chateau de Chillon, Switzerland</a:t>
            </a:r>
          </a:p>
        </p:txBody>
      </p:sp>
    </p:spTree>
    <p:extLst>
      <p:ext uri="{BB962C8B-B14F-4D97-AF65-F5344CB8AC3E}">
        <p14:creationId xmlns:p14="http://schemas.microsoft.com/office/powerpoint/2010/main" val="1981858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880673-9DEE-44FD-8992-5E47C730F064}"/>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24</a:t>
            </a:fld>
            <a:endParaRPr lang="en-US" dirty="0">
              <a:solidFill>
                <a:srgbClr val="5C8D29"/>
              </a:solidFill>
            </a:endParaRPr>
          </a:p>
        </p:txBody>
      </p:sp>
      <p:pic>
        <p:nvPicPr>
          <p:cNvPr id="5" name="Picture Placeholder 6">
            <a:extLst>
              <a:ext uri="{FF2B5EF4-FFF2-40B4-BE49-F238E27FC236}">
                <a16:creationId xmlns:a16="http://schemas.microsoft.com/office/drawing/2014/main" id="{C0EBFCE5-9A9A-4AE0-BD92-E8C4022B2D92}"/>
              </a:ext>
            </a:extLst>
          </p:cNvPr>
          <p:cNvPicPr>
            <a:picLocks noChangeAspect="1"/>
          </p:cNvPicPr>
          <p:nvPr/>
        </p:nvPicPr>
        <p:blipFill rotWithShape="1">
          <a:blip r:embed="rId2">
            <a:extLst>
              <a:ext uri="{28A0092B-C50C-407E-A947-70E740481C1C}">
                <a14:useLocalDpi xmlns:a14="http://schemas.microsoft.com/office/drawing/2010/main" val="0"/>
              </a:ext>
            </a:extLst>
          </a:blip>
          <a:srcRect l="10262" t="2252" r="19596" b="2252"/>
          <a:stretch/>
        </p:blipFill>
        <p:spPr>
          <a:xfrm>
            <a:off x="6579659" y="1358114"/>
            <a:ext cx="4075902" cy="4075902"/>
          </a:xfrm>
          <a:prstGeom prst="ellipse">
            <a:avLst/>
          </a:prstGeom>
        </p:spPr>
      </p:pic>
      <p:pic>
        <p:nvPicPr>
          <p:cNvPr id="6" name="Picture Placeholder 6">
            <a:extLst>
              <a:ext uri="{FF2B5EF4-FFF2-40B4-BE49-F238E27FC236}">
                <a16:creationId xmlns:a16="http://schemas.microsoft.com/office/drawing/2014/main" id="{0000B93A-D173-4BDA-87C0-C265F96CD4F1}"/>
              </a:ext>
            </a:extLst>
          </p:cNvPr>
          <p:cNvPicPr>
            <a:picLocks noChangeAspect="1"/>
          </p:cNvPicPr>
          <p:nvPr/>
        </p:nvPicPr>
        <p:blipFill rotWithShape="1">
          <a:blip r:embed="rId3">
            <a:extLst>
              <a:ext uri="{28A0092B-C50C-407E-A947-70E740481C1C}">
                <a14:useLocalDpi xmlns:a14="http://schemas.microsoft.com/office/drawing/2010/main" val="0"/>
              </a:ext>
            </a:extLst>
          </a:blip>
          <a:srcRect l="-191" t="6092" r="191" b="19581"/>
          <a:stretch/>
        </p:blipFill>
        <p:spPr>
          <a:xfrm>
            <a:off x="1987441" y="1358114"/>
            <a:ext cx="4075902" cy="4075902"/>
          </a:xfrm>
          <a:prstGeom prst="ellipse">
            <a:avLst/>
          </a:prstGeom>
        </p:spPr>
      </p:pic>
      <p:sp>
        <p:nvSpPr>
          <p:cNvPr id="7" name="Text Placeholder 15">
            <a:extLst>
              <a:ext uri="{FF2B5EF4-FFF2-40B4-BE49-F238E27FC236}">
                <a16:creationId xmlns:a16="http://schemas.microsoft.com/office/drawing/2014/main" id="{DD6C1E73-D82D-468D-B10B-6E51CCB215E8}"/>
              </a:ext>
            </a:extLst>
          </p:cNvPr>
          <p:cNvSpPr txBox="1">
            <a:spLocks/>
          </p:cNvSpPr>
          <p:nvPr/>
        </p:nvSpPr>
        <p:spPr>
          <a:xfrm>
            <a:off x="2791378" y="5807987"/>
            <a:ext cx="2457758" cy="563953"/>
          </a:xfrm>
          <a:prstGeom prst="rect">
            <a:avLst/>
          </a:prstGeom>
        </p:spPr>
        <p:txBody>
          <a:bodyPr vert="horz" anchor="t" anchorCtr="0">
            <a:noAutofit/>
          </a:bodyPr>
          <a:lstStyle>
            <a:lvl1pPr marL="0" indent="0" algn="l" defTabSz="457200" rtl="0" eaLnBrk="1" latinLnBrk="0" hangingPunct="1">
              <a:spcBef>
                <a:spcPct val="20000"/>
              </a:spcBef>
              <a:buFont typeface="Arial"/>
              <a:buNone/>
              <a:defRPr sz="1200" kern="1200" baseline="0">
                <a:solidFill>
                  <a:schemeClr val="bg1"/>
                </a:solidFill>
                <a:latin typeface="Trebuchet MS"/>
                <a:ea typeface="+mn-ea"/>
                <a:cs typeface="Trebuchet MS"/>
              </a:defRPr>
            </a:lvl1pPr>
            <a:lvl2pPr marL="457200" indent="0" algn="l" defTabSz="457200" rtl="0" eaLnBrk="1" latinLnBrk="0" hangingPunct="1">
              <a:spcBef>
                <a:spcPct val="20000"/>
              </a:spcBef>
              <a:buFont typeface="Arial"/>
              <a:buNone/>
              <a:defRPr sz="1000" kern="1200">
                <a:solidFill>
                  <a:schemeClr val="tx1"/>
                </a:solidFill>
                <a:latin typeface="Trebuchet MS"/>
                <a:ea typeface="+mn-ea"/>
                <a:cs typeface="Trebuchet MS"/>
              </a:defRPr>
            </a:lvl2pPr>
            <a:lvl3pPr marL="914400" indent="0" algn="l" defTabSz="457200" rtl="0" eaLnBrk="1" latinLnBrk="0" hangingPunct="1">
              <a:spcBef>
                <a:spcPct val="20000"/>
              </a:spcBef>
              <a:buFont typeface="Arial"/>
              <a:buNone/>
              <a:defRPr sz="1000" kern="1200">
                <a:solidFill>
                  <a:schemeClr val="tx1"/>
                </a:solidFill>
                <a:latin typeface="Trebuchet MS"/>
                <a:ea typeface="+mn-ea"/>
                <a:cs typeface="Trebuchet MS"/>
              </a:defRPr>
            </a:lvl3pPr>
            <a:lvl4pPr marL="1371600" indent="0" algn="l" defTabSz="457200" rtl="0" eaLnBrk="1" latinLnBrk="0" hangingPunct="1">
              <a:spcBef>
                <a:spcPct val="20000"/>
              </a:spcBef>
              <a:buFont typeface="Arial"/>
              <a:buNone/>
              <a:defRPr sz="1000" kern="1200">
                <a:solidFill>
                  <a:schemeClr val="tx1"/>
                </a:solidFill>
                <a:latin typeface="Trebuchet MS"/>
                <a:ea typeface="+mn-ea"/>
                <a:cs typeface="Trebuchet MS"/>
              </a:defRPr>
            </a:lvl4pPr>
            <a:lvl5pPr marL="1828800" indent="0" algn="l" defTabSz="457200" rtl="0" eaLnBrk="1" latinLnBrk="0" hangingPunct="1">
              <a:spcBef>
                <a:spcPct val="20000"/>
              </a:spcBef>
              <a:buFont typeface="Arial"/>
              <a:buNone/>
              <a:defRPr sz="1000" kern="1200">
                <a:solidFill>
                  <a:schemeClr val="tx1"/>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1998" dirty="0">
                <a:solidFill>
                  <a:srgbClr val="000000"/>
                </a:solidFill>
                <a:latin typeface="+mj-lt"/>
              </a:rPr>
              <a:t>Alyssa</a:t>
            </a:r>
          </a:p>
        </p:txBody>
      </p:sp>
      <p:sp>
        <p:nvSpPr>
          <p:cNvPr id="8" name="Text Placeholder 15">
            <a:extLst>
              <a:ext uri="{FF2B5EF4-FFF2-40B4-BE49-F238E27FC236}">
                <a16:creationId xmlns:a16="http://schemas.microsoft.com/office/drawing/2014/main" id="{4DAC3077-8438-40C9-B52C-DE86F0B05BBB}"/>
              </a:ext>
            </a:extLst>
          </p:cNvPr>
          <p:cNvSpPr txBox="1">
            <a:spLocks/>
          </p:cNvSpPr>
          <p:nvPr/>
        </p:nvSpPr>
        <p:spPr>
          <a:xfrm>
            <a:off x="7388731" y="5719491"/>
            <a:ext cx="2457758" cy="563953"/>
          </a:xfrm>
          <a:prstGeom prst="rect">
            <a:avLst/>
          </a:prstGeom>
        </p:spPr>
        <p:txBody>
          <a:bodyPr vert="horz" anchor="t" anchorCtr="0">
            <a:noAutofit/>
          </a:bodyPr>
          <a:lstStyle>
            <a:lvl1pPr marL="0" indent="0" algn="l" defTabSz="457200" rtl="0" eaLnBrk="1" latinLnBrk="0" hangingPunct="1">
              <a:spcBef>
                <a:spcPct val="20000"/>
              </a:spcBef>
              <a:buFont typeface="Arial"/>
              <a:buNone/>
              <a:defRPr sz="1200" kern="1200" baseline="0">
                <a:solidFill>
                  <a:schemeClr val="bg1"/>
                </a:solidFill>
                <a:latin typeface="Trebuchet MS"/>
                <a:ea typeface="+mn-ea"/>
                <a:cs typeface="Trebuchet MS"/>
              </a:defRPr>
            </a:lvl1pPr>
            <a:lvl2pPr marL="457200" indent="0" algn="l" defTabSz="457200" rtl="0" eaLnBrk="1" latinLnBrk="0" hangingPunct="1">
              <a:spcBef>
                <a:spcPct val="20000"/>
              </a:spcBef>
              <a:buFont typeface="Arial"/>
              <a:buNone/>
              <a:defRPr sz="1000" kern="1200">
                <a:solidFill>
                  <a:schemeClr val="tx1"/>
                </a:solidFill>
                <a:latin typeface="Trebuchet MS"/>
                <a:ea typeface="+mn-ea"/>
                <a:cs typeface="Trebuchet MS"/>
              </a:defRPr>
            </a:lvl2pPr>
            <a:lvl3pPr marL="914400" indent="0" algn="l" defTabSz="457200" rtl="0" eaLnBrk="1" latinLnBrk="0" hangingPunct="1">
              <a:spcBef>
                <a:spcPct val="20000"/>
              </a:spcBef>
              <a:buFont typeface="Arial"/>
              <a:buNone/>
              <a:defRPr sz="1000" kern="1200">
                <a:solidFill>
                  <a:schemeClr val="tx1"/>
                </a:solidFill>
                <a:latin typeface="Trebuchet MS"/>
                <a:ea typeface="+mn-ea"/>
                <a:cs typeface="Trebuchet MS"/>
              </a:defRPr>
            </a:lvl3pPr>
            <a:lvl4pPr marL="1371600" indent="0" algn="l" defTabSz="457200" rtl="0" eaLnBrk="1" latinLnBrk="0" hangingPunct="1">
              <a:spcBef>
                <a:spcPct val="20000"/>
              </a:spcBef>
              <a:buFont typeface="Arial"/>
              <a:buNone/>
              <a:defRPr sz="1000" kern="1200">
                <a:solidFill>
                  <a:schemeClr val="tx1"/>
                </a:solidFill>
                <a:latin typeface="Trebuchet MS"/>
                <a:ea typeface="+mn-ea"/>
                <a:cs typeface="Trebuchet MS"/>
              </a:defRPr>
            </a:lvl4pPr>
            <a:lvl5pPr marL="1828800" indent="0" algn="l" defTabSz="457200" rtl="0" eaLnBrk="1" latinLnBrk="0" hangingPunct="1">
              <a:spcBef>
                <a:spcPct val="20000"/>
              </a:spcBef>
              <a:buFont typeface="Arial"/>
              <a:buNone/>
              <a:defRPr sz="1000" kern="1200">
                <a:solidFill>
                  <a:schemeClr val="tx1"/>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defTabSz="342900">
              <a:defRPr/>
            </a:pPr>
            <a:r>
              <a:rPr lang="en-US" sz="1998" dirty="0">
                <a:solidFill>
                  <a:srgbClr val="000000"/>
                </a:solidFill>
                <a:latin typeface="+mj-lt"/>
              </a:rPr>
              <a:t>Grant</a:t>
            </a:r>
          </a:p>
        </p:txBody>
      </p:sp>
      <p:sp>
        <p:nvSpPr>
          <p:cNvPr id="9" name="Text Placeholder 1">
            <a:extLst>
              <a:ext uri="{FF2B5EF4-FFF2-40B4-BE49-F238E27FC236}">
                <a16:creationId xmlns:a16="http://schemas.microsoft.com/office/drawing/2014/main" id="{1EF58AC3-8AD7-4AAB-98BA-FC423FE47F17}"/>
              </a:ext>
            </a:extLst>
          </p:cNvPr>
          <p:cNvSpPr txBox="1">
            <a:spLocks/>
          </p:cNvSpPr>
          <p:nvPr/>
        </p:nvSpPr>
        <p:spPr>
          <a:xfrm>
            <a:off x="595906" y="338797"/>
            <a:ext cx="6848702" cy="733842"/>
          </a:xfrm>
          <a:prstGeom prst="rect">
            <a:avLst/>
          </a:prstGeom>
        </p:spPr>
        <p:txBody>
          <a:bodyPr vert="horz" anchor="ctr">
            <a:noAutofit/>
          </a:bodyPr>
          <a:lstStyle>
            <a:lvl1pPr marL="0" indent="0" algn="ctr" defTabSz="685800" rtl="0" eaLnBrk="1" latinLnBrk="0" hangingPunct="1">
              <a:lnSpc>
                <a:spcPct val="90000"/>
              </a:lnSpc>
              <a:spcBef>
                <a:spcPts val="750"/>
              </a:spcBef>
              <a:buFont typeface="Arial"/>
              <a:buNone/>
              <a:defRPr sz="4796" b="1" kern="1200">
                <a:solidFill>
                  <a:schemeClr val="tx2"/>
                </a:solidFill>
                <a:latin typeface="+mn-lt"/>
                <a:ea typeface="+mn-ea"/>
                <a:cs typeface="+mn-cs"/>
              </a:defRPr>
            </a:lvl1pPr>
            <a:lvl2pPr marL="456777" indent="0" algn="l" defTabSz="685800" rtl="0" eaLnBrk="1" latinLnBrk="0" hangingPunct="1">
              <a:lnSpc>
                <a:spcPct val="90000"/>
              </a:lnSpc>
              <a:spcBef>
                <a:spcPts val="375"/>
              </a:spcBef>
              <a:buFont typeface="Arial"/>
              <a:buNone/>
              <a:defRPr sz="2597" b="1" kern="1200">
                <a:solidFill>
                  <a:schemeClr val="accent1"/>
                </a:solidFill>
                <a:latin typeface="+mn-lt"/>
                <a:ea typeface="+mn-ea"/>
                <a:cs typeface="+mn-cs"/>
              </a:defRPr>
            </a:lvl2pPr>
            <a:lvl3pPr marL="913554" indent="0" algn="l" defTabSz="685800" rtl="0" eaLnBrk="1" latinLnBrk="0" hangingPunct="1">
              <a:lnSpc>
                <a:spcPct val="90000"/>
              </a:lnSpc>
              <a:spcBef>
                <a:spcPts val="375"/>
              </a:spcBef>
              <a:buFont typeface="Arial"/>
              <a:buNone/>
              <a:defRPr sz="2597" b="1" kern="1200">
                <a:solidFill>
                  <a:schemeClr val="accent1"/>
                </a:solidFill>
                <a:latin typeface="+mn-lt"/>
                <a:ea typeface="+mn-ea"/>
                <a:cs typeface="+mn-cs"/>
              </a:defRPr>
            </a:lvl3pPr>
            <a:lvl4pPr marL="1370331" indent="0" algn="l" defTabSz="685800" rtl="0" eaLnBrk="1" latinLnBrk="0" hangingPunct="1">
              <a:lnSpc>
                <a:spcPct val="90000"/>
              </a:lnSpc>
              <a:spcBef>
                <a:spcPts val="375"/>
              </a:spcBef>
              <a:buFont typeface="Arial"/>
              <a:buNone/>
              <a:defRPr sz="2597" b="1" kern="1200">
                <a:solidFill>
                  <a:schemeClr val="accent1"/>
                </a:solidFill>
                <a:latin typeface="+mn-lt"/>
                <a:ea typeface="+mn-ea"/>
                <a:cs typeface="+mn-cs"/>
              </a:defRPr>
            </a:lvl4pPr>
            <a:lvl5pPr marL="1827108" indent="0" algn="l" defTabSz="685800" rtl="0" eaLnBrk="1" latinLnBrk="0" hangingPunct="1">
              <a:lnSpc>
                <a:spcPct val="90000"/>
              </a:lnSpc>
              <a:spcBef>
                <a:spcPts val="375"/>
              </a:spcBef>
              <a:buFont typeface="Arial"/>
              <a:buNone/>
              <a:defRPr sz="2597" b="1"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l">
              <a:defRPr/>
            </a:pPr>
            <a:r>
              <a:rPr lang="en-US" sz="3600" dirty="0">
                <a:solidFill>
                  <a:srgbClr val="5C8D29"/>
                </a:solidFill>
                <a:latin typeface="Arial" panose="020B0604020202020204" pitchFamily="34" charset="0"/>
                <a:cs typeface="Arial" panose="020B0604020202020204" pitchFamily="34" charset="0"/>
              </a:rPr>
              <a:t>In our hospital </a:t>
            </a:r>
            <a:r>
              <a:rPr lang="mr-IN" sz="3600" dirty="0">
                <a:solidFill>
                  <a:srgbClr val="5C8D29"/>
                </a:solidFill>
                <a:latin typeface="Arial" panose="020B0604020202020204" pitchFamily="34" charset="0"/>
                <a:cs typeface="Mangal" panose="02040503050203030202" pitchFamily="18" charset="0"/>
              </a:rPr>
              <a:t>…</a:t>
            </a:r>
            <a:endParaRPr lang="en-US" sz="3600" dirty="0">
              <a:solidFill>
                <a:srgbClr val="5C8D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67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C09A1F-AB54-4367-9084-E9B725B69BA8}"/>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25</a:t>
            </a:fld>
            <a:endParaRPr lang="en-US" dirty="0">
              <a:solidFill>
                <a:srgbClr val="5C8D29"/>
              </a:solidFill>
            </a:endParaRPr>
          </a:p>
        </p:txBody>
      </p:sp>
      <p:pic>
        <p:nvPicPr>
          <p:cNvPr id="5" name="Picture 2">
            <a:extLst>
              <a:ext uri="{FF2B5EF4-FFF2-40B4-BE49-F238E27FC236}">
                <a16:creationId xmlns:a16="http://schemas.microsoft.com/office/drawing/2014/main" id="{9CF26263-891D-431F-8B59-25558382C9B3}"/>
              </a:ext>
            </a:extLst>
          </p:cNvPr>
          <p:cNvPicPr>
            <a:picLocks noChangeAspect="1" noChangeArrowheads="1"/>
          </p:cNvPicPr>
          <p:nvPr/>
        </p:nvPicPr>
        <p:blipFill>
          <a:blip r:embed="rId2" cstate="print"/>
          <a:srcRect/>
          <a:stretch>
            <a:fillRect/>
          </a:stretch>
        </p:blipFill>
        <p:spPr bwMode="auto">
          <a:xfrm>
            <a:off x="250542" y="747151"/>
            <a:ext cx="8692885" cy="5095982"/>
          </a:xfrm>
          <a:prstGeom prst="rect">
            <a:avLst/>
          </a:prstGeom>
          <a:noFill/>
          <a:ln w="9525">
            <a:noFill/>
            <a:miter lim="800000"/>
            <a:headEnd/>
            <a:tailEnd/>
          </a:ln>
        </p:spPr>
      </p:pic>
      <p:pic>
        <p:nvPicPr>
          <p:cNvPr id="2" name="Picture Placeholder 6">
            <a:extLst>
              <a:ext uri="{FF2B5EF4-FFF2-40B4-BE49-F238E27FC236}">
                <a16:creationId xmlns:a16="http://schemas.microsoft.com/office/drawing/2014/main" id="{B6D93C82-0F19-C950-9EB4-5FCCD7E253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78" r="290"/>
          <a:stretch/>
        </p:blipFill>
        <p:spPr>
          <a:xfrm>
            <a:off x="8943427" y="1621045"/>
            <a:ext cx="2792935" cy="2792935"/>
          </a:xfrm>
          <a:prstGeom prst="ellipse">
            <a:avLst/>
          </a:prstGeom>
        </p:spPr>
      </p:pic>
      <p:sp>
        <p:nvSpPr>
          <p:cNvPr id="3" name="TextBox 2">
            <a:extLst>
              <a:ext uri="{FF2B5EF4-FFF2-40B4-BE49-F238E27FC236}">
                <a16:creationId xmlns:a16="http://schemas.microsoft.com/office/drawing/2014/main" id="{F82503C6-C271-5010-B42E-419B0FEFBF1E}"/>
              </a:ext>
            </a:extLst>
          </p:cNvPr>
          <p:cNvSpPr txBox="1"/>
          <p:nvPr/>
        </p:nvSpPr>
        <p:spPr>
          <a:xfrm>
            <a:off x="2971355" y="1436379"/>
            <a:ext cx="2773181"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85924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3C8E18-3253-45DA-9BD4-56FD74267B23}"/>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26</a:t>
            </a:fld>
            <a:endParaRPr lang="en-US" dirty="0">
              <a:solidFill>
                <a:srgbClr val="5C8D29"/>
              </a:solidFill>
            </a:endParaRPr>
          </a:p>
        </p:txBody>
      </p:sp>
      <p:pic>
        <p:nvPicPr>
          <p:cNvPr id="5" name="Picture 4">
            <a:extLst>
              <a:ext uri="{FF2B5EF4-FFF2-40B4-BE49-F238E27FC236}">
                <a16:creationId xmlns:a16="http://schemas.microsoft.com/office/drawing/2014/main" id="{FE2ECC95-9937-405F-8E35-F0C40CE83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3238" y="824418"/>
            <a:ext cx="7825524" cy="2481975"/>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608EC021-69DF-4FCD-96E7-64198A10F133}"/>
              </a:ext>
            </a:extLst>
          </p:cNvPr>
          <p:cNvPicPr>
            <a:picLocks noChangeAspect="1"/>
          </p:cNvPicPr>
          <p:nvPr/>
        </p:nvPicPr>
        <p:blipFill>
          <a:blip r:embed="rId3"/>
          <a:stretch>
            <a:fillRect/>
          </a:stretch>
        </p:blipFill>
        <p:spPr>
          <a:xfrm>
            <a:off x="1617251" y="3707085"/>
            <a:ext cx="8957498" cy="1717671"/>
          </a:xfrm>
          <a:prstGeom prst="rect">
            <a:avLst/>
          </a:prstGeom>
        </p:spPr>
      </p:pic>
    </p:spTree>
    <p:extLst>
      <p:ext uri="{BB962C8B-B14F-4D97-AF65-F5344CB8AC3E}">
        <p14:creationId xmlns:p14="http://schemas.microsoft.com/office/powerpoint/2010/main" val="3484070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01091-B7DA-4B58-535C-7252B1B04487}"/>
              </a:ext>
            </a:extLst>
          </p:cNvPr>
          <p:cNvSpPr>
            <a:spLocks noGrp="1"/>
          </p:cNvSpPr>
          <p:nvPr>
            <p:ph type="title"/>
          </p:nvPr>
        </p:nvSpPr>
        <p:spPr/>
        <p:txBody>
          <a:bodyPr/>
          <a:lstStyle/>
          <a:p>
            <a:r>
              <a:rPr lang="en-US" dirty="0"/>
              <a:t>Turn and Talk! -2 minutes</a:t>
            </a:r>
          </a:p>
        </p:txBody>
      </p:sp>
      <p:sp>
        <p:nvSpPr>
          <p:cNvPr id="3" name="Content Placeholder 2">
            <a:extLst>
              <a:ext uri="{FF2B5EF4-FFF2-40B4-BE49-F238E27FC236}">
                <a16:creationId xmlns:a16="http://schemas.microsoft.com/office/drawing/2014/main" id="{A9548464-3EB4-88D9-3E5B-5B973012FE7B}"/>
              </a:ext>
            </a:extLst>
          </p:cNvPr>
          <p:cNvSpPr>
            <a:spLocks noGrp="1"/>
          </p:cNvSpPr>
          <p:nvPr>
            <p:ph idx="1"/>
          </p:nvPr>
        </p:nvSpPr>
        <p:spPr/>
        <p:txBody>
          <a:bodyPr/>
          <a:lstStyle/>
          <a:p>
            <a:r>
              <a:rPr lang="en-US" dirty="0"/>
              <a:t>(New grantees) What is a way you might “create urgency” for your project?</a:t>
            </a:r>
          </a:p>
          <a:p>
            <a:r>
              <a:rPr lang="en-US" dirty="0"/>
              <a:t>(Others)- how have you successfully created urgency for your project? (or seen others do so)</a:t>
            </a:r>
          </a:p>
          <a:p>
            <a:pPr marL="0" indent="0">
              <a:buNone/>
            </a:pPr>
            <a:endParaRPr lang="en-US" dirty="0"/>
          </a:p>
        </p:txBody>
      </p:sp>
    </p:spTree>
    <p:extLst>
      <p:ext uri="{BB962C8B-B14F-4D97-AF65-F5344CB8AC3E}">
        <p14:creationId xmlns:p14="http://schemas.microsoft.com/office/powerpoint/2010/main" val="2164209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7A4C2-044D-4064-09B7-52BE2C85EF2A}"/>
              </a:ext>
            </a:extLst>
          </p:cNvPr>
          <p:cNvSpPr>
            <a:spLocks noGrp="1"/>
          </p:cNvSpPr>
          <p:nvPr>
            <p:ph type="title"/>
          </p:nvPr>
        </p:nvSpPr>
        <p:spPr/>
        <p:txBody>
          <a:bodyPr/>
          <a:lstStyle/>
          <a:p>
            <a:r>
              <a:rPr lang="en-US" dirty="0"/>
              <a:t>Creating Urgency</a:t>
            </a:r>
          </a:p>
        </p:txBody>
      </p:sp>
      <p:sp>
        <p:nvSpPr>
          <p:cNvPr id="3" name="Content Placeholder 2">
            <a:extLst>
              <a:ext uri="{FF2B5EF4-FFF2-40B4-BE49-F238E27FC236}">
                <a16:creationId xmlns:a16="http://schemas.microsoft.com/office/drawing/2014/main" id="{47BD2A84-B8B0-C081-F588-C02A22C03A6D}"/>
              </a:ext>
            </a:extLst>
          </p:cNvPr>
          <p:cNvSpPr>
            <a:spLocks noGrp="1"/>
          </p:cNvSpPr>
          <p:nvPr>
            <p:ph idx="1"/>
          </p:nvPr>
        </p:nvSpPr>
        <p:spPr>
          <a:xfrm>
            <a:off x="838200" y="1825625"/>
            <a:ext cx="9056914" cy="3791404"/>
          </a:xfrm>
        </p:spPr>
        <p:txBody>
          <a:bodyPr/>
          <a:lstStyle/>
          <a:p>
            <a:r>
              <a:rPr lang="en-US" dirty="0"/>
              <a:t>Pictures and Stories</a:t>
            </a:r>
          </a:p>
          <a:p>
            <a:r>
              <a:rPr lang="en-US" dirty="0"/>
              <a:t>Make it personal</a:t>
            </a:r>
          </a:p>
          <a:p>
            <a:r>
              <a:rPr lang="en-US" dirty="0"/>
              <a:t>Aim for the heart</a:t>
            </a:r>
          </a:p>
          <a:p>
            <a:pPr marL="0" indent="0">
              <a:buNone/>
            </a:pPr>
            <a:endParaRPr lang="en-US" i="1" dirty="0"/>
          </a:p>
          <a:p>
            <a:pPr marL="0" indent="0">
              <a:buNone/>
            </a:pPr>
            <a:endParaRPr lang="en-US" i="1" dirty="0"/>
          </a:p>
          <a:p>
            <a:pPr marL="0" indent="0" algn="ctr">
              <a:buNone/>
            </a:pPr>
            <a:r>
              <a:rPr lang="en-US" i="1" dirty="0"/>
              <a:t>Make the status quo uncomfortable- describe a better, more aspirational vision</a:t>
            </a:r>
          </a:p>
          <a:p>
            <a:endParaRPr lang="en-US" dirty="0"/>
          </a:p>
        </p:txBody>
      </p:sp>
    </p:spTree>
    <p:extLst>
      <p:ext uri="{BB962C8B-B14F-4D97-AF65-F5344CB8AC3E}">
        <p14:creationId xmlns:p14="http://schemas.microsoft.com/office/powerpoint/2010/main" val="1117379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wan mntn lake w boat.jpg"/>
          <p:cNvPicPr>
            <a:picLocks noChangeAspect="1"/>
          </p:cNvPicPr>
          <p:nvPr/>
        </p:nvPicPr>
        <p:blipFill rotWithShape="1">
          <a:blip r:embed="rId2" cstate="print">
            <a:extLst>
              <a:ext uri="{28A0092B-C50C-407E-A947-70E740481C1C}">
                <a14:useLocalDpi xmlns:a14="http://schemas.microsoft.com/office/drawing/2010/main" val="0"/>
              </a:ext>
            </a:extLst>
          </a:blip>
          <a:srcRect b="25000"/>
          <a:stretch/>
        </p:blipFill>
        <p:spPr>
          <a:xfrm>
            <a:off x="0" y="8"/>
            <a:ext cx="12192000" cy="6858002"/>
          </a:xfrm>
          <a:prstGeom prst="rect">
            <a:avLst/>
          </a:prstGeom>
        </p:spPr>
      </p:pic>
      <p:sp>
        <p:nvSpPr>
          <p:cNvPr id="2" name="Rectangle 1">
            <a:extLst>
              <a:ext uri="{FF2B5EF4-FFF2-40B4-BE49-F238E27FC236}">
                <a16:creationId xmlns:a16="http://schemas.microsoft.com/office/drawing/2014/main" id="{907DFE34-EA7C-497D-9EBA-1DDDAEF19CB5}"/>
              </a:ext>
            </a:extLst>
          </p:cNvPr>
          <p:cNvSpPr/>
          <p:nvPr/>
        </p:nvSpPr>
        <p:spPr>
          <a:xfrm>
            <a:off x="3551072" y="3128918"/>
            <a:ext cx="5089855" cy="600164"/>
          </a:xfrm>
          <a:prstGeom prst="rect">
            <a:avLst/>
          </a:prstGeom>
        </p:spPr>
        <p:txBody>
          <a:bodyPr wrap="none">
            <a:spAutoFit/>
          </a:bodyPr>
          <a:lstStyle/>
          <a:p>
            <a:r>
              <a:rPr lang="en-US" sz="33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Build a guiding coalition</a:t>
            </a:r>
          </a:p>
        </p:txBody>
      </p:sp>
      <p:sp>
        <p:nvSpPr>
          <p:cNvPr id="4" name="TextBox 3">
            <a:extLst>
              <a:ext uri="{FF2B5EF4-FFF2-40B4-BE49-F238E27FC236}">
                <a16:creationId xmlns:a16="http://schemas.microsoft.com/office/drawing/2014/main" id="{C9322978-643B-0A70-3E9A-EE6D70B8F25C}"/>
              </a:ext>
            </a:extLst>
          </p:cNvPr>
          <p:cNvSpPr txBox="1"/>
          <p:nvPr/>
        </p:nvSpPr>
        <p:spPr>
          <a:xfrm>
            <a:off x="356462" y="6152826"/>
            <a:ext cx="4365356" cy="707886"/>
          </a:xfrm>
          <a:prstGeom prst="rect">
            <a:avLst/>
          </a:prstGeom>
          <a:noFill/>
          <a:ln>
            <a:solidFill>
              <a:schemeClr val="tx1"/>
            </a:solidFill>
          </a:ln>
        </p:spPr>
        <p:txBody>
          <a:bodyPr wrap="square" rtlCol="0">
            <a:spAutoFit/>
          </a:bodyPr>
          <a:lstStyle/>
          <a:p>
            <a:r>
              <a:rPr lang="en-US" sz="2000" dirty="0">
                <a:solidFill>
                  <a:schemeClr val="bg1"/>
                </a:solidFill>
              </a:rPr>
              <a:t>Dillon Reservoir, Swan Mountain Road, Keystone, CO</a:t>
            </a:r>
          </a:p>
        </p:txBody>
      </p:sp>
    </p:spTree>
    <p:extLst>
      <p:ext uri="{BB962C8B-B14F-4D97-AF65-F5344CB8AC3E}">
        <p14:creationId xmlns:p14="http://schemas.microsoft.com/office/powerpoint/2010/main" val="3807640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3377-F6D7-9947-0D77-6F2EF3266821}"/>
              </a:ext>
            </a:extLst>
          </p:cNvPr>
          <p:cNvSpPr>
            <a:spLocks noGrp="1"/>
          </p:cNvSpPr>
          <p:nvPr>
            <p:ph type="title"/>
          </p:nvPr>
        </p:nvSpPr>
        <p:spPr/>
        <p:txBody>
          <a:bodyPr/>
          <a:lstStyle/>
          <a:p>
            <a:r>
              <a:rPr lang="en-US" dirty="0"/>
              <a:t>Session Objectives</a:t>
            </a:r>
          </a:p>
        </p:txBody>
      </p:sp>
      <p:sp>
        <p:nvSpPr>
          <p:cNvPr id="3" name="Content Placeholder 2">
            <a:extLst>
              <a:ext uri="{FF2B5EF4-FFF2-40B4-BE49-F238E27FC236}">
                <a16:creationId xmlns:a16="http://schemas.microsoft.com/office/drawing/2014/main" id="{7B11B521-02DB-E5AC-E017-E6158B88BA99}"/>
              </a:ext>
            </a:extLst>
          </p:cNvPr>
          <p:cNvSpPr>
            <a:spLocks noGrp="1"/>
          </p:cNvSpPr>
          <p:nvPr>
            <p:ph idx="1"/>
          </p:nvPr>
        </p:nvSpPr>
        <p:spPr/>
        <p:txBody>
          <a:bodyPr/>
          <a:lstStyle/>
          <a:p>
            <a:r>
              <a:rPr lang="en-US" dirty="0"/>
              <a:t>Review 3 principles/theories of effective change management</a:t>
            </a:r>
          </a:p>
          <a:p>
            <a:pPr lvl="1"/>
            <a:r>
              <a:rPr lang="en-US" dirty="0"/>
              <a:t>Diffusion of Innovation</a:t>
            </a:r>
          </a:p>
          <a:p>
            <a:pPr lvl="1"/>
            <a:r>
              <a:rPr lang="en-US" dirty="0"/>
              <a:t>Kotter, </a:t>
            </a:r>
            <a:r>
              <a:rPr lang="en-US" u="sng" dirty="0"/>
              <a:t>Leading Change; </a:t>
            </a:r>
            <a:r>
              <a:rPr lang="en-US" dirty="0"/>
              <a:t>“Why Change Efforts Fail” (HBR)</a:t>
            </a:r>
          </a:p>
          <a:p>
            <a:pPr lvl="1"/>
            <a:r>
              <a:rPr lang="en-US" dirty="0"/>
              <a:t>Institute for Healthcare Improvement, Change Management Model</a:t>
            </a:r>
          </a:p>
          <a:p>
            <a:r>
              <a:rPr lang="en-US" dirty="0"/>
              <a:t>What is different about leading change today? </a:t>
            </a:r>
          </a:p>
          <a:p>
            <a:r>
              <a:rPr lang="en-US" dirty="0"/>
              <a:t>From theory to practice- what does this mean for you?</a:t>
            </a:r>
          </a:p>
          <a:p>
            <a:r>
              <a:rPr lang="en-US" dirty="0"/>
              <a:t>Robust, open dialog!</a:t>
            </a:r>
          </a:p>
        </p:txBody>
      </p:sp>
    </p:spTree>
    <p:extLst>
      <p:ext uri="{BB962C8B-B14F-4D97-AF65-F5344CB8AC3E}">
        <p14:creationId xmlns:p14="http://schemas.microsoft.com/office/powerpoint/2010/main" val="3264372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A0690-5016-A982-62E7-C4C300113A2A}"/>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30</a:t>
            </a:fld>
            <a:endParaRPr lang="en-US">
              <a:solidFill>
                <a:srgbClr val="5C8D29"/>
              </a:solidFill>
            </a:endParaRPr>
          </a:p>
        </p:txBody>
      </p:sp>
      <p:graphicFrame>
        <p:nvGraphicFramePr>
          <p:cNvPr id="5" name="Diagram 4">
            <a:extLst>
              <a:ext uri="{FF2B5EF4-FFF2-40B4-BE49-F238E27FC236}">
                <a16:creationId xmlns:a16="http://schemas.microsoft.com/office/drawing/2014/main" id="{22E9ECC1-958D-7E0F-C4E4-102967CCDE0D}"/>
              </a:ext>
            </a:extLst>
          </p:cNvPr>
          <p:cNvGraphicFramePr/>
          <p:nvPr>
            <p:extLst>
              <p:ext uri="{D42A27DB-BD31-4B8C-83A1-F6EECF244321}">
                <p14:modId xmlns:p14="http://schemas.microsoft.com/office/powerpoint/2010/main" val="3173484046"/>
              </p:ext>
            </p:extLst>
          </p:nvPr>
        </p:nvGraphicFramePr>
        <p:xfrm>
          <a:off x="440871" y="1257301"/>
          <a:ext cx="5537562" cy="3393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C48E0D82-D62D-B2B3-9F26-69468B191F14}"/>
              </a:ext>
            </a:extLst>
          </p:cNvPr>
          <p:cNvGraphicFramePr/>
          <p:nvPr>
            <p:extLst>
              <p:ext uri="{D42A27DB-BD31-4B8C-83A1-F6EECF244321}">
                <p14:modId xmlns:p14="http://schemas.microsoft.com/office/powerpoint/2010/main" val="845538904"/>
              </p:ext>
            </p:extLst>
          </p:nvPr>
        </p:nvGraphicFramePr>
        <p:xfrm>
          <a:off x="6213569" y="884645"/>
          <a:ext cx="5242660" cy="45037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6C5B8566-D423-0269-CB29-F652595CC885}"/>
              </a:ext>
            </a:extLst>
          </p:cNvPr>
          <p:cNvSpPr txBox="1"/>
          <p:nvPr/>
        </p:nvSpPr>
        <p:spPr>
          <a:xfrm>
            <a:off x="2263515" y="5388428"/>
            <a:ext cx="6310859" cy="1200329"/>
          </a:xfrm>
          <a:prstGeom prst="rect">
            <a:avLst/>
          </a:prstGeom>
          <a:solidFill>
            <a:srgbClr val="FFFF00"/>
          </a:solidFill>
        </p:spPr>
        <p:txBody>
          <a:bodyPr wrap="square" rtlCol="0">
            <a:spAutoFit/>
          </a:bodyPr>
          <a:lstStyle/>
          <a:p>
            <a:pPr algn="ctr"/>
            <a:r>
              <a:rPr lang="en-US" sz="3600" dirty="0"/>
              <a:t>Executive Sponsorship impact can not be overestimated!</a:t>
            </a:r>
          </a:p>
        </p:txBody>
      </p:sp>
    </p:spTree>
    <p:extLst>
      <p:ext uri="{BB962C8B-B14F-4D97-AF65-F5344CB8AC3E}">
        <p14:creationId xmlns:p14="http://schemas.microsoft.com/office/powerpoint/2010/main" val="343712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E1B5F1-26D2-4650-8559-B65D1F18F607}"/>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31</a:t>
            </a:fld>
            <a:endParaRPr lang="en-US" dirty="0">
              <a:solidFill>
                <a:srgbClr val="5C8D29"/>
              </a:solidFill>
            </a:endParaRPr>
          </a:p>
        </p:txBody>
      </p:sp>
      <p:pic>
        <p:nvPicPr>
          <p:cNvPr id="9" name="Picture 2">
            <a:extLst>
              <a:ext uri="{FF2B5EF4-FFF2-40B4-BE49-F238E27FC236}">
                <a16:creationId xmlns:a16="http://schemas.microsoft.com/office/drawing/2014/main" id="{88136FE0-2608-42D3-8405-D9048B17DB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886" y="2396166"/>
            <a:ext cx="6165523" cy="411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51E3F1E4-0A5F-4DCD-AC75-88730DBFEB9C}"/>
              </a:ext>
            </a:extLst>
          </p:cNvPr>
          <p:cNvSpPr txBox="1"/>
          <p:nvPr/>
        </p:nvSpPr>
        <p:spPr>
          <a:xfrm>
            <a:off x="1839447" y="1093463"/>
            <a:ext cx="4136517" cy="901272"/>
          </a:xfrm>
          <a:prstGeom prst="rect">
            <a:avLst/>
          </a:prstGeom>
          <a:solidFill>
            <a:srgbClr val="FFFF00"/>
          </a:solidFill>
          <a:ln w="19050">
            <a:solidFill>
              <a:sysClr val="window" lastClr="FFFFFF"/>
            </a:solidFill>
          </a:ln>
        </p:spPr>
        <p:txBody>
          <a:bodyPr wrap="square" lIns="91440" tIns="45720" rIns="91440" bIns="45720" rtlCol="0" anchor="t">
            <a:spAutoFit/>
          </a:bodyPr>
          <a:lstStyle/>
          <a:p>
            <a:pPr>
              <a:lnSpc>
                <a:spcPct val="90000"/>
              </a:lnSpc>
              <a:spcBef>
                <a:spcPts val="750"/>
              </a:spcBef>
              <a:defRPr/>
            </a:pPr>
            <a:r>
              <a:rPr lang="en-US" sz="2550" b="1" kern="0" dirty="0">
                <a:solidFill>
                  <a:srgbClr val="000000"/>
                </a:solidFill>
                <a:latin typeface="Arial" panose="020B0604020202020204"/>
              </a:rPr>
              <a:t>Target Zero Governance </a:t>
            </a:r>
            <a:endParaRPr lang="en-US" kern="0" dirty="0">
              <a:solidFill>
                <a:srgbClr val="000000"/>
              </a:solidFill>
              <a:latin typeface="Arial" panose="020B0604020202020204"/>
            </a:endParaRPr>
          </a:p>
          <a:p>
            <a:pPr>
              <a:lnSpc>
                <a:spcPct val="90000"/>
              </a:lnSpc>
              <a:spcBef>
                <a:spcPts val="750"/>
              </a:spcBef>
              <a:defRPr/>
            </a:pPr>
            <a:r>
              <a:rPr lang="en-US" sz="2550" b="1" kern="0" dirty="0">
                <a:solidFill>
                  <a:srgbClr val="000000"/>
                </a:solidFill>
                <a:latin typeface="Arial" panose="020B0604020202020204"/>
                <a:cs typeface="Arial"/>
              </a:rPr>
              <a:t>Children's Colorado</a:t>
            </a:r>
          </a:p>
        </p:txBody>
      </p:sp>
      <p:cxnSp>
        <p:nvCxnSpPr>
          <p:cNvPr id="11" name="Straight Arrow Connector 10">
            <a:extLst>
              <a:ext uri="{FF2B5EF4-FFF2-40B4-BE49-F238E27FC236}">
                <a16:creationId xmlns:a16="http://schemas.microsoft.com/office/drawing/2014/main" id="{B898089F-F24A-40C8-8F3C-379F3B5B2886}"/>
              </a:ext>
            </a:extLst>
          </p:cNvPr>
          <p:cNvCxnSpPr>
            <a:cxnSpLocks/>
          </p:cNvCxnSpPr>
          <p:nvPr/>
        </p:nvCxnSpPr>
        <p:spPr>
          <a:xfrm flipV="1">
            <a:off x="5890724" y="1381840"/>
            <a:ext cx="0" cy="285750"/>
          </a:xfrm>
          <a:prstGeom prst="straightConnector1">
            <a:avLst/>
          </a:prstGeom>
          <a:noFill/>
          <a:ln w="50800" cap="flat" cmpd="sng" algn="ctr">
            <a:solidFill>
              <a:sysClr val="windowText" lastClr="000000"/>
            </a:solidFill>
            <a:prstDash val="solid"/>
            <a:miter lim="800000"/>
            <a:tailEnd type="arrow"/>
          </a:ln>
          <a:effectLst/>
        </p:spPr>
      </p:cxnSp>
      <p:graphicFrame>
        <p:nvGraphicFramePr>
          <p:cNvPr id="12" name="Diagram 3">
            <a:extLst>
              <a:ext uri="{FF2B5EF4-FFF2-40B4-BE49-F238E27FC236}">
                <a16:creationId xmlns:a16="http://schemas.microsoft.com/office/drawing/2014/main" id="{75EC572C-5E1D-4FAF-B95E-BC98DA06EBDD}"/>
              </a:ext>
            </a:extLst>
          </p:cNvPr>
          <p:cNvGraphicFramePr/>
          <p:nvPr>
            <p:extLst>
              <p:ext uri="{D42A27DB-BD31-4B8C-83A1-F6EECF244321}">
                <p14:modId xmlns:p14="http://schemas.microsoft.com/office/powerpoint/2010/main" val="2034034821"/>
              </p:ext>
            </p:extLst>
          </p:nvPr>
        </p:nvGraphicFramePr>
        <p:xfrm>
          <a:off x="6193688" y="2246538"/>
          <a:ext cx="5807812" cy="4109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9410022C-F163-4F44-B0C4-678CCCBA0B99}"/>
              </a:ext>
            </a:extLst>
          </p:cNvPr>
          <p:cNvSpPr txBox="1"/>
          <p:nvPr/>
        </p:nvSpPr>
        <p:spPr>
          <a:xfrm>
            <a:off x="6896013" y="1245381"/>
            <a:ext cx="3456540" cy="830997"/>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prstClr val="black"/>
                </a:solidFill>
                <a:latin typeface="Arial" panose="020B0604020202020204"/>
                <a:cs typeface="Arial"/>
              </a:rPr>
              <a:t>@CHOP: </a:t>
            </a:r>
          </a:p>
          <a:p>
            <a:pPr algn="ctr"/>
            <a:r>
              <a:rPr lang="en-US" sz="2400" dirty="0">
                <a:solidFill>
                  <a:prstClr val="black"/>
                </a:solidFill>
                <a:latin typeface="Arial" panose="020B0604020202020204"/>
                <a:cs typeface="Arial"/>
              </a:rPr>
              <a:t>Breakthrough to Zero</a:t>
            </a:r>
          </a:p>
        </p:txBody>
      </p:sp>
      <p:sp>
        <p:nvSpPr>
          <p:cNvPr id="2" name="TextBox 1">
            <a:extLst>
              <a:ext uri="{FF2B5EF4-FFF2-40B4-BE49-F238E27FC236}">
                <a16:creationId xmlns:a16="http://schemas.microsoft.com/office/drawing/2014/main" id="{59309C73-781B-2CE0-7C2B-903DFE702D7F}"/>
              </a:ext>
            </a:extLst>
          </p:cNvPr>
          <p:cNvSpPr txBox="1"/>
          <p:nvPr/>
        </p:nvSpPr>
        <p:spPr>
          <a:xfrm>
            <a:off x="543886" y="378526"/>
            <a:ext cx="10328633" cy="6160390"/>
          </a:xfrm>
          <a:prstGeom prst="rect">
            <a:avLst/>
          </a:prstGeom>
          <a:solidFill>
            <a:schemeClr val="bg1"/>
          </a:solidFill>
        </p:spPr>
        <p:txBody>
          <a:bodyPr wrap="square" rtlCol="0">
            <a:spAutoFit/>
          </a:bodyPr>
          <a:lstStyle/>
          <a:p>
            <a:endParaRPr lang="en-US" sz="4800" dirty="0"/>
          </a:p>
          <a:p>
            <a:endParaRPr lang="en-US" sz="4800" dirty="0"/>
          </a:p>
          <a:p>
            <a:endParaRPr lang="en-US" sz="4800" dirty="0"/>
          </a:p>
          <a:p>
            <a:r>
              <a:rPr lang="en-US" sz="4800" dirty="0"/>
              <a:t>Who might you ask to be on your guiding coalition?</a:t>
            </a:r>
          </a:p>
          <a:p>
            <a:endParaRPr lang="en-US" sz="4800" dirty="0"/>
          </a:p>
          <a:p>
            <a:endParaRPr lang="en-US" sz="4800" dirty="0"/>
          </a:p>
          <a:p>
            <a:endParaRPr lang="en-US" sz="4800" dirty="0"/>
          </a:p>
        </p:txBody>
      </p:sp>
    </p:spTree>
    <p:extLst>
      <p:ext uri="{BB962C8B-B14F-4D97-AF65-F5344CB8AC3E}">
        <p14:creationId xmlns:p14="http://schemas.microsoft.com/office/powerpoint/2010/main" val="397693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20150626-_DSC5814.jpg">
            <a:extLst>
              <a:ext uri="{FF2B5EF4-FFF2-40B4-BE49-F238E27FC236}">
                <a16:creationId xmlns:a16="http://schemas.microsoft.com/office/drawing/2014/main" id="{429B1AF3-726E-4CBF-A187-44FEE7A421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0" y="10"/>
            <a:ext cx="12191980" cy="6857990"/>
          </a:xfrm>
          <a:prstGeom prst="rect">
            <a:avLst/>
          </a:prstGeom>
        </p:spPr>
      </p:pic>
      <p:sp>
        <p:nvSpPr>
          <p:cNvPr id="9" name="Title 1">
            <a:extLst>
              <a:ext uri="{FF2B5EF4-FFF2-40B4-BE49-F238E27FC236}">
                <a16:creationId xmlns:a16="http://schemas.microsoft.com/office/drawing/2014/main" id="{5E9FC7E4-A75B-49C5-850B-BA735E05AE58}"/>
              </a:ext>
            </a:extLst>
          </p:cNvPr>
          <p:cNvSpPr txBox="1">
            <a:spLocks/>
          </p:cNvSpPr>
          <p:nvPr/>
        </p:nvSpPr>
        <p:spPr>
          <a:xfrm>
            <a:off x="1072895" y="4734184"/>
            <a:ext cx="5120989" cy="1034129"/>
          </a:xfrm>
          <a:prstGeom prst="rect">
            <a:avLst/>
          </a:prstGeom>
          <a:solidFill>
            <a:schemeClr val="tx1">
              <a:alpha val="60000"/>
            </a:schemeClr>
          </a:solidFill>
          <a:ln w="38100" cap="sq">
            <a:solidFill>
              <a:schemeClr val="bg1"/>
            </a:solidFill>
            <a:miter lim="800000"/>
          </a:ln>
        </p:spPr>
        <p:txBody>
          <a:bodyPr vert="horz" wrap="square" lIns="91440" tIns="45720" rIns="91440" bIns="45720" rtlCol="0" anchor="ctr">
            <a:normAutofit/>
          </a:bodyPr>
          <a:lstStyle>
            <a:lvl1pPr algn="l" defTabSz="457200" rtl="0" eaLnBrk="1" latinLnBrk="0" hangingPunct="1">
              <a:spcBef>
                <a:spcPct val="0"/>
              </a:spcBef>
              <a:buNone/>
              <a:defRPr sz="3600" kern="1200">
                <a:solidFill>
                  <a:srgbClr val="FF0000"/>
                </a:solidFill>
                <a:latin typeface="+mj-lt"/>
                <a:ea typeface="+mj-ea"/>
                <a:cs typeface="+mj-cs"/>
              </a:defRPr>
            </a:lvl1pPr>
          </a:lstStyle>
          <a:p>
            <a:pPr algn="ctr" defTabSz="914400">
              <a:lnSpc>
                <a:spcPct val="90000"/>
              </a:lnSpc>
              <a:spcAft>
                <a:spcPts val="600"/>
              </a:spcAft>
            </a:pPr>
            <a:r>
              <a:rPr lang="en-US" sz="4000" b="1" i="1" dirty="0">
                <a:solidFill>
                  <a:schemeClr val="bg1"/>
                </a:solidFill>
              </a:rPr>
              <a:t>Get the right vision</a:t>
            </a:r>
          </a:p>
        </p:txBody>
      </p:sp>
      <p:sp>
        <p:nvSpPr>
          <p:cNvPr id="2" name="TextBox 1">
            <a:extLst>
              <a:ext uri="{FF2B5EF4-FFF2-40B4-BE49-F238E27FC236}">
                <a16:creationId xmlns:a16="http://schemas.microsoft.com/office/drawing/2014/main" id="{AA176A10-48CF-6A4D-35D2-BDF573E8AA13}"/>
              </a:ext>
            </a:extLst>
          </p:cNvPr>
          <p:cNvSpPr txBox="1"/>
          <p:nvPr/>
        </p:nvSpPr>
        <p:spPr>
          <a:xfrm>
            <a:off x="8121112" y="6113100"/>
            <a:ext cx="4365356" cy="400110"/>
          </a:xfrm>
          <a:prstGeom prst="rect">
            <a:avLst/>
          </a:prstGeom>
          <a:noFill/>
          <a:ln>
            <a:solidFill>
              <a:schemeClr val="tx1"/>
            </a:solidFill>
          </a:ln>
        </p:spPr>
        <p:txBody>
          <a:bodyPr wrap="square" rtlCol="0">
            <a:spAutoFit/>
          </a:bodyPr>
          <a:lstStyle/>
          <a:p>
            <a:r>
              <a:rPr lang="en-US" sz="2000" dirty="0">
                <a:solidFill>
                  <a:schemeClr val="bg1"/>
                </a:solidFill>
              </a:rPr>
              <a:t>Steamboat Springs, CO</a:t>
            </a:r>
          </a:p>
        </p:txBody>
      </p:sp>
    </p:spTree>
    <p:extLst>
      <p:ext uri="{BB962C8B-B14F-4D97-AF65-F5344CB8AC3E}">
        <p14:creationId xmlns:p14="http://schemas.microsoft.com/office/powerpoint/2010/main" val="746626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A0690-5016-A982-62E7-C4C300113A2A}"/>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33</a:t>
            </a:fld>
            <a:endParaRPr lang="en-US">
              <a:solidFill>
                <a:srgbClr val="5C8D29"/>
              </a:solidFill>
            </a:endParaRPr>
          </a:p>
        </p:txBody>
      </p:sp>
      <p:graphicFrame>
        <p:nvGraphicFramePr>
          <p:cNvPr id="5" name="Diagram 4">
            <a:extLst>
              <a:ext uri="{FF2B5EF4-FFF2-40B4-BE49-F238E27FC236}">
                <a16:creationId xmlns:a16="http://schemas.microsoft.com/office/drawing/2014/main" id="{22E9ECC1-958D-7E0F-C4E4-102967CCDE0D}"/>
              </a:ext>
            </a:extLst>
          </p:cNvPr>
          <p:cNvGraphicFramePr/>
          <p:nvPr>
            <p:extLst>
              <p:ext uri="{D42A27DB-BD31-4B8C-83A1-F6EECF244321}">
                <p14:modId xmlns:p14="http://schemas.microsoft.com/office/powerpoint/2010/main" val="1052070268"/>
              </p:ext>
            </p:extLst>
          </p:nvPr>
        </p:nvGraphicFramePr>
        <p:xfrm>
          <a:off x="975966" y="136521"/>
          <a:ext cx="5612265" cy="3956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C1C509AC-B83B-93C4-9BF2-EA953DFE787E}"/>
              </a:ext>
            </a:extLst>
          </p:cNvPr>
          <p:cNvGraphicFramePr/>
          <p:nvPr>
            <p:extLst>
              <p:ext uri="{D42A27DB-BD31-4B8C-83A1-F6EECF244321}">
                <p14:modId xmlns:p14="http://schemas.microsoft.com/office/powerpoint/2010/main" val="2360564037"/>
              </p:ext>
            </p:extLst>
          </p:nvPr>
        </p:nvGraphicFramePr>
        <p:xfrm>
          <a:off x="5859275" y="136521"/>
          <a:ext cx="6014181" cy="46180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074" name="Picture 2" descr="5,807 Connecting Head Heart Royalty-Free Images, Stock Photos &amp; Pictures |  Shutterstock">
            <a:extLst>
              <a:ext uri="{FF2B5EF4-FFF2-40B4-BE49-F238E27FC236}">
                <a16:creationId xmlns:a16="http://schemas.microsoft.com/office/drawing/2014/main" id="{28C215E2-1C73-DC89-1C17-BFEC04EDB9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20068" y="3850349"/>
            <a:ext cx="4724060" cy="300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0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A6A40A-EAC0-4F94-8634-213B01880329}"/>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34</a:t>
            </a:fld>
            <a:endParaRPr lang="en-US" dirty="0">
              <a:solidFill>
                <a:srgbClr val="5C8D29"/>
              </a:solidFill>
            </a:endParaRPr>
          </a:p>
        </p:txBody>
      </p:sp>
      <p:graphicFrame>
        <p:nvGraphicFramePr>
          <p:cNvPr id="5" name="Content Placeholder 4">
            <a:extLst>
              <a:ext uri="{FF2B5EF4-FFF2-40B4-BE49-F238E27FC236}">
                <a16:creationId xmlns:a16="http://schemas.microsoft.com/office/drawing/2014/main" id="{120BF735-3989-4AD3-87C1-AA5CE54DF6CB}"/>
              </a:ext>
            </a:extLst>
          </p:cNvPr>
          <p:cNvGraphicFramePr>
            <a:graphicFrameLocks/>
          </p:cNvGraphicFramePr>
          <p:nvPr>
            <p:extLst>
              <p:ext uri="{D42A27DB-BD31-4B8C-83A1-F6EECF244321}">
                <p14:modId xmlns:p14="http://schemas.microsoft.com/office/powerpoint/2010/main" val="3859655392"/>
              </p:ext>
            </p:extLst>
          </p:nvPr>
        </p:nvGraphicFramePr>
        <p:xfrm>
          <a:off x="963386" y="1340716"/>
          <a:ext cx="10619014" cy="5015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 Brace 5">
            <a:extLst>
              <a:ext uri="{FF2B5EF4-FFF2-40B4-BE49-F238E27FC236}">
                <a16:creationId xmlns:a16="http://schemas.microsoft.com/office/drawing/2014/main" id="{23F5EE3E-CD73-4996-AB55-01D61EF5C613}"/>
              </a:ext>
            </a:extLst>
          </p:cNvPr>
          <p:cNvSpPr/>
          <p:nvPr/>
        </p:nvSpPr>
        <p:spPr>
          <a:xfrm>
            <a:off x="5126636" y="1735254"/>
            <a:ext cx="119921" cy="3121132"/>
          </a:xfrm>
          <a:prstGeom prst="leftBrace">
            <a:avLst/>
          </a:prstGeom>
          <a:noFill/>
          <a:ln w="53975" cap="flat" cmpd="sng" algn="ctr">
            <a:solidFill>
              <a:srgbClr val="FF0000"/>
            </a:solidFill>
            <a:prstDash val="solid"/>
            <a:miter lim="800000"/>
          </a:ln>
          <a:effectLst/>
        </p:spPr>
        <p:txBody>
          <a:bodyPr rtlCol="0" anchor="ctr"/>
          <a:lstStyle/>
          <a:p>
            <a:pPr algn="ctr">
              <a:defRPr/>
            </a:pPr>
            <a:endParaRPr lang="en-US" sz="1350" kern="0" dirty="0">
              <a:solidFill>
                <a:srgbClr val="000000"/>
              </a:solidFill>
              <a:latin typeface="Arial" panose="020B0604020202020204"/>
            </a:endParaRPr>
          </a:p>
        </p:txBody>
      </p:sp>
      <p:sp>
        <p:nvSpPr>
          <p:cNvPr id="7" name="TextBox 6">
            <a:extLst>
              <a:ext uri="{FF2B5EF4-FFF2-40B4-BE49-F238E27FC236}">
                <a16:creationId xmlns:a16="http://schemas.microsoft.com/office/drawing/2014/main" id="{19059D2D-687A-45DE-8702-BC37CD519FFC}"/>
              </a:ext>
            </a:extLst>
          </p:cNvPr>
          <p:cNvSpPr txBox="1"/>
          <p:nvPr/>
        </p:nvSpPr>
        <p:spPr>
          <a:xfrm>
            <a:off x="2868006" y="2522856"/>
            <a:ext cx="2089064" cy="1938992"/>
          </a:xfrm>
          <a:prstGeom prst="rect">
            <a:avLst/>
          </a:prstGeom>
          <a:solidFill>
            <a:srgbClr val="FFFF00"/>
          </a:solidFill>
          <a:ln>
            <a:solidFill>
              <a:srgbClr val="FF0000"/>
            </a:solidFill>
          </a:ln>
        </p:spPr>
        <p:txBody>
          <a:bodyPr wrap="square" rtlCol="0">
            <a:spAutoFit/>
          </a:bodyPr>
          <a:lstStyle/>
          <a:p>
            <a:r>
              <a:rPr lang="en-US" sz="4000" dirty="0">
                <a:solidFill>
                  <a:srgbClr val="000000"/>
                </a:solidFill>
                <a:latin typeface="Arial" panose="020B0604020202020204"/>
              </a:rPr>
              <a:t>Culture of </a:t>
            </a:r>
          </a:p>
          <a:p>
            <a:r>
              <a:rPr lang="en-US" sz="4000" dirty="0">
                <a:solidFill>
                  <a:srgbClr val="000000"/>
                </a:solidFill>
                <a:latin typeface="Arial" panose="020B0604020202020204"/>
              </a:rPr>
              <a:t>Safety</a:t>
            </a:r>
          </a:p>
        </p:txBody>
      </p:sp>
      <p:sp>
        <p:nvSpPr>
          <p:cNvPr id="8" name="Title 1">
            <a:extLst>
              <a:ext uri="{FF2B5EF4-FFF2-40B4-BE49-F238E27FC236}">
                <a16:creationId xmlns:a16="http://schemas.microsoft.com/office/drawing/2014/main" id="{A110A6C5-00D9-4AEC-AAD3-3CA3674F0158}"/>
              </a:ext>
            </a:extLst>
          </p:cNvPr>
          <p:cNvSpPr txBox="1">
            <a:spLocks/>
          </p:cNvSpPr>
          <p:nvPr/>
        </p:nvSpPr>
        <p:spPr>
          <a:xfrm>
            <a:off x="540908" y="126613"/>
            <a:ext cx="11041492" cy="121410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cap="none" baseline="0">
                <a:solidFill>
                  <a:schemeClr val="accent2"/>
                </a:solidFill>
                <a:latin typeface="Arial Rounded MT Bold" panose="020F0704030504030204" pitchFamily="34" charset="77"/>
                <a:ea typeface="+mj-ea"/>
                <a:cs typeface="Arial" panose="020B0604020202020204" pitchFamily="34" charset="0"/>
              </a:defRPr>
            </a:lvl1pPr>
          </a:lstStyle>
          <a:p>
            <a:pPr algn="ctr">
              <a:defRPr/>
            </a:pPr>
            <a:r>
              <a:rPr lang="en-US" sz="3600" dirty="0">
                <a:solidFill>
                  <a:srgbClr val="5C8D29"/>
                </a:solidFill>
                <a:latin typeface="Arial" panose="020B0604020202020204"/>
              </a:rPr>
              <a:t>CHCO/SPS Vision- “Progressive Elimination of Preventable Harm”</a:t>
            </a:r>
          </a:p>
        </p:txBody>
      </p:sp>
      <p:pic>
        <p:nvPicPr>
          <p:cNvPr id="2" name="Picture 1">
            <a:extLst>
              <a:ext uri="{FF2B5EF4-FFF2-40B4-BE49-F238E27FC236}">
                <a16:creationId xmlns:a16="http://schemas.microsoft.com/office/drawing/2014/main" id="{0DFC6FA4-C170-D892-9ED2-5022955CD3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8991" y="4856386"/>
            <a:ext cx="5911771" cy="1875001"/>
          </a:xfrm>
          <a:prstGeom prst="rect">
            <a:avLst/>
          </a:prstGeom>
        </p:spPr>
      </p:pic>
    </p:spTree>
    <p:extLst>
      <p:ext uri="{BB962C8B-B14F-4D97-AF65-F5344CB8AC3E}">
        <p14:creationId xmlns:p14="http://schemas.microsoft.com/office/powerpoint/2010/main" val="2191650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9AB6-5ED7-4EB7-B4B8-F430F8ABCE4B}"/>
              </a:ext>
            </a:extLst>
          </p:cNvPr>
          <p:cNvSpPr>
            <a:spLocks noGrp="1"/>
          </p:cNvSpPr>
          <p:nvPr>
            <p:ph type="title"/>
          </p:nvPr>
        </p:nvSpPr>
        <p:spPr>
          <a:xfrm>
            <a:off x="298554" y="136797"/>
            <a:ext cx="10515600" cy="1325563"/>
          </a:xfrm>
        </p:spPr>
        <p:txBody>
          <a:bodyPr/>
          <a:lstStyle/>
          <a:p>
            <a:r>
              <a:rPr lang="en-US" b="0" cap="none" dirty="0"/>
              <a:t>The First Rule of Quality Improvement</a:t>
            </a:r>
          </a:p>
        </p:txBody>
      </p:sp>
      <p:pic>
        <p:nvPicPr>
          <p:cNvPr id="4" name="Picture 3">
            <a:extLst>
              <a:ext uri="{FF2B5EF4-FFF2-40B4-BE49-F238E27FC236}">
                <a16:creationId xmlns:a16="http://schemas.microsoft.com/office/drawing/2014/main" id="{96321BFE-4772-4693-8A8E-B93AB310131E}"/>
              </a:ext>
            </a:extLst>
          </p:cNvPr>
          <p:cNvPicPr>
            <a:picLocks noChangeAspect="1"/>
          </p:cNvPicPr>
          <p:nvPr/>
        </p:nvPicPr>
        <p:blipFill>
          <a:blip r:embed="rId3"/>
          <a:stretch>
            <a:fillRect/>
          </a:stretch>
        </p:blipFill>
        <p:spPr>
          <a:xfrm>
            <a:off x="838200" y="1879838"/>
            <a:ext cx="2683932" cy="3962499"/>
          </a:xfrm>
          <a:prstGeom prst="rect">
            <a:avLst/>
          </a:prstGeom>
        </p:spPr>
      </p:pic>
      <p:sp>
        <p:nvSpPr>
          <p:cNvPr id="5" name="TextBox 4">
            <a:extLst>
              <a:ext uri="{FF2B5EF4-FFF2-40B4-BE49-F238E27FC236}">
                <a16:creationId xmlns:a16="http://schemas.microsoft.com/office/drawing/2014/main" id="{E9585698-8D9D-4BD8-8F38-09FCBB044CD8}"/>
              </a:ext>
            </a:extLst>
          </p:cNvPr>
          <p:cNvSpPr txBox="1"/>
          <p:nvPr/>
        </p:nvSpPr>
        <p:spPr>
          <a:xfrm>
            <a:off x="495486" y="5842337"/>
            <a:ext cx="4491568" cy="1015663"/>
          </a:xfrm>
          <a:prstGeom prst="rect">
            <a:avLst/>
          </a:prstGeom>
          <a:noFill/>
        </p:spPr>
        <p:txBody>
          <a:bodyPr wrap="square" rtlCol="0">
            <a:spAutoFit/>
          </a:bodyPr>
          <a:lstStyle/>
          <a:p>
            <a:r>
              <a:rPr lang="en-US" sz="2000" dirty="0">
                <a:solidFill>
                  <a:srgbClr val="002060"/>
                </a:solidFill>
                <a:latin typeface="Lato" panose="020F0502020204030203" pitchFamily="34" charset="0"/>
                <a:ea typeface="Lato" panose="020F0502020204030203" pitchFamily="34" charset="0"/>
                <a:cs typeface="Lato" panose="020F0502020204030203" pitchFamily="34" charset="0"/>
              </a:rPr>
              <a:t>Dr. Paul </a:t>
            </a:r>
            <a:r>
              <a:rPr lang="en-US" sz="2000" dirty="0" err="1">
                <a:solidFill>
                  <a:srgbClr val="002060"/>
                </a:solidFill>
                <a:latin typeface="Lato" panose="020F0502020204030203" pitchFamily="34" charset="0"/>
                <a:ea typeface="Lato" panose="020F0502020204030203" pitchFamily="34" charset="0"/>
                <a:cs typeface="Lato" panose="020F0502020204030203" pitchFamily="34" charset="0"/>
              </a:rPr>
              <a:t>Batalden</a:t>
            </a:r>
            <a:endParaRPr lang="en-US" sz="2000" dirty="0">
              <a:solidFill>
                <a:srgbClr val="002060"/>
              </a:solidFill>
              <a:latin typeface="Lato" panose="020F0502020204030203" pitchFamily="34" charset="0"/>
              <a:ea typeface="Lato" panose="020F0502020204030203" pitchFamily="34" charset="0"/>
              <a:cs typeface="Lato" panose="020F0502020204030203" pitchFamily="34" charset="0"/>
            </a:endParaRPr>
          </a:p>
          <a:p>
            <a:r>
              <a:rPr lang="en-US" sz="2000" dirty="0">
                <a:solidFill>
                  <a:srgbClr val="002060"/>
                </a:solidFill>
                <a:latin typeface="Lato" panose="020F0502020204030203" pitchFamily="34" charset="0"/>
                <a:ea typeface="Lato" panose="020F0502020204030203" pitchFamily="34" charset="0"/>
                <a:cs typeface="Lato" panose="020F0502020204030203" pitchFamily="34" charset="0"/>
              </a:rPr>
              <a:t>Dartmouth University Institute for Health Policy/School of Medicine</a:t>
            </a:r>
          </a:p>
        </p:txBody>
      </p:sp>
      <p:sp>
        <p:nvSpPr>
          <p:cNvPr id="7" name="TextBox 6">
            <a:extLst>
              <a:ext uri="{FF2B5EF4-FFF2-40B4-BE49-F238E27FC236}">
                <a16:creationId xmlns:a16="http://schemas.microsoft.com/office/drawing/2014/main" id="{EA78F914-C383-1CCE-95E6-B8CB684A1D5F}"/>
              </a:ext>
            </a:extLst>
          </p:cNvPr>
          <p:cNvSpPr txBox="1"/>
          <p:nvPr/>
        </p:nvSpPr>
        <p:spPr>
          <a:xfrm>
            <a:off x="3630564" y="1166997"/>
            <a:ext cx="6928757" cy="2123658"/>
          </a:xfrm>
          <a:prstGeom prst="rect">
            <a:avLst/>
          </a:prstGeom>
          <a:noFill/>
        </p:spPr>
        <p:txBody>
          <a:bodyPr wrap="square" rtlCol="0">
            <a:spAutoFit/>
          </a:bodyPr>
          <a:lstStyle/>
          <a:p>
            <a:pPr algn="ctr"/>
            <a:r>
              <a:rPr lang="en-US" sz="4400" i="1" dirty="0"/>
              <a:t>“Every system is perfectly designed…. to get the results it gets”</a:t>
            </a:r>
          </a:p>
        </p:txBody>
      </p:sp>
      <p:grpSp>
        <p:nvGrpSpPr>
          <p:cNvPr id="8" name="Group 7">
            <a:extLst>
              <a:ext uri="{FF2B5EF4-FFF2-40B4-BE49-F238E27FC236}">
                <a16:creationId xmlns:a16="http://schemas.microsoft.com/office/drawing/2014/main" id="{0D12F500-4B66-D611-DE4A-D1C0FA9AA33C}"/>
              </a:ext>
            </a:extLst>
          </p:cNvPr>
          <p:cNvGrpSpPr/>
          <p:nvPr/>
        </p:nvGrpSpPr>
        <p:grpSpPr>
          <a:xfrm>
            <a:off x="5329768" y="3171213"/>
            <a:ext cx="4847396" cy="3361000"/>
            <a:chOff x="1876426" y="1177739"/>
            <a:chExt cx="7892608" cy="5514058"/>
          </a:xfrm>
        </p:grpSpPr>
        <p:grpSp>
          <p:nvGrpSpPr>
            <p:cNvPr id="9" name="Group 8">
              <a:extLst>
                <a:ext uri="{FF2B5EF4-FFF2-40B4-BE49-F238E27FC236}">
                  <a16:creationId xmlns:a16="http://schemas.microsoft.com/office/drawing/2014/main" id="{F29CBEC4-A1CD-39CB-9931-4B1C5DBAAC8C}"/>
                </a:ext>
              </a:extLst>
            </p:cNvPr>
            <p:cNvGrpSpPr/>
            <p:nvPr/>
          </p:nvGrpSpPr>
          <p:grpSpPr>
            <a:xfrm>
              <a:off x="1876426" y="1177739"/>
              <a:ext cx="7892608" cy="5514058"/>
              <a:chOff x="1876426" y="1177739"/>
              <a:chExt cx="7892608" cy="5514058"/>
            </a:xfrm>
          </p:grpSpPr>
          <p:pic>
            <p:nvPicPr>
              <p:cNvPr id="11" name="Picture 4" descr="http://cqpi.wisc.edu/images/work_system_model.bmp">
                <a:extLst>
                  <a:ext uri="{FF2B5EF4-FFF2-40B4-BE49-F238E27FC236}">
                    <a16:creationId xmlns:a16="http://schemas.microsoft.com/office/drawing/2014/main" id="{0B3BAEF7-E891-CAFF-435A-B7A48108F7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6426" y="1177739"/>
                <a:ext cx="7892608" cy="551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586E6A5-D662-C1B4-B29A-EAA3D97DDF1A}"/>
                  </a:ext>
                </a:extLst>
              </p:cNvPr>
              <p:cNvSpPr/>
              <p:nvPr/>
            </p:nvSpPr>
            <p:spPr>
              <a:xfrm>
                <a:off x="2060294" y="2882096"/>
                <a:ext cx="3762436" cy="2488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0" name="Image" descr="Image">
              <a:extLst>
                <a:ext uri="{FF2B5EF4-FFF2-40B4-BE49-F238E27FC236}">
                  <a16:creationId xmlns:a16="http://schemas.microsoft.com/office/drawing/2014/main" id="{82DC31D7-606B-6EE6-457C-7001E7BF9C5E}"/>
                </a:ext>
              </a:extLst>
            </p:cNvPr>
            <p:cNvPicPr>
              <a:picLocks noChangeAspect="1"/>
            </p:cNvPicPr>
            <p:nvPr/>
          </p:nvPicPr>
          <p:blipFill>
            <a:blip r:embed="rId5"/>
            <a:stretch>
              <a:fillRect/>
            </a:stretch>
          </p:blipFill>
          <p:spPr>
            <a:xfrm>
              <a:off x="1946704" y="2760828"/>
              <a:ext cx="4007641" cy="2596618"/>
            </a:xfrm>
            <a:prstGeom prst="rect">
              <a:avLst/>
            </a:prstGeom>
            <a:ln w="12700">
              <a:miter lim="400000"/>
            </a:ln>
          </p:spPr>
        </p:pic>
      </p:grpSp>
    </p:spTree>
    <p:extLst>
      <p:ext uri="{BB962C8B-B14F-4D97-AF65-F5344CB8AC3E}">
        <p14:creationId xmlns:p14="http://schemas.microsoft.com/office/powerpoint/2010/main" val="186980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A0690-5016-A982-62E7-C4C300113A2A}"/>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36</a:t>
            </a:fld>
            <a:endParaRPr lang="en-US">
              <a:solidFill>
                <a:srgbClr val="5C8D29"/>
              </a:solidFill>
            </a:endParaRPr>
          </a:p>
        </p:txBody>
      </p:sp>
      <p:graphicFrame>
        <p:nvGraphicFramePr>
          <p:cNvPr id="5" name="Diagram 4">
            <a:extLst>
              <a:ext uri="{FF2B5EF4-FFF2-40B4-BE49-F238E27FC236}">
                <a16:creationId xmlns:a16="http://schemas.microsoft.com/office/drawing/2014/main" id="{22E9ECC1-958D-7E0F-C4E4-102967CCDE0D}"/>
              </a:ext>
            </a:extLst>
          </p:cNvPr>
          <p:cNvGraphicFramePr/>
          <p:nvPr>
            <p:extLst>
              <p:ext uri="{D42A27DB-BD31-4B8C-83A1-F6EECF244321}">
                <p14:modId xmlns:p14="http://schemas.microsoft.com/office/powerpoint/2010/main" val="878571275"/>
              </p:ext>
            </p:extLst>
          </p:nvPr>
        </p:nvGraphicFramePr>
        <p:xfrm>
          <a:off x="898071" y="538844"/>
          <a:ext cx="5465308" cy="4103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How to Improve | IHI - Institute for Healthcare Improvement">
            <a:extLst>
              <a:ext uri="{FF2B5EF4-FFF2-40B4-BE49-F238E27FC236}">
                <a16:creationId xmlns:a16="http://schemas.microsoft.com/office/drawing/2014/main" id="{DC8E6F66-C07A-13B4-572E-9D8DC75F7F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5209" y="644445"/>
            <a:ext cx="4094934" cy="55691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038B4F-68D5-E1F9-41C1-9CD0684A82AA}"/>
              </a:ext>
            </a:extLst>
          </p:cNvPr>
          <p:cNvSpPr txBox="1"/>
          <p:nvPr/>
        </p:nvSpPr>
        <p:spPr>
          <a:xfrm>
            <a:off x="898071" y="4212771"/>
            <a:ext cx="5465308" cy="2308324"/>
          </a:xfrm>
          <a:prstGeom prst="rect">
            <a:avLst/>
          </a:prstGeom>
          <a:noFill/>
        </p:spPr>
        <p:txBody>
          <a:bodyPr wrap="square" rtlCol="0">
            <a:spAutoFit/>
          </a:bodyPr>
          <a:lstStyle/>
          <a:p>
            <a:r>
              <a:rPr lang="en-US" sz="3600" dirty="0"/>
              <a:t>And then….. Employ robust quality improvement methods to reach your aim(s)!</a:t>
            </a:r>
          </a:p>
        </p:txBody>
      </p:sp>
    </p:spTree>
    <p:extLst>
      <p:ext uri="{BB962C8B-B14F-4D97-AF65-F5344CB8AC3E}">
        <p14:creationId xmlns:p14="http://schemas.microsoft.com/office/powerpoint/2010/main" val="2669100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368EB-7B20-FBD9-0DA6-EC2A54F6EF2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CB180A3-1178-3BA6-B357-69C9371E3EE3}"/>
              </a:ext>
            </a:extLst>
          </p:cNvPr>
          <p:cNvSpPr txBox="1"/>
          <p:nvPr/>
        </p:nvSpPr>
        <p:spPr>
          <a:xfrm>
            <a:off x="156899" y="3047574"/>
            <a:ext cx="1742412" cy="369332"/>
          </a:xfrm>
          <a:prstGeom prst="rect">
            <a:avLst/>
          </a:prstGeom>
          <a:noFill/>
          <a:ln>
            <a:solidFill>
              <a:schemeClr val="tx1"/>
            </a:solidFill>
          </a:ln>
        </p:spPr>
        <p:txBody>
          <a:bodyPr wrap="square" rtlCol="0">
            <a:spAutoFit/>
          </a:bodyPr>
          <a:lstStyle/>
          <a:p>
            <a:r>
              <a:rPr lang="en-US" b="1" dirty="0"/>
              <a:t>SMART Aim</a:t>
            </a:r>
            <a:r>
              <a:rPr lang="en-US" sz="1100" b="1" dirty="0"/>
              <a:t>:</a:t>
            </a:r>
          </a:p>
        </p:txBody>
      </p:sp>
      <p:sp>
        <p:nvSpPr>
          <p:cNvPr id="11" name="TextBox 10">
            <a:extLst>
              <a:ext uri="{FF2B5EF4-FFF2-40B4-BE49-F238E27FC236}">
                <a16:creationId xmlns:a16="http://schemas.microsoft.com/office/drawing/2014/main" id="{0EB2746D-9385-31B5-2A11-444CEC2AF7EE}"/>
              </a:ext>
            </a:extLst>
          </p:cNvPr>
          <p:cNvSpPr txBox="1"/>
          <p:nvPr/>
        </p:nvSpPr>
        <p:spPr>
          <a:xfrm>
            <a:off x="2661856" y="1563336"/>
            <a:ext cx="1442906" cy="261610"/>
          </a:xfrm>
          <a:prstGeom prst="rect">
            <a:avLst/>
          </a:prstGeom>
          <a:noFill/>
          <a:ln>
            <a:solidFill>
              <a:schemeClr val="tx1"/>
            </a:solidFill>
          </a:ln>
        </p:spPr>
        <p:txBody>
          <a:bodyPr wrap="square" rtlCol="0">
            <a:spAutoFit/>
          </a:bodyPr>
          <a:lstStyle/>
          <a:p>
            <a:endParaRPr lang="en-US" sz="1100" dirty="0"/>
          </a:p>
        </p:txBody>
      </p:sp>
      <p:sp>
        <p:nvSpPr>
          <p:cNvPr id="12" name="TextBox 11">
            <a:extLst>
              <a:ext uri="{FF2B5EF4-FFF2-40B4-BE49-F238E27FC236}">
                <a16:creationId xmlns:a16="http://schemas.microsoft.com/office/drawing/2014/main" id="{60911457-6C44-B236-966D-35850AA1A8D4}"/>
              </a:ext>
            </a:extLst>
          </p:cNvPr>
          <p:cNvSpPr txBox="1"/>
          <p:nvPr/>
        </p:nvSpPr>
        <p:spPr>
          <a:xfrm>
            <a:off x="2661856" y="3301490"/>
            <a:ext cx="1442906" cy="261610"/>
          </a:xfrm>
          <a:prstGeom prst="rect">
            <a:avLst/>
          </a:prstGeom>
          <a:noFill/>
          <a:ln>
            <a:solidFill>
              <a:schemeClr val="tx1"/>
            </a:solidFill>
          </a:ln>
        </p:spPr>
        <p:txBody>
          <a:bodyPr wrap="square" rtlCol="0">
            <a:spAutoFit/>
          </a:bodyPr>
          <a:lstStyle/>
          <a:p>
            <a:endParaRPr lang="en-US" sz="1100" dirty="0"/>
          </a:p>
        </p:txBody>
      </p:sp>
      <p:sp>
        <p:nvSpPr>
          <p:cNvPr id="13" name="TextBox 12">
            <a:extLst>
              <a:ext uri="{FF2B5EF4-FFF2-40B4-BE49-F238E27FC236}">
                <a16:creationId xmlns:a16="http://schemas.microsoft.com/office/drawing/2014/main" id="{7269D091-4285-52A3-2D88-333018302CEC}"/>
              </a:ext>
            </a:extLst>
          </p:cNvPr>
          <p:cNvSpPr txBox="1"/>
          <p:nvPr/>
        </p:nvSpPr>
        <p:spPr>
          <a:xfrm>
            <a:off x="2661856" y="4870367"/>
            <a:ext cx="1442906" cy="261610"/>
          </a:xfrm>
          <a:prstGeom prst="rect">
            <a:avLst/>
          </a:prstGeom>
          <a:noFill/>
          <a:ln>
            <a:solidFill>
              <a:schemeClr val="tx1"/>
            </a:solidFill>
          </a:ln>
        </p:spPr>
        <p:txBody>
          <a:bodyPr wrap="square" rtlCol="0">
            <a:spAutoFit/>
          </a:bodyPr>
          <a:lstStyle/>
          <a:p>
            <a:endParaRPr lang="en-US" sz="1100" dirty="0"/>
          </a:p>
        </p:txBody>
      </p:sp>
      <p:sp>
        <p:nvSpPr>
          <p:cNvPr id="14" name="TextBox 13">
            <a:extLst>
              <a:ext uri="{FF2B5EF4-FFF2-40B4-BE49-F238E27FC236}">
                <a16:creationId xmlns:a16="http://schemas.microsoft.com/office/drawing/2014/main" id="{8CA8CEE3-96D3-6509-B347-7ADB15C8A576}"/>
              </a:ext>
            </a:extLst>
          </p:cNvPr>
          <p:cNvSpPr txBox="1"/>
          <p:nvPr/>
        </p:nvSpPr>
        <p:spPr>
          <a:xfrm>
            <a:off x="5073805" y="3520315"/>
            <a:ext cx="1805167" cy="261610"/>
          </a:xfrm>
          <a:prstGeom prst="rect">
            <a:avLst/>
          </a:prstGeom>
          <a:noFill/>
          <a:ln>
            <a:solidFill>
              <a:schemeClr val="tx1"/>
            </a:solidFill>
          </a:ln>
        </p:spPr>
        <p:txBody>
          <a:bodyPr wrap="square" rtlCol="0">
            <a:spAutoFit/>
          </a:bodyPr>
          <a:lstStyle/>
          <a:p>
            <a:endParaRPr lang="en-US" sz="1100" dirty="0"/>
          </a:p>
        </p:txBody>
      </p:sp>
      <p:sp>
        <p:nvSpPr>
          <p:cNvPr id="15" name="TextBox 14">
            <a:extLst>
              <a:ext uri="{FF2B5EF4-FFF2-40B4-BE49-F238E27FC236}">
                <a16:creationId xmlns:a16="http://schemas.microsoft.com/office/drawing/2014/main" id="{EE0EEDE8-4289-BCF7-31C5-00427B5A4864}"/>
              </a:ext>
            </a:extLst>
          </p:cNvPr>
          <p:cNvSpPr txBox="1"/>
          <p:nvPr/>
        </p:nvSpPr>
        <p:spPr>
          <a:xfrm>
            <a:off x="5073805" y="5226489"/>
            <a:ext cx="1805167" cy="261610"/>
          </a:xfrm>
          <a:prstGeom prst="rect">
            <a:avLst/>
          </a:prstGeom>
          <a:noFill/>
          <a:ln>
            <a:solidFill>
              <a:schemeClr val="tx1"/>
            </a:solidFill>
          </a:ln>
        </p:spPr>
        <p:txBody>
          <a:bodyPr wrap="square" rtlCol="0">
            <a:spAutoFit/>
          </a:bodyPr>
          <a:lstStyle/>
          <a:p>
            <a:endParaRPr lang="en-US" sz="1100" dirty="0"/>
          </a:p>
        </p:txBody>
      </p:sp>
      <p:sp>
        <p:nvSpPr>
          <p:cNvPr id="16" name="TextBox 15">
            <a:extLst>
              <a:ext uri="{FF2B5EF4-FFF2-40B4-BE49-F238E27FC236}">
                <a16:creationId xmlns:a16="http://schemas.microsoft.com/office/drawing/2014/main" id="{630B00EA-B56C-9211-9D2C-C68D266CD5C2}"/>
              </a:ext>
            </a:extLst>
          </p:cNvPr>
          <p:cNvSpPr txBox="1"/>
          <p:nvPr/>
        </p:nvSpPr>
        <p:spPr>
          <a:xfrm>
            <a:off x="5073805" y="2667228"/>
            <a:ext cx="1805167" cy="261610"/>
          </a:xfrm>
          <a:prstGeom prst="rect">
            <a:avLst/>
          </a:prstGeom>
          <a:noFill/>
          <a:ln>
            <a:solidFill>
              <a:schemeClr val="tx1"/>
            </a:solidFill>
          </a:ln>
        </p:spPr>
        <p:txBody>
          <a:bodyPr wrap="square" rtlCol="0">
            <a:spAutoFit/>
          </a:bodyPr>
          <a:lstStyle/>
          <a:p>
            <a:endParaRPr lang="en-US" sz="1100" dirty="0"/>
          </a:p>
        </p:txBody>
      </p:sp>
      <p:sp>
        <p:nvSpPr>
          <p:cNvPr id="17" name="TextBox 16">
            <a:extLst>
              <a:ext uri="{FF2B5EF4-FFF2-40B4-BE49-F238E27FC236}">
                <a16:creationId xmlns:a16="http://schemas.microsoft.com/office/drawing/2014/main" id="{85D9BD2A-C95A-F86C-7328-6ED9FF5FB3C7}"/>
              </a:ext>
            </a:extLst>
          </p:cNvPr>
          <p:cNvSpPr txBox="1"/>
          <p:nvPr/>
        </p:nvSpPr>
        <p:spPr>
          <a:xfrm>
            <a:off x="5073805" y="4373402"/>
            <a:ext cx="1805167" cy="261610"/>
          </a:xfrm>
          <a:prstGeom prst="rect">
            <a:avLst/>
          </a:prstGeom>
          <a:noFill/>
          <a:ln>
            <a:solidFill>
              <a:schemeClr val="tx1"/>
            </a:solidFill>
          </a:ln>
        </p:spPr>
        <p:txBody>
          <a:bodyPr wrap="square" rtlCol="0">
            <a:spAutoFit/>
          </a:bodyPr>
          <a:lstStyle/>
          <a:p>
            <a:endParaRPr lang="en-US" sz="1100" dirty="0"/>
          </a:p>
        </p:txBody>
      </p:sp>
      <p:sp>
        <p:nvSpPr>
          <p:cNvPr id="19" name="TextBox 18">
            <a:extLst>
              <a:ext uri="{FF2B5EF4-FFF2-40B4-BE49-F238E27FC236}">
                <a16:creationId xmlns:a16="http://schemas.microsoft.com/office/drawing/2014/main" id="{DC1A356A-C8FE-7D7B-7437-636D9CCED1AD}"/>
              </a:ext>
            </a:extLst>
          </p:cNvPr>
          <p:cNvSpPr txBox="1"/>
          <p:nvPr/>
        </p:nvSpPr>
        <p:spPr>
          <a:xfrm>
            <a:off x="5073804" y="798269"/>
            <a:ext cx="1805167" cy="261610"/>
          </a:xfrm>
          <a:prstGeom prst="rect">
            <a:avLst/>
          </a:prstGeom>
          <a:noFill/>
          <a:ln>
            <a:solidFill>
              <a:schemeClr val="tx1"/>
            </a:solidFill>
          </a:ln>
        </p:spPr>
        <p:txBody>
          <a:bodyPr wrap="square" rtlCol="0">
            <a:spAutoFit/>
          </a:bodyPr>
          <a:lstStyle/>
          <a:p>
            <a:endParaRPr lang="en-US" sz="1100" dirty="0"/>
          </a:p>
        </p:txBody>
      </p:sp>
      <p:sp>
        <p:nvSpPr>
          <p:cNvPr id="20" name="TextBox 19">
            <a:extLst>
              <a:ext uri="{FF2B5EF4-FFF2-40B4-BE49-F238E27FC236}">
                <a16:creationId xmlns:a16="http://schemas.microsoft.com/office/drawing/2014/main" id="{4105F2FD-B990-4E21-5E59-2C68D7A414F6}"/>
              </a:ext>
            </a:extLst>
          </p:cNvPr>
          <p:cNvSpPr txBox="1"/>
          <p:nvPr/>
        </p:nvSpPr>
        <p:spPr>
          <a:xfrm>
            <a:off x="5073805" y="1814141"/>
            <a:ext cx="1805167" cy="261610"/>
          </a:xfrm>
          <a:prstGeom prst="rect">
            <a:avLst/>
          </a:prstGeom>
          <a:noFill/>
          <a:ln>
            <a:solidFill>
              <a:schemeClr val="tx1"/>
            </a:solidFill>
          </a:ln>
        </p:spPr>
        <p:txBody>
          <a:bodyPr wrap="square" rtlCol="0">
            <a:spAutoFit/>
          </a:bodyPr>
          <a:lstStyle/>
          <a:p>
            <a:endParaRPr lang="en-US" sz="1100" dirty="0"/>
          </a:p>
        </p:txBody>
      </p:sp>
      <p:sp>
        <p:nvSpPr>
          <p:cNvPr id="21" name="TextBox 20">
            <a:extLst>
              <a:ext uri="{FF2B5EF4-FFF2-40B4-BE49-F238E27FC236}">
                <a16:creationId xmlns:a16="http://schemas.microsoft.com/office/drawing/2014/main" id="{58BCE113-070C-33B8-8A7E-6BECD01B3C69}"/>
              </a:ext>
            </a:extLst>
          </p:cNvPr>
          <p:cNvSpPr txBox="1"/>
          <p:nvPr/>
        </p:nvSpPr>
        <p:spPr>
          <a:xfrm>
            <a:off x="8087240" y="761787"/>
            <a:ext cx="3687402"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22" name="TextBox 21">
            <a:extLst>
              <a:ext uri="{FF2B5EF4-FFF2-40B4-BE49-F238E27FC236}">
                <a16:creationId xmlns:a16="http://schemas.microsoft.com/office/drawing/2014/main" id="{40524230-81C1-B337-84A0-DDC60C45ED39}"/>
              </a:ext>
            </a:extLst>
          </p:cNvPr>
          <p:cNvSpPr txBox="1"/>
          <p:nvPr/>
        </p:nvSpPr>
        <p:spPr>
          <a:xfrm>
            <a:off x="8087240" y="2695705"/>
            <a:ext cx="3687402"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23" name="TextBox 22">
            <a:extLst>
              <a:ext uri="{FF2B5EF4-FFF2-40B4-BE49-F238E27FC236}">
                <a16:creationId xmlns:a16="http://schemas.microsoft.com/office/drawing/2014/main" id="{3DC1297F-C20B-9475-C8E9-2CEC0A4BCB09}"/>
              </a:ext>
            </a:extLst>
          </p:cNvPr>
          <p:cNvSpPr txBox="1"/>
          <p:nvPr/>
        </p:nvSpPr>
        <p:spPr>
          <a:xfrm>
            <a:off x="8087240" y="4869457"/>
            <a:ext cx="3687403"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24" name="TextBox 23">
            <a:extLst>
              <a:ext uri="{FF2B5EF4-FFF2-40B4-BE49-F238E27FC236}">
                <a16:creationId xmlns:a16="http://schemas.microsoft.com/office/drawing/2014/main" id="{18A377BD-4D1B-2C48-A120-207817A86064}"/>
              </a:ext>
            </a:extLst>
          </p:cNvPr>
          <p:cNvSpPr txBox="1"/>
          <p:nvPr/>
        </p:nvSpPr>
        <p:spPr>
          <a:xfrm>
            <a:off x="8087240" y="6164214"/>
            <a:ext cx="3687404"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25" name="TextBox 24">
            <a:extLst>
              <a:ext uri="{FF2B5EF4-FFF2-40B4-BE49-F238E27FC236}">
                <a16:creationId xmlns:a16="http://schemas.microsoft.com/office/drawing/2014/main" id="{448B63A7-7E40-B37E-255B-F86C74EB9DBA}"/>
              </a:ext>
            </a:extLst>
          </p:cNvPr>
          <p:cNvSpPr txBox="1"/>
          <p:nvPr/>
        </p:nvSpPr>
        <p:spPr>
          <a:xfrm>
            <a:off x="5073804" y="6079576"/>
            <a:ext cx="1805167" cy="261610"/>
          </a:xfrm>
          <a:prstGeom prst="rect">
            <a:avLst/>
          </a:prstGeom>
          <a:noFill/>
          <a:ln>
            <a:solidFill>
              <a:schemeClr val="tx1"/>
            </a:solidFill>
          </a:ln>
        </p:spPr>
        <p:txBody>
          <a:bodyPr wrap="square" rtlCol="0">
            <a:spAutoFit/>
          </a:bodyPr>
          <a:lstStyle/>
          <a:p>
            <a:endParaRPr lang="en-US" sz="1100" dirty="0"/>
          </a:p>
        </p:txBody>
      </p:sp>
      <p:sp>
        <p:nvSpPr>
          <p:cNvPr id="27" name="TextBox 26">
            <a:extLst>
              <a:ext uri="{FF2B5EF4-FFF2-40B4-BE49-F238E27FC236}">
                <a16:creationId xmlns:a16="http://schemas.microsoft.com/office/drawing/2014/main" id="{4C7387B6-E0B6-8740-DEA7-44ECD2208F9F}"/>
              </a:ext>
            </a:extLst>
          </p:cNvPr>
          <p:cNvSpPr txBox="1"/>
          <p:nvPr/>
        </p:nvSpPr>
        <p:spPr>
          <a:xfrm>
            <a:off x="8087240" y="3951202"/>
            <a:ext cx="3687402"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cxnSp>
        <p:nvCxnSpPr>
          <p:cNvPr id="29" name="Straight Arrow Connector 28">
            <a:extLst>
              <a:ext uri="{FF2B5EF4-FFF2-40B4-BE49-F238E27FC236}">
                <a16:creationId xmlns:a16="http://schemas.microsoft.com/office/drawing/2014/main" id="{6B46EB70-F91A-ACC6-87FF-F5B8A557462C}"/>
              </a:ext>
            </a:extLst>
          </p:cNvPr>
          <p:cNvCxnSpPr>
            <a:stCxn id="11" idx="1"/>
            <a:endCxn id="4" idx="3"/>
          </p:cNvCxnSpPr>
          <p:nvPr/>
        </p:nvCxnSpPr>
        <p:spPr>
          <a:xfrm flipH="1">
            <a:off x="1899311" y="1694141"/>
            <a:ext cx="762545" cy="15380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E4E1599-A8BA-0F74-D5DC-D9C5BBD61B62}"/>
              </a:ext>
            </a:extLst>
          </p:cNvPr>
          <p:cNvCxnSpPr>
            <a:stCxn id="12" idx="1"/>
            <a:endCxn id="4" idx="3"/>
          </p:cNvCxnSpPr>
          <p:nvPr/>
        </p:nvCxnSpPr>
        <p:spPr>
          <a:xfrm flipH="1" flipV="1">
            <a:off x="1899311" y="3232240"/>
            <a:ext cx="762545" cy="2000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DB82A24-CAC8-DB08-2242-60FF58911CB3}"/>
              </a:ext>
            </a:extLst>
          </p:cNvPr>
          <p:cNvCxnSpPr>
            <a:stCxn id="13" idx="1"/>
            <a:endCxn id="4" idx="3"/>
          </p:cNvCxnSpPr>
          <p:nvPr/>
        </p:nvCxnSpPr>
        <p:spPr>
          <a:xfrm flipH="1" flipV="1">
            <a:off x="1899311" y="3232240"/>
            <a:ext cx="762545" cy="17689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2226F96-8AB6-7AA5-7D84-F5AC28D65D8C}"/>
              </a:ext>
            </a:extLst>
          </p:cNvPr>
          <p:cNvCxnSpPr>
            <a:stCxn id="19" idx="1"/>
            <a:endCxn id="11" idx="3"/>
          </p:cNvCxnSpPr>
          <p:nvPr/>
        </p:nvCxnSpPr>
        <p:spPr>
          <a:xfrm flipH="1">
            <a:off x="4104762" y="929074"/>
            <a:ext cx="969042" cy="765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7CCC1BD-C8EA-E2D8-FCF8-CE1829E9A93C}"/>
              </a:ext>
            </a:extLst>
          </p:cNvPr>
          <p:cNvCxnSpPr>
            <a:stCxn id="19" idx="1"/>
            <a:endCxn id="12" idx="3"/>
          </p:cNvCxnSpPr>
          <p:nvPr/>
        </p:nvCxnSpPr>
        <p:spPr>
          <a:xfrm flipH="1">
            <a:off x="4104762" y="929074"/>
            <a:ext cx="969042" cy="25032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2F12CF3-A38B-48E8-D1E4-367980FAB110}"/>
              </a:ext>
            </a:extLst>
          </p:cNvPr>
          <p:cNvCxnSpPr>
            <a:stCxn id="16" idx="1"/>
            <a:endCxn id="11" idx="3"/>
          </p:cNvCxnSpPr>
          <p:nvPr/>
        </p:nvCxnSpPr>
        <p:spPr>
          <a:xfrm flipH="1" flipV="1">
            <a:off x="4104762" y="1694141"/>
            <a:ext cx="969043" cy="11038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A2794D7-57CC-85F3-1A16-9D72D6C67BB9}"/>
              </a:ext>
            </a:extLst>
          </p:cNvPr>
          <p:cNvCxnSpPr>
            <a:stCxn id="14" idx="1"/>
            <a:endCxn id="12" idx="3"/>
          </p:cNvCxnSpPr>
          <p:nvPr/>
        </p:nvCxnSpPr>
        <p:spPr>
          <a:xfrm flipH="1" flipV="1">
            <a:off x="4104762" y="3432295"/>
            <a:ext cx="969043" cy="218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412A04F-9E37-BFEF-D8A7-0DA4B91CD8B0}"/>
              </a:ext>
            </a:extLst>
          </p:cNvPr>
          <p:cNvCxnSpPr>
            <a:stCxn id="17" idx="1"/>
            <a:endCxn id="12" idx="3"/>
          </p:cNvCxnSpPr>
          <p:nvPr/>
        </p:nvCxnSpPr>
        <p:spPr>
          <a:xfrm flipH="1" flipV="1">
            <a:off x="4104762" y="3432295"/>
            <a:ext cx="969043" cy="10719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B832811-0AC5-DC75-491A-F6918D0BB5C5}"/>
              </a:ext>
            </a:extLst>
          </p:cNvPr>
          <p:cNvCxnSpPr>
            <a:stCxn id="15" idx="1"/>
            <a:endCxn id="12" idx="3"/>
          </p:cNvCxnSpPr>
          <p:nvPr/>
        </p:nvCxnSpPr>
        <p:spPr>
          <a:xfrm flipH="1" flipV="1">
            <a:off x="4104762" y="3432295"/>
            <a:ext cx="969043" cy="1924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3B98F04-7B25-99D7-7547-F1259F93AAEE}"/>
              </a:ext>
            </a:extLst>
          </p:cNvPr>
          <p:cNvCxnSpPr>
            <a:stCxn id="15" idx="1"/>
            <a:endCxn id="13" idx="3"/>
          </p:cNvCxnSpPr>
          <p:nvPr/>
        </p:nvCxnSpPr>
        <p:spPr>
          <a:xfrm flipH="1" flipV="1">
            <a:off x="4104762" y="5001172"/>
            <a:ext cx="969043" cy="3561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58A3537-DE14-9D37-7338-1F984ECD2530}"/>
              </a:ext>
            </a:extLst>
          </p:cNvPr>
          <p:cNvCxnSpPr>
            <a:stCxn id="25" idx="1"/>
            <a:endCxn id="13" idx="3"/>
          </p:cNvCxnSpPr>
          <p:nvPr/>
        </p:nvCxnSpPr>
        <p:spPr>
          <a:xfrm flipH="1" flipV="1">
            <a:off x="4104762" y="5001172"/>
            <a:ext cx="969042" cy="12092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66FDCB2-9FE1-1F92-B705-05915297FB66}"/>
              </a:ext>
            </a:extLst>
          </p:cNvPr>
          <p:cNvCxnSpPr/>
          <p:nvPr/>
        </p:nvCxnSpPr>
        <p:spPr>
          <a:xfrm flipH="1">
            <a:off x="6878971" y="941033"/>
            <a:ext cx="12082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42DE803-8DBF-38A5-636E-3B78F9C37653}"/>
              </a:ext>
            </a:extLst>
          </p:cNvPr>
          <p:cNvCxnSpPr>
            <a:cxnSpLocks/>
            <a:stCxn id="3" idx="1"/>
            <a:endCxn id="20" idx="3"/>
          </p:cNvCxnSpPr>
          <p:nvPr/>
        </p:nvCxnSpPr>
        <p:spPr>
          <a:xfrm flipH="1">
            <a:off x="6878972" y="1720335"/>
            <a:ext cx="1208268" cy="2246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84A3FB3-B2FA-5801-DD33-9558EE66BC1B}"/>
              </a:ext>
            </a:extLst>
          </p:cNvPr>
          <p:cNvCxnSpPr>
            <a:stCxn id="22" idx="1"/>
            <a:endCxn id="14" idx="3"/>
          </p:cNvCxnSpPr>
          <p:nvPr/>
        </p:nvCxnSpPr>
        <p:spPr>
          <a:xfrm flipH="1">
            <a:off x="6878972" y="2826510"/>
            <a:ext cx="1208268" cy="824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FE0D986-C549-5AEE-091B-D36440884CAC}"/>
              </a:ext>
            </a:extLst>
          </p:cNvPr>
          <p:cNvCxnSpPr>
            <a:stCxn id="27" idx="1"/>
            <a:endCxn id="17" idx="3"/>
          </p:cNvCxnSpPr>
          <p:nvPr/>
        </p:nvCxnSpPr>
        <p:spPr>
          <a:xfrm flipH="1">
            <a:off x="6878972" y="4082007"/>
            <a:ext cx="1208268" cy="422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EBFD72D-ED6E-1CC4-67B4-D4B826CB2806}"/>
              </a:ext>
            </a:extLst>
          </p:cNvPr>
          <p:cNvCxnSpPr>
            <a:stCxn id="23" idx="1"/>
            <a:endCxn id="15" idx="3"/>
          </p:cNvCxnSpPr>
          <p:nvPr/>
        </p:nvCxnSpPr>
        <p:spPr>
          <a:xfrm flipH="1">
            <a:off x="6878972" y="5000262"/>
            <a:ext cx="1208268" cy="357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9107C9C-F7CE-0ECE-3CFB-21156E911F59}"/>
              </a:ext>
            </a:extLst>
          </p:cNvPr>
          <p:cNvCxnSpPr>
            <a:stCxn id="24" idx="1"/>
            <a:endCxn id="25" idx="3"/>
          </p:cNvCxnSpPr>
          <p:nvPr/>
        </p:nvCxnSpPr>
        <p:spPr>
          <a:xfrm flipH="1" flipV="1">
            <a:off x="6878971" y="6210381"/>
            <a:ext cx="1208269" cy="846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930C8C5-B34F-F03B-7D44-EF20662D69C5}"/>
              </a:ext>
            </a:extLst>
          </p:cNvPr>
          <p:cNvSpPr txBox="1"/>
          <p:nvPr/>
        </p:nvSpPr>
        <p:spPr>
          <a:xfrm>
            <a:off x="2661856" y="100668"/>
            <a:ext cx="1222247" cy="646331"/>
          </a:xfrm>
          <a:prstGeom prst="rect">
            <a:avLst/>
          </a:prstGeom>
          <a:noFill/>
        </p:spPr>
        <p:txBody>
          <a:bodyPr wrap="square" rtlCol="0">
            <a:spAutoFit/>
          </a:bodyPr>
          <a:lstStyle/>
          <a:p>
            <a:pPr algn="ctr"/>
            <a:r>
              <a:rPr lang="en-US" u="sng" dirty="0"/>
              <a:t>Primary Drivers</a:t>
            </a:r>
          </a:p>
        </p:txBody>
      </p:sp>
      <p:sp>
        <p:nvSpPr>
          <p:cNvPr id="38" name="TextBox 37">
            <a:extLst>
              <a:ext uri="{FF2B5EF4-FFF2-40B4-BE49-F238E27FC236}">
                <a16:creationId xmlns:a16="http://schemas.microsoft.com/office/drawing/2014/main" id="{E06A82B6-1F5B-611C-80EB-947FE3221FD8}"/>
              </a:ext>
            </a:extLst>
          </p:cNvPr>
          <p:cNvSpPr txBox="1"/>
          <p:nvPr/>
        </p:nvSpPr>
        <p:spPr>
          <a:xfrm>
            <a:off x="5269866" y="104550"/>
            <a:ext cx="1413042" cy="646331"/>
          </a:xfrm>
          <a:prstGeom prst="rect">
            <a:avLst/>
          </a:prstGeom>
          <a:noFill/>
        </p:spPr>
        <p:txBody>
          <a:bodyPr wrap="square" rtlCol="0">
            <a:spAutoFit/>
          </a:bodyPr>
          <a:lstStyle/>
          <a:p>
            <a:pPr algn="ctr"/>
            <a:r>
              <a:rPr lang="en-US" u="sng" dirty="0"/>
              <a:t>Secondary Drivers</a:t>
            </a:r>
          </a:p>
        </p:txBody>
      </p:sp>
      <p:sp>
        <p:nvSpPr>
          <p:cNvPr id="40" name="TextBox 39">
            <a:extLst>
              <a:ext uri="{FF2B5EF4-FFF2-40B4-BE49-F238E27FC236}">
                <a16:creationId xmlns:a16="http://schemas.microsoft.com/office/drawing/2014/main" id="{C6A37191-C49D-0F05-7B15-B9FCA36BA05A}"/>
              </a:ext>
            </a:extLst>
          </p:cNvPr>
          <p:cNvSpPr txBox="1"/>
          <p:nvPr/>
        </p:nvSpPr>
        <p:spPr>
          <a:xfrm>
            <a:off x="9024754" y="100667"/>
            <a:ext cx="1812374" cy="646331"/>
          </a:xfrm>
          <a:prstGeom prst="rect">
            <a:avLst/>
          </a:prstGeom>
          <a:noFill/>
        </p:spPr>
        <p:txBody>
          <a:bodyPr wrap="square" rtlCol="0">
            <a:spAutoFit/>
          </a:bodyPr>
          <a:lstStyle/>
          <a:p>
            <a:pPr algn="ctr"/>
            <a:r>
              <a:rPr lang="en-US" u="sng" dirty="0"/>
              <a:t>Potential Action Items</a:t>
            </a:r>
          </a:p>
        </p:txBody>
      </p:sp>
      <p:cxnSp>
        <p:nvCxnSpPr>
          <p:cNvPr id="5" name="Straight Arrow Connector 4">
            <a:extLst>
              <a:ext uri="{FF2B5EF4-FFF2-40B4-BE49-F238E27FC236}">
                <a16:creationId xmlns:a16="http://schemas.microsoft.com/office/drawing/2014/main" id="{B099B0E6-1EB3-46EF-7B14-8C03B17381FE}"/>
              </a:ext>
            </a:extLst>
          </p:cNvPr>
          <p:cNvCxnSpPr>
            <a:endCxn id="16" idx="3"/>
          </p:cNvCxnSpPr>
          <p:nvPr/>
        </p:nvCxnSpPr>
        <p:spPr>
          <a:xfrm flipH="1">
            <a:off x="6878972" y="2424418"/>
            <a:ext cx="1208268" cy="3736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EC2C0A5-88C7-CB21-801D-EA1B7E7F014C}"/>
              </a:ext>
            </a:extLst>
          </p:cNvPr>
          <p:cNvCxnSpPr>
            <a:stCxn id="20" idx="1"/>
            <a:endCxn id="11" idx="3"/>
          </p:cNvCxnSpPr>
          <p:nvPr/>
        </p:nvCxnSpPr>
        <p:spPr>
          <a:xfrm flipH="1" flipV="1">
            <a:off x="4104762" y="1694141"/>
            <a:ext cx="969043" cy="2508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0B35FA7-13E4-8B7F-07B9-BBB37E6CB4CD}"/>
              </a:ext>
            </a:extLst>
          </p:cNvPr>
          <p:cNvSpPr txBox="1"/>
          <p:nvPr/>
        </p:nvSpPr>
        <p:spPr>
          <a:xfrm>
            <a:off x="8087240" y="1589530"/>
            <a:ext cx="3687402"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6" name="TextBox 5">
            <a:extLst>
              <a:ext uri="{FF2B5EF4-FFF2-40B4-BE49-F238E27FC236}">
                <a16:creationId xmlns:a16="http://schemas.microsoft.com/office/drawing/2014/main" id="{03324EB9-151A-024A-826A-C8A0ED6BDE9F}"/>
              </a:ext>
            </a:extLst>
          </p:cNvPr>
          <p:cNvSpPr txBox="1"/>
          <p:nvPr/>
        </p:nvSpPr>
        <p:spPr>
          <a:xfrm>
            <a:off x="8087240" y="2186068"/>
            <a:ext cx="3687402"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18" name="TextBox 17">
            <a:extLst>
              <a:ext uri="{FF2B5EF4-FFF2-40B4-BE49-F238E27FC236}">
                <a16:creationId xmlns:a16="http://schemas.microsoft.com/office/drawing/2014/main" id="{23178DD6-DCA2-16E0-557B-13AE2A3F149F}"/>
              </a:ext>
            </a:extLst>
          </p:cNvPr>
          <p:cNvSpPr txBox="1"/>
          <p:nvPr/>
        </p:nvSpPr>
        <p:spPr>
          <a:xfrm>
            <a:off x="156899" y="374754"/>
            <a:ext cx="2301488" cy="954107"/>
          </a:xfrm>
          <a:prstGeom prst="rect">
            <a:avLst/>
          </a:prstGeom>
          <a:noFill/>
        </p:spPr>
        <p:txBody>
          <a:bodyPr wrap="square" rtlCol="0">
            <a:spAutoFit/>
          </a:bodyPr>
          <a:lstStyle/>
          <a:p>
            <a:r>
              <a:rPr lang="en-US" sz="2800" b="1" dirty="0"/>
              <a:t>Key Driver Diagram</a:t>
            </a:r>
          </a:p>
        </p:txBody>
      </p:sp>
      <p:sp>
        <p:nvSpPr>
          <p:cNvPr id="26" name="TextBox 25">
            <a:extLst>
              <a:ext uri="{FF2B5EF4-FFF2-40B4-BE49-F238E27FC236}">
                <a16:creationId xmlns:a16="http://schemas.microsoft.com/office/drawing/2014/main" id="{5B6FADF8-2A49-03E9-AD94-53F6F0262ACF}"/>
              </a:ext>
            </a:extLst>
          </p:cNvPr>
          <p:cNvSpPr txBox="1"/>
          <p:nvPr/>
        </p:nvSpPr>
        <p:spPr>
          <a:xfrm>
            <a:off x="125522" y="1589530"/>
            <a:ext cx="1742412" cy="646331"/>
          </a:xfrm>
          <a:prstGeom prst="rect">
            <a:avLst/>
          </a:prstGeom>
          <a:noFill/>
          <a:ln>
            <a:solidFill>
              <a:schemeClr val="tx1"/>
            </a:solidFill>
          </a:ln>
        </p:spPr>
        <p:txBody>
          <a:bodyPr wrap="square" rtlCol="0">
            <a:spAutoFit/>
          </a:bodyPr>
          <a:lstStyle/>
          <a:p>
            <a:r>
              <a:rPr lang="en-US" b="1" dirty="0"/>
              <a:t>Global Aim/Vision</a:t>
            </a:r>
            <a:r>
              <a:rPr lang="en-US" sz="1100" b="1" dirty="0"/>
              <a:t>:</a:t>
            </a:r>
          </a:p>
        </p:txBody>
      </p:sp>
    </p:spTree>
    <p:extLst>
      <p:ext uri="{BB962C8B-B14F-4D97-AF65-F5344CB8AC3E}">
        <p14:creationId xmlns:p14="http://schemas.microsoft.com/office/powerpoint/2010/main" val="109548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470F2A-3106-3241-44A1-27550079A973}"/>
              </a:ext>
            </a:extLst>
          </p:cNvPr>
          <p:cNvSpPr txBox="1"/>
          <p:nvPr/>
        </p:nvSpPr>
        <p:spPr>
          <a:xfrm>
            <a:off x="996043" y="1175657"/>
            <a:ext cx="184731" cy="369332"/>
          </a:xfrm>
          <a:prstGeom prst="rect">
            <a:avLst/>
          </a:prstGeom>
          <a:noFill/>
        </p:spPr>
        <p:txBody>
          <a:bodyPr wrap="none" rtlCol="0">
            <a:spAutoFit/>
          </a:bodyPr>
          <a:lstStyle/>
          <a:p>
            <a:endParaRPr lang="en-US" dirty="0"/>
          </a:p>
        </p:txBody>
      </p:sp>
      <p:graphicFrame>
        <p:nvGraphicFramePr>
          <p:cNvPr id="5" name="Content Placeholder 4">
            <a:extLst>
              <a:ext uri="{FF2B5EF4-FFF2-40B4-BE49-F238E27FC236}">
                <a16:creationId xmlns:a16="http://schemas.microsoft.com/office/drawing/2014/main" id="{E06C1DD8-0F6F-F29A-47A4-5DF482083E1F}"/>
              </a:ext>
            </a:extLst>
          </p:cNvPr>
          <p:cNvGraphicFramePr>
            <a:graphicFrameLocks noGrp="1"/>
          </p:cNvGraphicFramePr>
          <p:nvPr>
            <p:ph idx="1"/>
            <p:extLst>
              <p:ext uri="{D42A27DB-BD31-4B8C-83A1-F6EECF244321}">
                <p14:modId xmlns:p14="http://schemas.microsoft.com/office/powerpoint/2010/main" val="2420990026"/>
              </p:ext>
            </p:extLst>
          </p:nvPr>
        </p:nvGraphicFramePr>
        <p:xfrm>
          <a:off x="838199" y="247802"/>
          <a:ext cx="10836730" cy="6503780"/>
        </p:xfrm>
        <a:graphic>
          <a:graphicData uri="http://schemas.openxmlformats.org/drawingml/2006/table">
            <a:tbl>
              <a:tblPr firstRow="1" bandRow="1">
                <a:tableStyleId>{5C22544A-7EE6-4342-B048-85BDC9FD1C3A}</a:tableStyleId>
              </a:tblPr>
              <a:tblGrid>
                <a:gridCol w="4419601">
                  <a:extLst>
                    <a:ext uri="{9D8B030D-6E8A-4147-A177-3AD203B41FA5}">
                      <a16:colId xmlns:a16="http://schemas.microsoft.com/office/drawing/2014/main" val="3975765006"/>
                    </a:ext>
                  </a:extLst>
                </a:gridCol>
                <a:gridCol w="6417129">
                  <a:extLst>
                    <a:ext uri="{9D8B030D-6E8A-4147-A177-3AD203B41FA5}">
                      <a16:colId xmlns:a16="http://schemas.microsoft.com/office/drawing/2014/main" val="1947272434"/>
                    </a:ext>
                  </a:extLst>
                </a:gridCol>
              </a:tblGrid>
              <a:tr h="503312">
                <a:tc>
                  <a:txBody>
                    <a:bodyPr/>
                    <a:lstStyle/>
                    <a:p>
                      <a:r>
                        <a:rPr lang="en-US" dirty="0"/>
                        <a:t>GRANTEES</a:t>
                      </a:r>
                    </a:p>
                  </a:txBody>
                  <a:tcPr/>
                </a:tc>
                <a:tc>
                  <a:txBody>
                    <a:bodyPr/>
                    <a:lstStyle/>
                    <a:p>
                      <a:r>
                        <a:rPr lang="en-US" dirty="0"/>
                        <a:t>VISION</a:t>
                      </a:r>
                    </a:p>
                  </a:txBody>
                  <a:tcPr/>
                </a:tc>
                <a:extLst>
                  <a:ext uri="{0D108BD9-81ED-4DB2-BD59-A6C34878D82A}">
                    <a16:rowId xmlns:a16="http://schemas.microsoft.com/office/drawing/2014/main" val="3328271036"/>
                  </a:ext>
                </a:extLst>
              </a:tr>
              <a:tr h="905757">
                <a:tc>
                  <a:txBody>
                    <a:bodyPr/>
                    <a:lstStyle/>
                    <a:p>
                      <a:r>
                        <a:rPr lang="en-US" sz="2400" dirty="0"/>
                        <a:t>Greater Regional, Creston IA</a:t>
                      </a:r>
                    </a:p>
                  </a:txBody>
                  <a:tcPr/>
                </a:tc>
                <a:tc>
                  <a:txBody>
                    <a:bodyPr/>
                    <a:lstStyle/>
                    <a:p>
                      <a:r>
                        <a:rPr lang="en-US" sz="2400" dirty="0"/>
                        <a:t>Reduced fragmentation post acute care…”improve safety/outcomes”</a:t>
                      </a:r>
                    </a:p>
                  </a:txBody>
                  <a:tcPr/>
                </a:tc>
                <a:extLst>
                  <a:ext uri="{0D108BD9-81ED-4DB2-BD59-A6C34878D82A}">
                    <a16:rowId xmlns:a16="http://schemas.microsoft.com/office/drawing/2014/main" val="3754762873"/>
                  </a:ext>
                </a:extLst>
              </a:tr>
              <a:tr h="905757">
                <a:tc>
                  <a:txBody>
                    <a:bodyPr/>
                    <a:lstStyle/>
                    <a:p>
                      <a:r>
                        <a:rPr lang="en-US" sz="2400" dirty="0"/>
                        <a:t>North Dakota State College of Science- </a:t>
                      </a:r>
                      <a:r>
                        <a:rPr lang="en-US" sz="2400" dirty="0" err="1"/>
                        <a:t>Whapeton</a:t>
                      </a:r>
                      <a:r>
                        <a:rPr lang="en-US" sz="2400" dirty="0"/>
                        <a:t>, ND</a:t>
                      </a:r>
                    </a:p>
                  </a:txBody>
                  <a:tcPr/>
                </a:tc>
                <a:tc>
                  <a:txBody>
                    <a:bodyPr/>
                    <a:lstStyle/>
                    <a:p>
                      <a:r>
                        <a:rPr lang="en-US" sz="2400" dirty="0"/>
                        <a:t>Community Health Care Worker Program- “improve rural/tribal outcomes”</a:t>
                      </a:r>
                    </a:p>
                  </a:txBody>
                  <a:tcPr/>
                </a:tc>
                <a:extLst>
                  <a:ext uri="{0D108BD9-81ED-4DB2-BD59-A6C34878D82A}">
                    <a16:rowId xmlns:a16="http://schemas.microsoft.com/office/drawing/2014/main" val="2007540563"/>
                  </a:ext>
                </a:extLst>
              </a:tr>
              <a:tr h="905757">
                <a:tc>
                  <a:txBody>
                    <a:bodyPr/>
                    <a:lstStyle/>
                    <a:p>
                      <a:r>
                        <a:rPr lang="en-US" sz="2400" dirty="0"/>
                        <a:t>City Care, Oklahoma, OK</a:t>
                      </a:r>
                    </a:p>
                  </a:txBody>
                  <a:tcPr/>
                </a:tc>
                <a:tc>
                  <a:txBody>
                    <a:bodyPr/>
                    <a:lstStyle/>
                    <a:p>
                      <a:r>
                        <a:rPr lang="en-US" sz="2400" dirty="0"/>
                        <a:t>Recuperative and support care for people experiencing homelessness- “safe transition”</a:t>
                      </a:r>
                    </a:p>
                  </a:txBody>
                  <a:tcPr/>
                </a:tc>
                <a:extLst>
                  <a:ext uri="{0D108BD9-81ED-4DB2-BD59-A6C34878D82A}">
                    <a16:rowId xmlns:a16="http://schemas.microsoft.com/office/drawing/2014/main" val="3181896355"/>
                  </a:ext>
                </a:extLst>
              </a:tr>
              <a:tr h="905757">
                <a:tc>
                  <a:txBody>
                    <a:bodyPr/>
                    <a:lstStyle/>
                    <a:p>
                      <a:r>
                        <a:rPr lang="en-US" sz="2400" dirty="0"/>
                        <a:t>MedStar Health Research Institute, Columbia, MD</a:t>
                      </a:r>
                    </a:p>
                  </a:txBody>
                  <a:tcPr/>
                </a:tc>
                <a:tc>
                  <a:txBody>
                    <a:bodyPr/>
                    <a:lstStyle/>
                    <a:p>
                      <a:r>
                        <a:rPr lang="en-US" sz="2400" dirty="0"/>
                        <a:t>AI enabled improvement in follow-up of incidental imaging findings- “reduce missed diagnoses of cancer”</a:t>
                      </a:r>
                    </a:p>
                  </a:txBody>
                  <a:tcPr/>
                </a:tc>
                <a:extLst>
                  <a:ext uri="{0D108BD9-81ED-4DB2-BD59-A6C34878D82A}">
                    <a16:rowId xmlns:a16="http://schemas.microsoft.com/office/drawing/2014/main" val="2039278258"/>
                  </a:ext>
                </a:extLst>
              </a:tr>
              <a:tr h="905757">
                <a:tc>
                  <a:txBody>
                    <a:bodyPr/>
                    <a:lstStyle/>
                    <a:p>
                      <a:r>
                        <a:rPr lang="en-US" sz="2400" dirty="0"/>
                        <a:t>Promise Healthcare, Champaign, IL</a:t>
                      </a:r>
                    </a:p>
                  </a:txBody>
                  <a:tcPr/>
                </a:tc>
                <a:tc>
                  <a:txBody>
                    <a:bodyPr/>
                    <a:lstStyle/>
                    <a:p>
                      <a:r>
                        <a:rPr lang="en-US" sz="2400" dirty="0"/>
                        <a:t>Reduce perinatal care fragmentation for low-income/uninsured- “improve outcomes/reduce maternal morbidity/mortality</a:t>
                      </a:r>
                    </a:p>
                  </a:txBody>
                  <a:tcPr/>
                </a:tc>
                <a:extLst>
                  <a:ext uri="{0D108BD9-81ED-4DB2-BD59-A6C34878D82A}">
                    <a16:rowId xmlns:a16="http://schemas.microsoft.com/office/drawing/2014/main" val="3279094476"/>
                  </a:ext>
                </a:extLst>
              </a:tr>
              <a:tr h="905757">
                <a:tc>
                  <a:txBody>
                    <a:bodyPr/>
                    <a:lstStyle/>
                    <a:p>
                      <a:r>
                        <a:rPr lang="en-US" sz="2400" dirty="0"/>
                        <a:t>Northwest Center, SeaTac, WA</a:t>
                      </a:r>
                    </a:p>
                  </a:txBody>
                  <a:tcPr/>
                </a:tc>
                <a:tc>
                  <a:txBody>
                    <a:bodyPr/>
                    <a:lstStyle/>
                    <a:p>
                      <a:r>
                        <a:rPr lang="en-US" sz="2400" dirty="0"/>
                        <a:t>Reduce care fragmentation, NICU to home- “Strengthen continuity of care”</a:t>
                      </a:r>
                    </a:p>
                  </a:txBody>
                  <a:tcPr/>
                </a:tc>
                <a:extLst>
                  <a:ext uri="{0D108BD9-81ED-4DB2-BD59-A6C34878D82A}">
                    <a16:rowId xmlns:a16="http://schemas.microsoft.com/office/drawing/2014/main" val="1880304080"/>
                  </a:ext>
                </a:extLst>
              </a:tr>
            </a:tbl>
          </a:graphicData>
        </a:graphic>
      </p:graphicFrame>
    </p:spTree>
    <p:extLst>
      <p:ext uri="{BB962C8B-B14F-4D97-AF65-F5344CB8AC3E}">
        <p14:creationId xmlns:p14="http://schemas.microsoft.com/office/powerpoint/2010/main" val="1863858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8F422-4173-1549-82B6-FCEE0C06AA22}"/>
              </a:ext>
            </a:extLst>
          </p:cNvPr>
          <p:cNvSpPr>
            <a:spLocks noGrp="1"/>
          </p:cNvSpPr>
          <p:nvPr>
            <p:ph type="title"/>
          </p:nvPr>
        </p:nvSpPr>
        <p:spPr/>
        <p:txBody>
          <a:bodyPr/>
          <a:lstStyle/>
          <a:p>
            <a:r>
              <a:rPr lang="en-US" dirty="0"/>
              <a:t>Connecting vision to purpose</a:t>
            </a:r>
          </a:p>
        </p:txBody>
      </p:sp>
      <p:sp>
        <p:nvSpPr>
          <p:cNvPr id="3" name="Content Placeholder 2">
            <a:extLst>
              <a:ext uri="{FF2B5EF4-FFF2-40B4-BE49-F238E27FC236}">
                <a16:creationId xmlns:a16="http://schemas.microsoft.com/office/drawing/2014/main" id="{13AF2B27-12EC-C74D-F5ED-273A4574D374}"/>
              </a:ext>
            </a:extLst>
          </p:cNvPr>
          <p:cNvSpPr>
            <a:spLocks noGrp="1"/>
          </p:cNvSpPr>
          <p:nvPr>
            <p:ph idx="1"/>
          </p:nvPr>
        </p:nvSpPr>
        <p:spPr>
          <a:xfrm>
            <a:off x="838200" y="1557211"/>
            <a:ext cx="10515600" cy="2686414"/>
          </a:xfrm>
        </p:spPr>
        <p:txBody>
          <a:bodyPr/>
          <a:lstStyle/>
          <a:p>
            <a:r>
              <a:rPr lang="en-US" dirty="0"/>
              <a:t>Focus on the human impact</a:t>
            </a:r>
          </a:p>
          <a:p>
            <a:r>
              <a:rPr lang="en-US" dirty="0"/>
              <a:t>Who are we serving?</a:t>
            </a:r>
          </a:p>
          <a:p>
            <a:r>
              <a:rPr lang="en-US" dirty="0"/>
              <a:t>Use ”So That….“ statements</a:t>
            </a:r>
          </a:p>
          <a:p>
            <a:r>
              <a:rPr lang="en-US" dirty="0"/>
              <a:t>External impacts/what the patient experiences</a:t>
            </a:r>
          </a:p>
          <a:p>
            <a:r>
              <a:rPr lang="en-US" dirty="0"/>
              <a:t>(Note: you do need to write a SMART Aim as well)</a:t>
            </a:r>
          </a:p>
          <a:p>
            <a:endParaRPr lang="en-US" dirty="0"/>
          </a:p>
          <a:p>
            <a:endParaRPr lang="en-US" dirty="0"/>
          </a:p>
        </p:txBody>
      </p:sp>
      <p:sp>
        <p:nvSpPr>
          <p:cNvPr id="4" name="TextBox 3">
            <a:extLst>
              <a:ext uri="{FF2B5EF4-FFF2-40B4-BE49-F238E27FC236}">
                <a16:creationId xmlns:a16="http://schemas.microsoft.com/office/drawing/2014/main" id="{76ABB419-7170-AEEC-64EB-AFB5706F1A74}"/>
              </a:ext>
            </a:extLst>
          </p:cNvPr>
          <p:cNvSpPr txBox="1"/>
          <p:nvPr/>
        </p:nvSpPr>
        <p:spPr>
          <a:xfrm>
            <a:off x="5516382" y="4110148"/>
            <a:ext cx="4788108" cy="2554545"/>
          </a:xfrm>
          <a:prstGeom prst="rect">
            <a:avLst/>
          </a:prstGeom>
          <a:solidFill>
            <a:schemeClr val="accent3">
              <a:lumMod val="40000"/>
              <a:lumOff val="60000"/>
            </a:schemeClr>
          </a:solidFill>
        </p:spPr>
        <p:txBody>
          <a:bodyPr wrap="square" rtlCol="0">
            <a:spAutoFit/>
          </a:bodyPr>
          <a:lstStyle/>
          <a:p>
            <a:r>
              <a:rPr lang="en-US" sz="4000" dirty="0"/>
              <a:t>To… No child’s health outcome will be impacted by zip code</a:t>
            </a:r>
            <a:endParaRPr lang="en-US" dirty="0"/>
          </a:p>
        </p:txBody>
      </p:sp>
      <p:sp>
        <p:nvSpPr>
          <p:cNvPr id="5" name="TextBox 4">
            <a:extLst>
              <a:ext uri="{FF2B5EF4-FFF2-40B4-BE49-F238E27FC236}">
                <a16:creationId xmlns:a16="http://schemas.microsoft.com/office/drawing/2014/main" id="{488950E4-1447-FA4E-5F68-418AB847665D}"/>
              </a:ext>
            </a:extLst>
          </p:cNvPr>
          <p:cNvSpPr txBox="1"/>
          <p:nvPr/>
        </p:nvSpPr>
        <p:spPr>
          <a:xfrm>
            <a:off x="164892" y="4323810"/>
            <a:ext cx="3767528" cy="1938992"/>
          </a:xfrm>
          <a:prstGeom prst="rect">
            <a:avLst/>
          </a:prstGeom>
          <a:solidFill>
            <a:srgbClr val="FFC000"/>
          </a:solidFill>
        </p:spPr>
        <p:txBody>
          <a:bodyPr wrap="square" rtlCol="0">
            <a:spAutoFit/>
          </a:bodyPr>
          <a:lstStyle/>
          <a:p>
            <a:r>
              <a:rPr lang="en-US" sz="4000" u="sng" dirty="0"/>
              <a:t>FROM…</a:t>
            </a:r>
          </a:p>
          <a:p>
            <a:r>
              <a:rPr lang="en-US" sz="4000" dirty="0"/>
              <a:t>Enhance Health Equity</a:t>
            </a:r>
            <a:endParaRPr lang="en-US" dirty="0"/>
          </a:p>
        </p:txBody>
      </p:sp>
      <p:cxnSp>
        <p:nvCxnSpPr>
          <p:cNvPr id="7" name="Straight Arrow Connector 6">
            <a:extLst>
              <a:ext uri="{FF2B5EF4-FFF2-40B4-BE49-F238E27FC236}">
                <a16:creationId xmlns:a16="http://schemas.microsoft.com/office/drawing/2014/main" id="{8B8A005C-8045-6E8D-EAAE-10C90DC3F0F2}"/>
              </a:ext>
            </a:extLst>
          </p:cNvPr>
          <p:cNvCxnSpPr>
            <a:stCxn id="5" idx="3"/>
          </p:cNvCxnSpPr>
          <p:nvPr/>
        </p:nvCxnSpPr>
        <p:spPr>
          <a:xfrm>
            <a:off x="3932420" y="5293306"/>
            <a:ext cx="1524000" cy="0"/>
          </a:xfrm>
          <a:prstGeom prst="straightConnector1">
            <a:avLst/>
          </a:prstGeom>
          <a:ln w="1714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07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4A773-D0F8-B102-E44A-090A0D8763A2}"/>
              </a:ext>
            </a:extLst>
          </p:cNvPr>
          <p:cNvSpPr>
            <a:spLocks noGrp="1"/>
          </p:cNvSpPr>
          <p:nvPr>
            <p:ph type="title"/>
          </p:nvPr>
        </p:nvSpPr>
        <p:spPr>
          <a:xfrm>
            <a:off x="5786846" y="1"/>
            <a:ext cx="5566954" cy="1690688"/>
          </a:xfrm>
        </p:spPr>
        <p:txBody>
          <a:bodyPr/>
          <a:lstStyle/>
          <a:p>
            <a:r>
              <a:rPr lang="en-US" dirty="0"/>
              <a:t>Conflict of Interest</a:t>
            </a:r>
          </a:p>
        </p:txBody>
      </p:sp>
      <p:sp>
        <p:nvSpPr>
          <p:cNvPr id="3" name="Content Placeholder 2">
            <a:extLst>
              <a:ext uri="{FF2B5EF4-FFF2-40B4-BE49-F238E27FC236}">
                <a16:creationId xmlns:a16="http://schemas.microsoft.com/office/drawing/2014/main" id="{0DAB20EE-148C-889C-79E6-56181A8B39A9}"/>
              </a:ext>
            </a:extLst>
          </p:cNvPr>
          <p:cNvSpPr>
            <a:spLocks noGrp="1"/>
          </p:cNvSpPr>
          <p:nvPr>
            <p:ph idx="1"/>
          </p:nvPr>
        </p:nvSpPr>
        <p:spPr>
          <a:xfrm>
            <a:off x="5786847" y="1690689"/>
            <a:ext cx="6405154" cy="4802186"/>
          </a:xfrm>
        </p:spPr>
        <p:txBody>
          <a:bodyPr>
            <a:normAutofit/>
          </a:bodyPr>
          <a:lstStyle/>
          <a:p>
            <a:pPr marL="0" indent="0">
              <a:buNone/>
            </a:pPr>
            <a:r>
              <a:rPr lang="en-US" i="1" dirty="0"/>
              <a:t>The speaker has reported the following conflicts of interest with ineligible companies. </a:t>
            </a:r>
          </a:p>
          <a:p>
            <a:pPr marL="0" indent="0">
              <a:buNone/>
            </a:pPr>
            <a:r>
              <a:rPr lang="en-US" dirty="0"/>
              <a:t>-ownership share in a biomedical device company</a:t>
            </a:r>
          </a:p>
          <a:p>
            <a:pPr marL="0" indent="0">
              <a:buNone/>
            </a:pPr>
            <a:r>
              <a:rPr lang="en-US" dirty="0"/>
              <a:t>(will not be discussed)</a:t>
            </a:r>
          </a:p>
          <a:p>
            <a:pPr marL="0" indent="0">
              <a:buNone/>
            </a:pPr>
            <a:endParaRPr lang="en-US" dirty="0"/>
          </a:p>
          <a:p>
            <a:pPr marL="0" indent="0">
              <a:buNone/>
            </a:pPr>
            <a:endParaRPr lang="en-US" dirty="0"/>
          </a:p>
        </p:txBody>
      </p:sp>
      <p:pic>
        <p:nvPicPr>
          <p:cNvPr id="5" name="Picture 4" descr="A statue of a group of children&#10;&#10;AI-generated content may be incorrect.">
            <a:extLst>
              <a:ext uri="{FF2B5EF4-FFF2-40B4-BE49-F238E27FC236}">
                <a16:creationId xmlns:a16="http://schemas.microsoft.com/office/drawing/2014/main" id="{E943350D-25B9-A512-D119-7AF9790478B7}"/>
              </a:ext>
            </a:extLst>
          </p:cNvPr>
          <p:cNvPicPr>
            <a:picLocks noChangeAspect="1"/>
          </p:cNvPicPr>
          <p:nvPr/>
        </p:nvPicPr>
        <p:blipFill>
          <a:blip r:embed="rId2"/>
          <a:srcRect r="3789" b="19810"/>
          <a:stretch>
            <a:fillRect/>
          </a:stretch>
        </p:blipFill>
        <p:spPr>
          <a:xfrm>
            <a:off x="0" y="121329"/>
            <a:ext cx="4948645" cy="5499463"/>
          </a:xfrm>
          <a:prstGeom prst="rect">
            <a:avLst/>
          </a:prstGeom>
        </p:spPr>
      </p:pic>
      <p:sp>
        <p:nvSpPr>
          <p:cNvPr id="4" name="TextBox 3">
            <a:extLst>
              <a:ext uri="{FF2B5EF4-FFF2-40B4-BE49-F238E27FC236}">
                <a16:creationId xmlns:a16="http://schemas.microsoft.com/office/drawing/2014/main" id="{1AC99073-6F3C-ABE2-1AB8-913FCC75D695}"/>
              </a:ext>
            </a:extLst>
          </p:cNvPr>
          <p:cNvSpPr txBox="1"/>
          <p:nvPr/>
        </p:nvSpPr>
        <p:spPr>
          <a:xfrm>
            <a:off x="513786" y="5729280"/>
            <a:ext cx="3921071" cy="707886"/>
          </a:xfrm>
          <a:prstGeom prst="rect">
            <a:avLst/>
          </a:prstGeom>
          <a:noFill/>
          <a:ln>
            <a:solidFill>
              <a:schemeClr val="tx1"/>
            </a:solidFill>
          </a:ln>
        </p:spPr>
        <p:txBody>
          <a:bodyPr wrap="square" rtlCol="0">
            <a:spAutoFit/>
          </a:bodyPr>
          <a:lstStyle/>
          <a:p>
            <a:r>
              <a:rPr lang="en-US" sz="2000" dirty="0"/>
              <a:t>Vigeland Sculpture Garden,</a:t>
            </a:r>
          </a:p>
          <a:p>
            <a:r>
              <a:rPr lang="en-US" sz="2000" dirty="0"/>
              <a:t>Oslo, Norway</a:t>
            </a:r>
          </a:p>
        </p:txBody>
      </p:sp>
    </p:spTree>
    <p:extLst>
      <p:ext uri="{BB962C8B-B14F-4D97-AF65-F5344CB8AC3E}">
        <p14:creationId xmlns:p14="http://schemas.microsoft.com/office/powerpoint/2010/main" val="1133715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20FD8F-CF34-674D-ADA1-70D7DAEAFF57}"/>
              </a:ext>
            </a:extLst>
          </p:cNvPr>
          <p:cNvSpPr txBox="1"/>
          <p:nvPr/>
        </p:nvSpPr>
        <p:spPr>
          <a:xfrm>
            <a:off x="6220917" y="178551"/>
            <a:ext cx="4788108" cy="2554545"/>
          </a:xfrm>
          <a:prstGeom prst="rect">
            <a:avLst/>
          </a:prstGeom>
          <a:solidFill>
            <a:schemeClr val="accent3">
              <a:lumMod val="40000"/>
              <a:lumOff val="60000"/>
            </a:schemeClr>
          </a:solidFill>
        </p:spPr>
        <p:txBody>
          <a:bodyPr wrap="square" rtlCol="0">
            <a:spAutoFit/>
          </a:bodyPr>
          <a:lstStyle/>
          <a:p>
            <a:r>
              <a:rPr lang="en-US" sz="4000" dirty="0"/>
              <a:t>To…No patient will be readmitted due to provider/team miscommunication</a:t>
            </a:r>
            <a:endParaRPr lang="en-US" dirty="0"/>
          </a:p>
        </p:txBody>
      </p:sp>
      <p:sp>
        <p:nvSpPr>
          <p:cNvPr id="5" name="TextBox 4">
            <a:extLst>
              <a:ext uri="{FF2B5EF4-FFF2-40B4-BE49-F238E27FC236}">
                <a16:creationId xmlns:a16="http://schemas.microsoft.com/office/drawing/2014/main" id="{39DCD7AE-167C-039B-CD9B-216A8DD44AD1}"/>
              </a:ext>
            </a:extLst>
          </p:cNvPr>
          <p:cNvSpPr txBox="1"/>
          <p:nvPr/>
        </p:nvSpPr>
        <p:spPr>
          <a:xfrm>
            <a:off x="419725" y="327366"/>
            <a:ext cx="4022360" cy="3170099"/>
          </a:xfrm>
          <a:prstGeom prst="rect">
            <a:avLst/>
          </a:prstGeom>
          <a:solidFill>
            <a:srgbClr val="FFC000"/>
          </a:solidFill>
        </p:spPr>
        <p:txBody>
          <a:bodyPr wrap="square" rtlCol="0">
            <a:spAutoFit/>
          </a:bodyPr>
          <a:lstStyle/>
          <a:p>
            <a:r>
              <a:rPr lang="en-US" sz="4000" u="sng" dirty="0"/>
              <a:t>FROM…</a:t>
            </a:r>
          </a:p>
          <a:p>
            <a:r>
              <a:rPr lang="en-US" sz="4000" dirty="0"/>
              <a:t>Improve outcomes (or reduce fragmentation...)</a:t>
            </a:r>
            <a:endParaRPr lang="en-US" dirty="0"/>
          </a:p>
        </p:txBody>
      </p:sp>
      <p:cxnSp>
        <p:nvCxnSpPr>
          <p:cNvPr id="6" name="Straight Arrow Connector 5">
            <a:extLst>
              <a:ext uri="{FF2B5EF4-FFF2-40B4-BE49-F238E27FC236}">
                <a16:creationId xmlns:a16="http://schemas.microsoft.com/office/drawing/2014/main" id="{B2ED9D62-0043-1C3D-F2F3-55C5C79A140D}"/>
              </a:ext>
            </a:extLst>
          </p:cNvPr>
          <p:cNvCxnSpPr/>
          <p:nvPr/>
        </p:nvCxnSpPr>
        <p:spPr>
          <a:xfrm>
            <a:off x="4442085" y="1455824"/>
            <a:ext cx="1524000" cy="0"/>
          </a:xfrm>
          <a:prstGeom prst="straightConnector1">
            <a:avLst/>
          </a:prstGeom>
          <a:ln w="171450">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D793E7B-34FF-1F65-6A57-1DE76B932926}"/>
              </a:ext>
            </a:extLst>
          </p:cNvPr>
          <p:cNvSpPr txBox="1"/>
          <p:nvPr/>
        </p:nvSpPr>
        <p:spPr>
          <a:xfrm>
            <a:off x="6220917" y="3582149"/>
            <a:ext cx="4788108" cy="3170099"/>
          </a:xfrm>
          <a:prstGeom prst="rect">
            <a:avLst/>
          </a:prstGeom>
          <a:solidFill>
            <a:schemeClr val="accent3">
              <a:lumMod val="40000"/>
              <a:lumOff val="60000"/>
            </a:schemeClr>
          </a:solidFill>
        </p:spPr>
        <p:txBody>
          <a:bodyPr wrap="square" rtlCol="0">
            <a:spAutoFit/>
          </a:bodyPr>
          <a:lstStyle/>
          <a:p>
            <a:r>
              <a:rPr lang="en-US" sz="4000" dirty="0"/>
              <a:t>To… No patient will experience delayed diagnosis because we didn’t follow up on significant results</a:t>
            </a:r>
            <a:endParaRPr lang="en-US" dirty="0"/>
          </a:p>
        </p:txBody>
      </p:sp>
      <p:sp>
        <p:nvSpPr>
          <p:cNvPr id="8" name="TextBox 7">
            <a:extLst>
              <a:ext uri="{FF2B5EF4-FFF2-40B4-BE49-F238E27FC236}">
                <a16:creationId xmlns:a16="http://schemas.microsoft.com/office/drawing/2014/main" id="{2697223A-2065-3BFD-3816-5148B7259E4F}"/>
              </a:ext>
            </a:extLst>
          </p:cNvPr>
          <p:cNvSpPr txBox="1"/>
          <p:nvPr/>
        </p:nvSpPr>
        <p:spPr>
          <a:xfrm>
            <a:off x="419725" y="3889927"/>
            <a:ext cx="3767528" cy="2554545"/>
          </a:xfrm>
          <a:prstGeom prst="rect">
            <a:avLst/>
          </a:prstGeom>
          <a:solidFill>
            <a:srgbClr val="FFC000"/>
          </a:solidFill>
        </p:spPr>
        <p:txBody>
          <a:bodyPr wrap="square" rtlCol="0">
            <a:spAutoFit/>
          </a:bodyPr>
          <a:lstStyle/>
          <a:p>
            <a:r>
              <a:rPr lang="en-US" sz="4000" u="sng" dirty="0"/>
              <a:t>FROM…</a:t>
            </a:r>
          </a:p>
          <a:p>
            <a:r>
              <a:rPr lang="en-US" sz="4000" dirty="0"/>
              <a:t>Reduce missed diagnoses of cancer </a:t>
            </a:r>
          </a:p>
        </p:txBody>
      </p:sp>
      <p:cxnSp>
        <p:nvCxnSpPr>
          <p:cNvPr id="9" name="Straight Arrow Connector 8">
            <a:extLst>
              <a:ext uri="{FF2B5EF4-FFF2-40B4-BE49-F238E27FC236}">
                <a16:creationId xmlns:a16="http://schemas.microsoft.com/office/drawing/2014/main" id="{9771DDC3-9113-02D3-5610-B51EC5C100DD}"/>
              </a:ext>
            </a:extLst>
          </p:cNvPr>
          <p:cNvCxnSpPr/>
          <p:nvPr/>
        </p:nvCxnSpPr>
        <p:spPr>
          <a:xfrm>
            <a:off x="4442085" y="5018386"/>
            <a:ext cx="1524000" cy="0"/>
          </a:xfrm>
          <a:prstGeom prst="straightConnector1">
            <a:avLst/>
          </a:prstGeom>
          <a:ln w="1714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827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0150626-_DSC5797 copy.jpg">
            <a:extLst>
              <a:ext uri="{FF2B5EF4-FFF2-40B4-BE49-F238E27FC236}">
                <a16:creationId xmlns:a16="http://schemas.microsoft.com/office/drawing/2014/main" id="{689874EE-5BA3-427B-8468-BA0F49DEB5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7" name="Title 1"/>
          <p:cNvSpPr txBox="1">
            <a:spLocks/>
          </p:cNvSpPr>
          <p:nvPr/>
        </p:nvSpPr>
        <p:spPr>
          <a:xfrm>
            <a:off x="5531371" y="4785707"/>
            <a:ext cx="6329850" cy="1034129"/>
          </a:xfrm>
          <a:prstGeom prst="rect">
            <a:avLst/>
          </a:prstGeom>
          <a:solidFill>
            <a:schemeClr val="tx1">
              <a:alpha val="60000"/>
            </a:schemeClr>
          </a:solidFill>
          <a:ln w="38100" cap="sq">
            <a:solidFill>
              <a:schemeClr val="bg1"/>
            </a:solidFill>
            <a:miter lim="800000"/>
          </a:ln>
        </p:spPr>
        <p:txBody>
          <a:bodyPr vert="horz" wrap="square" lIns="91440" tIns="45720" rIns="91440" bIns="45720" rtlCol="0" anchor="ctr">
            <a:noAutofit/>
          </a:bodyPr>
          <a:lstStyle>
            <a:lvl1pPr algn="l" defTabSz="457200" rtl="0" eaLnBrk="1" latinLnBrk="0" hangingPunct="1">
              <a:spcBef>
                <a:spcPct val="0"/>
              </a:spcBef>
              <a:buNone/>
              <a:defRPr sz="3600" kern="1200">
                <a:solidFill>
                  <a:srgbClr val="FF0000"/>
                </a:solidFill>
                <a:latin typeface="+mj-lt"/>
                <a:ea typeface="+mj-ea"/>
                <a:cs typeface="+mj-cs"/>
              </a:defRPr>
            </a:lvl1pPr>
          </a:lstStyle>
          <a:p>
            <a:pPr algn="ctr" defTabSz="914400">
              <a:lnSpc>
                <a:spcPct val="90000"/>
              </a:lnSpc>
              <a:spcAft>
                <a:spcPts val="600"/>
              </a:spcAft>
            </a:pPr>
            <a:r>
              <a:rPr lang="en-US" sz="4000" b="1" i="1" dirty="0">
                <a:solidFill>
                  <a:schemeClr val="bg1"/>
                </a:solidFill>
              </a:rPr>
              <a:t>Communicate for Buy-in</a:t>
            </a:r>
          </a:p>
        </p:txBody>
      </p:sp>
      <p:sp>
        <p:nvSpPr>
          <p:cNvPr id="2" name="TextBox 1">
            <a:extLst>
              <a:ext uri="{FF2B5EF4-FFF2-40B4-BE49-F238E27FC236}">
                <a16:creationId xmlns:a16="http://schemas.microsoft.com/office/drawing/2014/main" id="{B8F7D70C-E560-2078-FC29-17DA39AAB864}"/>
              </a:ext>
            </a:extLst>
          </p:cNvPr>
          <p:cNvSpPr txBox="1"/>
          <p:nvPr/>
        </p:nvSpPr>
        <p:spPr>
          <a:xfrm>
            <a:off x="356462" y="6152826"/>
            <a:ext cx="4365356" cy="400110"/>
          </a:xfrm>
          <a:prstGeom prst="rect">
            <a:avLst/>
          </a:prstGeom>
          <a:noFill/>
          <a:ln>
            <a:solidFill>
              <a:schemeClr val="tx1"/>
            </a:solidFill>
          </a:ln>
        </p:spPr>
        <p:txBody>
          <a:bodyPr wrap="square" rtlCol="0">
            <a:spAutoFit/>
          </a:bodyPr>
          <a:lstStyle/>
          <a:p>
            <a:r>
              <a:rPr lang="en-US" sz="2000" dirty="0">
                <a:solidFill>
                  <a:schemeClr val="bg1"/>
                </a:solidFill>
              </a:rPr>
              <a:t>Steamboat Springs, CO</a:t>
            </a:r>
          </a:p>
        </p:txBody>
      </p:sp>
    </p:spTree>
    <p:extLst>
      <p:ext uri="{BB962C8B-B14F-4D97-AF65-F5344CB8AC3E}">
        <p14:creationId xmlns:p14="http://schemas.microsoft.com/office/powerpoint/2010/main" val="245723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A0690-5016-A982-62E7-C4C300113A2A}"/>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42</a:t>
            </a:fld>
            <a:endParaRPr lang="en-US">
              <a:solidFill>
                <a:srgbClr val="5C8D29"/>
              </a:solidFill>
            </a:endParaRPr>
          </a:p>
        </p:txBody>
      </p:sp>
      <p:graphicFrame>
        <p:nvGraphicFramePr>
          <p:cNvPr id="5" name="Diagram 4">
            <a:extLst>
              <a:ext uri="{FF2B5EF4-FFF2-40B4-BE49-F238E27FC236}">
                <a16:creationId xmlns:a16="http://schemas.microsoft.com/office/drawing/2014/main" id="{22E9ECC1-958D-7E0F-C4E4-102967CCDE0D}"/>
              </a:ext>
            </a:extLst>
          </p:cNvPr>
          <p:cNvGraphicFramePr/>
          <p:nvPr>
            <p:extLst>
              <p:ext uri="{D42A27DB-BD31-4B8C-83A1-F6EECF244321}">
                <p14:modId xmlns:p14="http://schemas.microsoft.com/office/powerpoint/2010/main" val="2337296139"/>
              </p:ext>
            </p:extLst>
          </p:nvPr>
        </p:nvGraphicFramePr>
        <p:xfrm>
          <a:off x="702130" y="506187"/>
          <a:ext cx="5393872" cy="4453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AE93227C-BEA0-F4CD-80CB-7400E8EFFF04}"/>
              </a:ext>
            </a:extLst>
          </p:cNvPr>
          <p:cNvGraphicFramePr/>
          <p:nvPr>
            <p:extLst>
              <p:ext uri="{D42A27DB-BD31-4B8C-83A1-F6EECF244321}">
                <p14:modId xmlns:p14="http://schemas.microsoft.com/office/powerpoint/2010/main" val="2259597668"/>
              </p:ext>
            </p:extLst>
          </p:nvPr>
        </p:nvGraphicFramePr>
        <p:xfrm>
          <a:off x="6486969" y="506187"/>
          <a:ext cx="4191917" cy="50809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25935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0627-_DSC5889.jpg">
            <a:extLst>
              <a:ext uri="{FF2B5EF4-FFF2-40B4-BE49-F238E27FC236}">
                <a16:creationId xmlns:a16="http://schemas.microsoft.com/office/drawing/2014/main" id="{C7D8005D-D607-453D-80E4-2A4C331E9B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03" b="12627"/>
          <a:stretch/>
        </p:blipFill>
        <p:spPr>
          <a:xfrm>
            <a:off x="0" y="0"/>
            <a:ext cx="12467505" cy="7012973"/>
          </a:xfrm>
          <a:prstGeom prst="rect">
            <a:avLst/>
          </a:prstGeom>
        </p:spPr>
      </p:pic>
      <p:sp>
        <p:nvSpPr>
          <p:cNvPr id="9" name="Title 1">
            <a:extLst>
              <a:ext uri="{FF2B5EF4-FFF2-40B4-BE49-F238E27FC236}">
                <a16:creationId xmlns:a16="http://schemas.microsoft.com/office/drawing/2014/main" id="{61F06E69-CC1B-4285-B0AF-2D9E78A03613}"/>
              </a:ext>
            </a:extLst>
          </p:cNvPr>
          <p:cNvSpPr txBox="1">
            <a:spLocks/>
          </p:cNvSpPr>
          <p:nvPr/>
        </p:nvSpPr>
        <p:spPr>
          <a:xfrm>
            <a:off x="1866002" y="5519918"/>
            <a:ext cx="8459996" cy="905266"/>
          </a:xfrm>
          <a:prstGeom prst="rect">
            <a:avLst/>
          </a:prstGeom>
        </p:spPr>
        <p:txBody>
          <a:bodyPr/>
          <a:lstStyle>
            <a:lvl1pPr algn="l" defTabSz="457200" rtl="0" eaLnBrk="1" latinLnBrk="0" hangingPunct="1">
              <a:spcBef>
                <a:spcPct val="0"/>
              </a:spcBef>
              <a:buNone/>
              <a:defRPr sz="3600" kern="1200">
                <a:solidFill>
                  <a:srgbClr val="FF0000"/>
                </a:solidFill>
                <a:latin typeface="+mj-lt"/>
                <a:ea typeface="+mj-ea"/>
                <a:cs typeface="+mj-cs"/>
              </a:defRPr>
            </a:lvl1pPr>
          </a:lstStyle>
          <a:p>
            <a:pPr algn="ctr"/>
            <a:r>
              <a:rPr lang="en-US" sz="4000" b="1" i="1" dirty="0">
                <a:solidFill>
                  <a:schemeClr val="bg1"/>
                </a:solidFill>
              </a:rPr>
              <a:t>Empower Action</a:t>
            </a:r>
          </a:p>
        </p:txBody>
      </p:sp>
      <p:sp>
        <p:nvSpPr>
          <p:cNvPr id="3" name="TextBox 2">
            <a:extLst>
              <a:ext uri="{FF2B5EF4-FFF2-40B4-BE49-F238E27FC236}">
                <a16:creationId xmlns:a16="http://schemas.microsoft.com/office/drawing/2014/main" id="{4BD6A2FF-4792-B437-E913-261BE01D5FC3}"/>
              </a:ext>
            </a:extLst>
          </p:cNvPr>
          <p:cNvSpPr txBox="1"/>
          <p:nvPr/>
        </p:nvSpPr>
        <p:spPr>
          <a:xfrm>
            <a:off x="356462" y="6152826"/>
            <a:ext cx="4365356" cy="400110"/>
          </a:xfrm>
          <a:prstGeom prst="rect">
            <a:avLst/>
          </a:prstGeom>
          <a:noFill/>
          <a:ln>
            <a:solidFill>
              <a:schemeClr val="tx1"/>
            </a:solidFill>
          </a:ln>
        </p:spPr>
        <p:txBody>
          <a:bodyPr wrap="square" rtlCol="0">
            <a:spAutoFit/>
          </a:bodyPr>
          <a:lstStyle/>
          <a:p>
            <a:r>
              <a:rPr lang="en-US" sz="2000" dirty="0">
                <a:solidFill>
                  <a:schemeClr val="bg1"/>
                </a:solidFill>
              </a:rPr>
              <a:t>Vail (?), CO</a:t>
            </a:r>
          </a:p>
        </p:txBody>
      </p:sp>
    </p:spTree>
    <p:extLst>
      <p:ext uri="{BB962C8B-B14F-4D97-AF65-F5344CB8AC3E}">
        <p14:creationId xmlns:p14="http://schemas.microsoft.com/office/powerpoint/2010/main" val="4117434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A0690-5016-A982-62E7-C4C300113A2A}"/>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44</a:t>
            </a:fld>
            <a:endParaRPr lang="en-US">
              <a:solidFill>
                <a:srgbClr val="5C8D29"/>
              </a:solidFill>
            </a:endParaRPr>
          </a:p>
        </p:txBody>
      </p:sp>
      <p:graphicFrame>
        <p:nvGraphicFramePr>
          <p:cNvPr id="5" name="Diagram 4">
            <a:extLst>
              <a:ext uri="{FF2B5EF4-FFF2-40B4-BE49-F238E27FC236}">
                <a16:creationId xmlns:a16="http://schemas.microsoft.com/office/drawing/2014/main" id="{22E9ECC1-958D-7E0F-C4E4-102967CCDE0D}"/>
              </a:ext>
            </a:extLst>
          </p:cNvPr>
          <p:cNvGraphicFramePr/>
          <p:nvPr>
            <p:extLst>
              <p:ext uri="{D42A27DB-BD31-4B8C-83A1-F6EECF244321}">
                <p14:modId xmlns:p14="http://schemas.microsoft.com/office/powerpoint/2010/main" val="1203152016"/>
              </p:ext>
            </p:extLst>
          </p:nvPr>
        </p:nvGraphicFramePr>
        <p:xfrm>
          <a:off x="865414" y="865414"/>
          <a:ext cx="5021581" cy="3690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236E4A9F-613C-89F9-6071-D6DF7E0F7284}"/>
              </a:ext>
            </a:extLst>
          </p:cNvPr>
          <p:cNvGraphicFramePr/>
          <p:nvPr>
            <p:extLst>
              <p:ext uri="{D42A27DB-BD31-4B8C-83A1-F6EECF244321}">
                <p14:modId xmlns:p14="http://schemas.microsoft.com/office/powerpoint/2010/main" val="1646844061"/>
              </p:ext>
            </p:extLst>
          </p:nvPr>
        </p:nvGraphicFramePr>
        <p:xfrm>
          <a:off x="6305009" y="865414"/>
          <a:ext cx="4765762" cy="46728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10717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0150628-_DSC6051.jpg">
            <a:extLst>
              <a:ext uri="{FF2B5EF4-FFF2-40B4-BE49-F238E27FC236}">
                <a16:creationId xmlns:a16="http://schemas.microsoft.com/office/drawing/2014/main" id="{F73C9747-50A0-448F-B205-388A98AF37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66" b="3664"/>
          <a:stretch/>
        </p:blipFill>
        <p:spPr>
          <a:xfrm>
            <a:off x="20" y="10"/>
            <a:ext cx="12191980" cy="6857990"/>
          </a:xfrm>
          <a:prstGeom prst="rect">
            <a:avLst/>
          </a:prstGeom>
        </p:spPr>
      </p:pic>
      <p:sp>
        <p:nvSpPr>
          <p:cNvPr id="13" name="Title 1">
            <a:extLst>
              <a:ext uri="{FF2B5EF4-FFF2-40B4-BE49-F238E27FC236}">
                <a16:creationId xmlns:a16="http://schemas.microsoft.com/office/drawing/2014/main" id="{906AEE8C-A2C0-4FFF-9DBC-F3F9BE3737D0}"/>
              </a:ext>
            </a:extLst>
          </p:cNvPr>
          <p:cNvSpPr txBox="1">
            <a:spLocks/>
          </p:cNvSpPr>
          <p:nvPr/>
        </p:nvSpPr>
        <p:spPr>
          <a:xfrm>
            <a:off x="6890801" y="706919"/>
            <a:ext cx="5532693" cy="1689040"/>
          </a:xfrm>
          <a:prstGeom prst="rect">
            <a:avLst/>
          </a:prstGeom>
        </p:spPr>
        <p:txBody>
          <a:bodyPr/>
          <a:lstStyle>
            <a:lvl1pPr algn="l" defTabSz="457200" rtl="0" eaLnBrk="1" latinLnBrk="0" hangingPunct="1">
              <a:spcBef>
                <a:spcPct val="0"/>
              </a:spcBef>
              <a:buNone/>
              <a:defRPr sz="3600" kern="1200">
                <a:solidFill>
                  <a:srgbClr val="FF0000"/>
                </a:solidFill>
                <a:latin typeface="+mj-lt"/>
                <a:ea typeface="+mj-ea"/>
                <a:cs typeface="+mj-cs"/>
              </a:defRPr>
            </a:lvl1pPr>
          </a:lstStyle>
          <a:p>
            <a:pPr algn="ctr"/>
            <a:r>
              <a:rPr lang="en-US" sz="4000" b="1" i="1" dirty="0">
                <a:solidFill>
                  <a:schemeClr val="bg1"/>
                </a:solidFill>
              </a:rPr>
              <a:t>Create short term wins</a:t>
            </a:r>
          </a:p>
        </p:txBody>
      </p:sp>
      <p:sp>
        <p:nvSpPr>
          <p:cNvPr id="2" name="TextBox 1">
            <a:extLst>
              <a:ext uri="{FF2B5EF4-FFF2-40B4-BE49-F238E27FC236}">
                <a16:creationId xmlns:a16="http://schemas.microsoft.com/office/drawing/2014/main" id="{ED062801-0BB2-7DB9-1440-ADEBEBC801D6}"/>
              </a:ext>
            </a:extLst>
          </p:cNvPr>
          <p:cNvSpPr txBox="1"/>
          <p:nvPr/>
        </p:nvSpPr>
        <p:spPr>
          <a:xfrm>
            <a:off x="356462" y="6152826"/>
            <a:ext cx="4365356" cy="400110"/>
          </a:xfrm>
          <a:prstGeom prst="rect">
            <a:avLst/>
          </a:prstGeom>
          <a:noFill/>
          <a:ln>
            <a:solidFill>
              <a:schemeClr val="tx1"/>
            </a:solidFill>
          </a:ln>
        </p:spPr>
        <p:txBody>
          <a:bodyPr wrap="square" rtlCol="0">
            <a:spAutoFit/>
          </a:bodyPr>
          <a:lstStyle/>
          <a:p>
            <a:r>
              <a:rPr lang="en-US" sz="2000" dirty="0">
                <a:solidFill>
                  <a:schemeClr val="bg1"/>
                </a:solidFill>
              </a:rPr>
              <a:t>Columbine, My favorite wildflower</a:t>
            </a:r>
          </a:p>
        </p:txBody>
      </p:sp>
    </p:spTree>
    <p:extLst>
      <p:ext uri="{BB962C8B-B14F-4D97-AF65-F5344CB8AC3E}">
        <p14:creationId xmlns:p14="http://schemas.microsoft.com/office/powerpoint/2010/main" val="2048154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A0690-5016-A982-62E7-C4C300113A2A}"/>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46</a:t>
            </a:fld>
            <a:endParaRPr lang="en-US">
              <a:solidFill>
                <a:srgbClr val="5C8D29"/>
              </a:solidFill>
            </a:endParaRPr>
          </a:p>
        </p:txBody>
      </p:sp>
      <p:graphicFrame>
        <p:nvGraphicFramePr>
          <p:cNvPr id="5" name="Diagram 4">
            <a:extLst>
              <a:ext uri="{FF2B5EF4-FFF2-40B4-BE49-F238E27FC236}">
                <a16:creationId xmlns:a16="http://schemas.microsoft.com/office/drawing/2014/main" id="{22E9ECC1-958D-7E0F-C4E4-102967CCDE0D}"/>
              </a:ext>
            </a:extLst>
          </p:cNvPr>
          <p:cNvGraphicFramePr/>
          <p:nvPr>
            <p:extLst>
              <p:ext uri="{D42A27DB-BD31-4B8C-83A1-F6EECF244321}">
                <p14:modId xmlns:p14="http://schemas.microsoft.com/office/powerpoint/2010/main" val="2360333851"/>
              </p:ext>
            </p:extLst>
          </p:nvPr>
        </p:nvGraphicFramePr>
        <p:xfrm>
          <a:off x="800100" y="930730"/>
          <a:ext cx="5741783" cy="4049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651B14C5-0C79-7504-85EB-945418C171C6}"/>
              </a:ext>
            </a:extLst>
          </p:cNvPr>
          <p:cNvGraphicFramePr/>
          <p:nvPr>
            <p:extLst>
              <p:ext uri="{D42A27DB-BD31-4B8C-83A1-F6EECF244321}">
                <p14:modId xmlns:p14="http://schemas.microsoft.com/office/powerpoint/2010/main" val="4150229688"/>
              </p:ext>
            </p:extLst>
          </p:nvPr>
        </p:nvGraphicFramePr>
        <p:xfrm>
          <a:off x="7011372" y="930731"/>
          <a:ext cx="3847127" cy="46790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26464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B0BF87-2385-4CF9-8D35-5354CC39DA30}"/>
              </a:ext>
            </a:extLst>
          </p:cNvPr>
          <p:cNvPicPr>
            <a:picLocks noChangeAspect="1"/>
          </p:cNvPicPr>
          <p:nvPr/>
        </p:nvPicPr>
        <p:blipFill>
          <a:blip r:embed="rId3"/>
          <a:stretch>
            <a:fillRect/>
          </a:stretch>
        </p:blipFill>
        <p:spPr>
          <a:xfrm>
            <a:off x="1925782" y="183948"/>
            <a:ext cx="7315834" cy="920576"/>
          </a:xfrm>
          <a:prstGeom prst="rect">
            <a:avLst/>
          </a:prstGeom>
        </p:spPr>
      </p:pic>
      <p:pic>
        <p:nvPicPr>
          <p:cNvPr id="4" name="Picture 3">
            <a:extLst>
              <a:ext uri="{FF2B5EF4-FFF2-40B4-BE49-F238E27FC236}">
                <a16:creationId xmlns:a16="http://schemas.microsoft.com/office/drawing/2014/main" id="{0BE318E4-6775-4E66-AF10-BBE0C4A1E13A}"/>
              </a:ext>
            </a:extLst>
          </p:cNvPr>
          <p:cNvPicPr>
            <a:picLocks noChangeAspect="1"/>
          </p:cNvPicPr>
          <p:nvPr/>
        </p:nvPicPr>
        <p:blipFill>
          <a:blip r:embed="rId4"/>
          <a:stretch>
            <a:fillRect/>
          </a:stretch>
        </p:blipFill>
        <p:spPr>
          <a:xfrm>
            <a:off x="2030681" y="938485"/>
            <a:ext cx="8652956" cy="5301014"/>
          </a:xfrm>
          <a:prstGeom prst="rect">
            <a:avLst/>
          </a:prstGeom>
        </p:spPr>
      </p:pic>
      <p:sp>
        <p:nvSpPr>
          <p:cNvPr id="2" name="TextBox 1">
            <a:extLst>
              <a:ext uri="{FF2B5EF4-FFF2-40B4-BE49-F238E27FC236}">
                <a16:creationId xmlns:a16="http://schemas.microsoft.com/office/drawing/2014/main" id="{C290E147-3940-C1E2-0167-82AC7E1FD78B}"/>
              </a:ext>
            </a:extLst>
          </p:cNvPr>
          <p:cNvSpPr txBox="1"/>
          <p:nvPr/>
        </p:nvSpPr>
        <p:spPr>
          <a:xfrm>
            <a:off x="5156616" y="974361"/>
            <a:ext cx="2773181" cy="369332"/>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733FC015-C948-6A6C-EF16-693D3938477B}"/>
              </a:ext>
            </a:extLst>
          </p:cNvPr>
          <p:cNvSpPr txBox="1"/>
          <p:nvPr/>
        </p:nvSpPr>
        <p:spPr>
          <a:xfrm>
            <a:off x="2207059" y="974360"/>
            <a:ext cx="2379932" cy="68954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38402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te 24 battle mntn.JPG">
            <a:extLst>
              <a:ext uri="{FF2B5EF4-FFF2-40B4-BE49-F238E27FC236}">
                <a16:creationId xmlns:a16="http://schemas.microsoft.com/office/drawing/2014/main" id="{A8D1C5FB-B68C-4E75-A7FF-715A04F14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21" b="21779"/>
          <a:stretch/>
        </p:blipFill>
        <p:spPr>
          <a:xfrm>
            <a:off x="20" y="10"/>
            <a:ext cx="12191980" cy="6857990"/>
          </a:xfrm>
          <a:prstGeom prst="rect">
            <a:avLst/>
          </a:prstGeom>
          <a:solidFill>
            <a:schemeClr val="bg1"/>
          </a:solidFill>
        </p:spPr>
      </p:pic>
      <p:sp>
        <p:nvSpPr>
          <p:cNvPr id="8" name="Title 1"/>
          <p:cNvSpPr txBox="1">
            <a:spLocks/>
          </p:cNvSpPr>
          <p:nvPr/>
        </p:nvSpPr>
        <p:spPr>
          <a:xfrm>
            <a:off x="433911" y="4844264"/>
            <a:ext cx="4462180" cy="1197721"/>
          </a:xfrm>
          <a:prstGeom prst="rect">
            <a:avLst/>
          </a:prstGeom>
          <a:solidFill>
            <a:schemeClr val="bg2">
              <a:lumMod val="25000"/>
              <a:alpha val="60000"/>
            </a:schemeClr>
          </a:solidFill>
          <a:ln w="38100" cap="sq">
            <a:solidFill>
              <a:schemeClr val="bg1"/>
            </a:solidFill>
            <a:miter lim="800000"/>
          </a:ln>
        </p:spPr>
        <p:txBody>
          <a:bodyPr vert="horz" wrap="square" lIns="91440" tIns="45720" rIns="91440" bIns="45720" rtlCol="0" anchor="ctr">
            <a:normAutofit/>
          </a:bodyPr>
          <a:lstStyle>
            <a:lvl1pPr algn="l" defTabSz="457200" rtl="0" eaLnBrk="1" latinLnBrk="0" hangingPunct="1">
              <a:spcBef>
                <a:spcPct val="0"/>
              </a:spcBef>
              <a:buNone/>
              <a:defRPr sz="3600" kern="1200">
                <a:solidFill>
                  <a:srgbClr val="FF0000"/>
                </a:solidFill>
                <a:latin typeface="+mj-lt"/>
                <a:ea typeface="+mj-ea"/>
                <a:cs typeface="+mj-cs"/>
              </a:defRPr>
            </a:lvl1pPr>
          </a:lstStyle>
          <a:p>
            <a:pPr algn="ctr" defTabSz="914400">
              <a:lnSpc>
                <a:spcPct val="90000"/>
              </a:lnSpc>
              <a:spcAft>
                <a:spcPts val="600"/>
              </a:spcAft>
            </a:pPr>
            <a:r>
              <a:rPr lang="en-US" sz="4000" b="1" i="1" dirty="0">
                <a:solidFill>
                  <a:schemeClr val="bg1"/>
                </a:solidFill>
              </a:rPr>
              <a:t>Don’t Let Up</a:t>
            </a:r>
          </a:p>
        </p:txBody>
      </p:sp>
      <p:sp>
        <p:nvSpPr>
          <p:cNvPr id="2" name="TextBox 1">
            <a:extLst>
              <a:ext uri="{FF2B5EF4-FFF2-40B4-BE49-F238E27FC236}">
                <a16:creationId xmlns:a16="http://schemas.microsoft.com/office/drawing/2014/main" id="{5B9F40E0-1DAE-1657-DECD-438B9539AD6F}"/>
              </a:ext>
            </a:extLst>
          </p:cNvPr>
          <p:cNvSpPr txBox="1"/>
          <p:nvPr/>
        </p:nvSpPr>
        <p:spPr>
          <a:xfrm>
            <a:off x="433911" y="6276813"/>
            <a:ext cx="4680487" cy="400110"/>
          </a:xfrm>
          <a:prstGeom prst="rect">
            <a:avLst/>
          </a:prstGeom>
          <a:noFill/>
          <a:ln>
            <a:solidFill>
              <a:schemeClr val="tx1"/>
            </a:solidFill>
          </a:ln>
        </p:spPr>
        <p:txBody>
          <a:bodyPr wrap="square" rtlCol="0">
            <a:spAutoFit/>
          </a:bodyPr>
          <a:lstStyle/>
          <a:p>
            <a:r>
              <a:rPr lang="en-US" sz="2000" b="1" dirty="0"/>
              <a:t>Battle Mountain, outside Minturn, CO</a:t>
            </a:r>
          </a:p>
        </p:txBody>
      </p:sp>
    </p:spTree>
    <p:extLst>
      <p:ext uri="{BB962C8B-B14F-4D97-AF65-F5344CB8AC3E}">
        <p14:creationId xmlns:p14="http://schemas.microsoft.com/office/powerpoint/2010/main" val="1375995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A0690-5016-A982-62E7-C4C300113A2A}"/>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49</a:t>
            </a:fld>
            <a:endParaRPr lang="en-US">
              <a:solidFill>
                <a:srgbClr val="5C8D29"/>
              </a:solidFill>
            </a:endParaRPr>
          </a:p>
        </p:txBody>
      </p:sp>
      <p:graphicFrame>
        <p:nvGraphicFramePr>
          <p:cNvPr id="5" name="Diagram 4">
            <a:extLst>
              <a:ext uri="{FF2B5EF4-FFF2-40B4-BE49-F238E27FC236}">
                <a16:creationId xmlns:a16="http://schemas.microsoft.com/office/drawing/2014/main" id="{22E9ECC1-958D-7E0F-C4E4-102967CCDE0D}"/>
              </a:ext>
            </a:extLst>
          </p:cNvPr>
          <p:cNvGraphicFramePr/>
          <p:nvPr>
            <p:extLst>
              <p:ext uri="{D42A27DB-BD31-4B8C-83A1-F6EECF244321}">
                <p14:modId xmlns:p14="http://schemas.microsoft.com/office/powerpoint/2010/main" val="3546503999"/>
              </p:ext>
            </p:extLst>
          </p:nvPr>
        </p:nvGraphicFramePr>
        <p:xfrm>
          <a:off x="1126672" y="1613043"/>
          <a:ext cx="5277480" cy="3325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250A90C8-D141-8CA5-2AD1-79FD955FADA7}"/>
              </a:ext>
            </a:extLst>
          </p:cNvPr>
          <p:cNvGraphicFramePr/>
          <p:nvPr>
            <p:extLst>
              <p:ext uri="{D42A27DB-BD31-4B8C-83A1-F6EECF244321}">
                <p14:modId xmlns:p14="http://schemas.microsoft.com/office/powerpoint/2010/main" val="3576399175"/>
              </p:ext>
            </p:extLst>
          </p:nvPr>
        </p:nvGraphicFramePr>
        <p:xfrm>
          <a:off x="6450245" y="1159329"/>
          <a:ext cx="4179655" cy="45660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23698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3538-7DC0-B0B7-723E-CE5391991210}"/>
              </a:ext>
            </a:extLst>
          </p:cNvPr>
          <p:cNvSpPr>
            <a:spLocks noGrp="1"/>
          </p:cNvSpPr>
          <p:nvPr>
            <p:ph type="title"/>
          </p:nvPr>
        </p:nvSpPr>
        <p:spPr/>
        <p:txBody>
          <a:bodyPr/>
          <a:lstStyle/>
          <a:p>
            <a:r>
              <a:rPr lang="en-US" dirty="0"/>
              <a:t>3 Framing Hypotheses</a:t>
            </a:r>
          </a:p>
        </p:txBody>
      </p:sp>
      <p:sp>
        <p:nvSpPr>
          <p:cNvPr id="3" name="Content Placeholder 2">
            <a:extLst>
              <a:ext uri="{FF2B5EF4-FFF2-40B4-BE49-F238E27FC236}">
                <a16:creationId xmlns:a16="http://schemas.microsoft.com/office/drawing/2014/main" id="{D6E75869-5B50-EEC9-26D8-4BA6DF7F93FF}"/>
              </a:ext>
            </a:extLst>
          </p:cNvPr>
          <p:cNvSpPr>
            <a:spLocks noGrp="1"/>
          </p:cNvSpPr>
          <p:nvPr>
            <p:ph idx="1"/>
          </p:nvPr>
        </p:nvSpPr>
        <p:spPr/>
        <p:txBody>
          <a:bodyPr/>
          <a:lstStyle/>
          <a:p>
            <a:r>
              <a:rPr lang="en-US" dirty="0"/>
              <a:t>The principles and theories of leading change espoused by Kotter (1995), the IHI (2018) (and others) remain relevant and useful</a:t>
            </a:r>
          </a:p>
          <a:p>
            <a:r>
              <a:rPr lang="en-US" dirty="0"/>
              <a:t>All change must be planned and executed with a solid understanding of the situation and context</a:t>
            </a:r>
          </a:p>
          <a:p>
            <a:pPr lvl="1"/>
            <a:r>
              <a:rPr lang="en-US" dirty="0"/>
              <a:t>“No strategic plan survives its execution”</a:t>
            </a:r>
          </a:p>
          <a:p>
            <a:r>
              <a:rPr lang="en-US" dirty="0"/>
              <a:t>Leaders engaged in change efforts today must consider and account for the rapidly changing care environment/context in which we are working- “the systems”</a:t>
            </a:r>
          </a:p>
          <a:p>
            <a:pPr lvl="1"/>
            <a:r>
              <a:rPr lang="en-US" dirty="0"/>
              <a:t>We should add a “new box” to our Key Driver Diagram templates</a:t>
            </a:r>
          </a:p>
        </p:txBody>
      </p:sp>
    </p:spTree>
    <p:extLst>
      <p:ext uri="{BB962C8B-B14F-4D97-AF65-F5344CB8AC3E}">
        <p14:creationId xmlns:p14="http://schemas.microsoft.com/office/powerpoint/2010/main" val="29848133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524000" y="-21561"/>
            <a:ext cx="8623962" cy="6858000"/>
          </a:xfrm>
          <a:prstGeom prst="rect">
            <a:avLst/>
          </a:prstGeom>
        </p:spPr>
      </p:pic>
      <p:pic>
        <p:nvPicPr>
          <p:cNvPr id="8" name="Picture 7"/>
          <p:cNvPicPr>
            <a:picLocks noChangeAspect="1"/>
          </p:cNvPicPr>
          <p:nvPr/>
        </p:nvPicPr>
        <p:blipFill>
          <a:blip r:embed="rId4"/>
          <a:stretch>
            <a:fillRect/>
          </a:stretch>
        </p:blipFill>
        <p:spPr>
          <a:xfrm>
            <a:off x="1491311" y="0"/>
            <a:ext cx="6464300" cy="4867418"/>
          </a:xfrm>
          <a:prstGeom prst="rect">
            <a:avLst/>
          </a:prstGeom>
        </p:spPr>
      </p:pic>
      <p:pic>
        <p:nvPicPr>
          <p:cNvPr id="9" name="Picture 8"/>
          <p:cNvPicPr>
            <a:picLocks noChangeAspect="1"/>
          </p:cNvPicPr>
          <p:nvPr/>
        </p:nvPicPr>
        <p:blipFill>
          <a:blip r:embed="rId5"/>
          <a:stretch>
            <a:fillRect/>
          </a:stretch>
        </p:blipFill>
        <p:spPr>
          <a:xfrm>
            <a:off x="1574800" y="1842518"/>
            <a:ext cx="6654800" cy="4913882"/>
          </a:xfrm>
          <a:prstGeom prst="rect">
            <a:avLst/>
          </a:prstGeom>
        </p:spPr>
      </p:pic>
      <p:pic>
        <p:nvPicPr>
          <p:cNvPr id="7" name="Picture 6"/>
          <p:cNvPicPr>
            <a:picLocks noChangeAspect="1"/>
          </p:cNvPicPr>
          <p:nvPr/>
        </p:nvPicPr>
        <p:blipFill>
          <a:blip r:embed="rId6"/>
          <a:stretch>
            <a:fillRect/>
          </a:stretch>
        </p:blipFill>
        <p:spPr>
          <a:xfrm>
            <a:off x="4170920" y="2433709"/>
            <a:ext cx="6497081" cy="4395624"/>
          </a:xfrm>
          <a:prstGeom prst="rect">
            <a:avLst/>
          </a:prstGeom>
        </p:spPr>
      </p:pic>
    </p:spTree>
    <p:extLst>
      <p:ext uri="{BB962C8B-B14F-4D97-AF65-F5344CB8AC3E}">
        <p14:creationId xmlns:p14="http://schemas.microsoft.com/office/powerpoint/2010/main" val="10139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0524-_DSC5612 copy.jpg">
            <a:extLst>
              <a:ext uri="{FF2B5EF4-FFF2-40B4-BE49-F238E27FC236}">
                <a16:creationId xmlns:a16="http://schemas.microsoft.com/office/drawing/2014/main" id="{6F17E076-3E34-4A0A-BADD-7AF567BC3C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7" name="Title 1"/>
          <p:cNvSpPr txBox="1">
            <a:spLocks/>
          </p:cNvSpPr>
          <p:nvPr/>
        </p:nvSpPr>
        <p:spPr>
          <a:xfrm>
            <a:off x="490537" y="2476068"/>
            <a:ext cx="11210925" cy="74483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FF0000"/>
                </a:solidFill>
                <a:latin typeface="+mj-lt"/>
                <a:ea typeface="+mj-ea"/>
                <a:cs typeface="+mj-cs"/>
              </a:defRPr>
            </a:lvl1pPr>
          </a:lstStyle>
          <a:p>
            <a:pPr algn="ctr" defTabSz="914400">
              <a:lnSpc>
                <a:spcPct val="90000"/>
              </a:lnSpc>
              <a:spcAft>
                <a:spcPts val="600"/>
              </a:spcAft>
            </a:pPr>
            <a:r>
              <a:rPr lang="en-US" sz="4000" b="1" i="1" dirty="0">
                <a:solidFill>
                  <a:schemeClr val="bg1"/>
                </a:solidFill>
              </a:rPr>
              <a:t>Make it Stick</a:t>
            </a:r>
          </a:p>
        </p:txBody>
      </p:sp>
      <p:sp>
        <p:nvSpPr>
          <p:cNvPr id="2" name="TextBox 1">
            <a:extLst>
              <a:ext uri="{FF2B5EF4-FFF2-40B4-BE49-F238E27FC236}">
                <a16:creationId xmlns:a16="http://schemas.microsoft.com/office/drawing/2014/main" id="{DFC52751-D205-01EA-609C-21B1097D7F11}"/>
              </a:ext>
            </a:extLst>
          </p:cNvPr>
          <p:cNvSpPr txBox="1"/>
          <p:nvPr/>
        </p:nvSpPr>
        <p:spPr>
          <a:xfrm>
            <a:off x="1456842" y="6276812"/>
            <a:ext cx="4365356" cy="400110"/>
          </a:xfrm>
          <a:prstGeom prst="rect">
            <a:avLst/>
          </a:prstGeom>
          <a:solidFill>
            <a:schemeClr val="bg1"/>
          </a:solidFill>
          <a:ln>
            <a:solidFill>
              <a:schemeClr val="tx1"/>
            </a:solidFill>
          </a:ln>
        </p:spPr>
        <p:txBody>
          <a:bodyPr wrap="square" rtlCol="0">
            <a:spAutoFit/>
          </a:bodyPr>
          <a:lstStyle/>
          <a:p>
            <a:r>
              <a:rPr lang="en-US" sz="2000" dirty="0"/>
              <a:t>Devil’s Thumb, </a:t>
            </a:r>
            <a:r>
              <a:rPr lang="en-US" sz="2000" dirty="0" err="1"/>
              <a:t>Tabernash</a:t>
            </a:r>
            <a:r>
              <a:rPr lang="en-US" sz="2000" dirty="0"/>
              <a:t>, CO</a:t>
            </a:r>
          </a:p>
        </p:txBody>
      </p:sp>
    </p:spTree>
    <p:extLst>
      <p:ext uri="{BB962C8B-B14F-4D97-AF65-F5344CB8AC3E}">
        <p14:creationId xmlns:p14="http://schemas.microsoft.com/office/powerpoint/2010/main" val="11755351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A0690-5016-A982-62E7-C4C300113A2A}"/>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52</a:t>
            </a:fld>
            <a:endParaRPr lang="en-US">
              <a:solidFill>
                <a:srgbClr val="5C8D29"/>
              </a:solidFill>
            </a:endParaRPr>
          </a:p>
        </p:txBody>
      </p:sp>
      <p:graphicFrame>
        <p:nvGraphicFramePr>
          <p:cNvPr id="5" name="Diagram 4">
            <a:extLst>
              <a:ext uri="{FF2B5EF4-FFF2-40B4-BE49-F238E27FC236}">
                <a16:creationId xmlns:a16="http://schemas.microsoft.com/office/drawing/2014/main" id="{22E9ECC1-958D-7E0F-C4E4-102967CCDE0D}"/>
              </a:ext>
            </a:extLst>
          </p:cNvPr>
          <p:cNvGraphicFramePr/>
          <p:nvPr>
            <p:extLst>
              <p:ext uri="{D42A27DB-BD31-4B8C-83A1-F6EECF244321}">
                <p14:modId xmlns:p14="http://schemas.microsoft.com/office/powerpoint/2010/main" val="480655566"/>
              </p:ext>
            </p:extLst>
          </p:nvPr>
        </p:nvGraphicFramePr>
        <p:xfrm>
          <a:off x="800100" y="653143"/>
          <a:ext cx="5295901" cy="4383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85FCB431-DDD7-8B6A-1E96-888318E81121}"/>
              </a:ext>
            </a:extLst>
          </p:cNvPr>
          <p:cNvGraphicFramePr/>
          <p:nvPr>
            <p:extLst>
              <p:ext uri="{D42A27DB-BD31-4B8C-83A1-F6EECF244321}">
                <p14:modId xmlns:p14="http://schemas.microsoft.com/office/powerpoint/2010/main" val="2971906467"/>
              </p:ext>
            </p:extLst>
          </p:nvPr>
        </p:nvGraphicFramePr>
        <p:xfrm>
          <a:off x="6204856" y="342900"/>
          <a:ext cx="5187043" cy="52350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105434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t="17464" r="-1" b="32143"/>
          <a:stretch/>
        </p:blipFill>
        <p:spPr>
          <a:xfrm>
            <a:off x="321730" y="321732"/>
            <a:ext cx="5728548" cy="3079194"/>
          </a:xfrm>
          <a:prstGeom prst="rect">
            <a:avLst/>
          </a:prstGeom>
        </p:spPr>
      </p:pic>
      <p:pic>
        <p:nvPicPr>
          <p:cNvPr id="8" name="Picture 7">
            <a:extLst>
              <a:ext uri="{FF2B5EF4-FFF2-40B4-BE49-F238E27FC236}">
                <a16:creationId xmlns:a16="http://schemas.microsoft.com/office/drawing/2014/main" id="{A29702C2-234D-4DB3-9628-AC6862633D15}"/>
              </a:ext>
            </a:extLst>
          </p:cNvPr>
          <p:cNvPicPr>
            <a:picLocks noChangeAspect="1"/>
          </p:cNvPicPr>
          <p:nvPr/>
        </p:nvPicPr>
        <p:blipFill rotWithShape="1">
          <a:blip r:embed="rId4"/>
          <a:srcRect l="6709" r="5557"/>
          <a:stretch/>
        </p:blipFill>
        <p:spPr>
          <a:xfrm>
            <a:off x="321730" y="3489158"/>
            <a:ext cx="5728548" cy="3047107"/>
          </a:xfrm>
          <a:prstGeom prst="rect">
            <a:avLst/>
          </a:prstGeom>
        </p:spPr>
      </p:pic>
      <p:pic>
        <p:nvPicPr>
          <p:cNvPr id="7" name="Picture 6" descr="C:\Users\129435\AppData\Local\Microsoft\Windows\Temporary Internet Files\Content.Outlook\SLN8ED3D\QPS_140037041 Target Zero Buzz.png"/>
          <p:cNvPicPr/>
          <p:nvPr/>
        </p:nvPicPr>
        <p:blipFill rotWithShape="1">
          <a:blip r:embed="rId5">
            <a:extLst>
              <a:ext uri="{28A0092B-C50C-407E-A947-70E740481C1C}">
                <a14:useLocalDpi xmlns:a14="http://schemas.microsoft.com/office/drawing/2010/main" val="0"/>
              </a:ext>
            </a:extLst>
          </a:blip>
          <a:srcRect l="7820" r="-2" b="-2"/>
          <a:stretch/>
        </p:blipFill>
        <p:spPr bwMode="auto">
          <a:xfrm>
            <a:off x="6141723" y="321732"/>
            <a:ext cx="5728547" cy="6214533"/>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7040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65CF61-97C0-CBA8-E90A-0F5CC87C64A6}"/>
              </a:ext>
            </a:extLst>
          </p:cNvPr>
          <p:cNvPicPr>
            <a:picLocks noChangeAspect="1"/>
          </p:cNvPicPr>
          <p:nvPr/>
        </p:nvPicPr>
        <p:blipFill>
          <a:blip r:embed="rId2"/>
          <a:stretch>
            <a:fillRect/>
          </a:stretch>
        </p:blipFill>
        <p:spPr>
          <a:xfrm>
            <a:off x="15937" y="-84932"/>
            <a:ext cx="12176063" cy="7037078"/>
          </a:xfrm>
          <a:prstGeom prst="rect">
            <a:avLst/>
          </a:prstGeom>
        </p:spPr>
      </p:pic>
    </p:spTree>
    <p:extLst>
      <p:ext uri="{BB962C8B-B14F-4D97-AF65-F5344CB8AC3E}">
        <p14:creationId xmlns:p14="http://schemas.microsoft.com/office/powerpoint/2010/main" val="1370445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6BA0A9-642A-7CF2-BCC3-C898FACBB2D3}"/>
              </a:ext>
            </a:extLst>
          </p:cNvPr>
          <p:cNvPicPr>
            <a:picLocks noChangeAspect="1"/>
          </p:cNvPicPr>
          <p:nvPr/>
        </p:nvPicPr>
        <p:blipFill>
          <a:blip r:embed="rId2"/>
          <a:stretch>
            <a:fillRect/>
          </a:stretch>
        </p:blipFill>
        <p:spPr>
          <a:xfrm>
            <a:off x="675968" y="0"/>
            <a:ext cx="5420032" cy="6858000"/>
          </a:xfrm>
          <a:prstGeom prst="rect">
            <a:avLst/>
          </a:prstGeom>
        </p:spPr>
      </p:pic>
      <p:sp>
        <p:nvSpPr>
          <p:cNvPr id="6" name="TextBox 5">
            <a:extLst>
              <a:ext uri="{FF2B5EF4-FFF2-40B4-BE49-F238E27FC236}">
                <a16:creationId xmlns:a16="http://schemas.microsoft.com/office/drawing/2014/main" id="{FFE9E4B5-C88D-8BD6-6A65-DCF11854CC1A}"/>
              </a:ext>
            </a:extLst>
          </p:cNvPr>
          <p:cNvSpPr txBox="1"/>
          <p:nvPr/>
        </p:nvSpPr>
        <p:spPr>
          <a:xfrm>
            <a:off x="6564085" y="3534013"/>
            <a:ext cx="4784272" cy="3323987"/>
          </a:xfrm>
          <a:prstGeom prst="rect">
            <a:avLst/>
          </a:prstGeom>
          <a:noFill/>
        </p:spPr>
        <p:txBody>
          <a:bodyPr wrap="square" rtlCol="0">
            <a:spAutoFit/>
          </a:bodyPr>
          <a:lstStyle/>
          <a:p>
            <a:r>
              <a:rPr lang="en-US" sz="2400" dirty="0"/>
              <a:t>Hilton K, Anderson A. </a:t>
            </a:r>
            <a:r>
              <a:rPr lang="en-US" sz="2400" i="1" dirty="0"/>
              <a:t>IHI Psychology of Change Framework to Advance and Sustain Improvement</a:t>
            </a:r>
            <a:r>
              <a:rPr lang="en-US" sz="2400" dirty="0"/>
              <a:t>. IHI</a:t>
            </a:r>
          </a:p>
          <a:p>
            <a:r>
              <a:rPr lang="en-US" sz="2400" dirty="0"/>
              <a:t>White Paper. Boston, Massachusetts: Institute for Healthcare Improvement; 2018. (Available at </a:t>
            </a:r>
            <a:r>
              <a:rPr lang="en-US" sz="2400" dirty="0" err="1"/>
              <a:t>ihi.org</a:t>
            </a:r>
            <a:r>
              <a:rPr lang="en-US" sz="2400" dirty="0"/>
              <a:t>)</a:t>
            </a:r>
          </a:p>
          <a:p>
            <a:endParaRPr lang="en-US" dirty="0"/>
          </a:p>
        </p:txBody>
      </p:sp>
    </p:spTree>
    <p:extLst>
      <p:ext uri="{BB962C8B-B14F-4D97-AF65-F5344CB8AC3E}">
        <p14:creationId xmlns:p14="http://schemas.microsoft.com/office/powerpoint/2010/main" val="1895730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s company&#10;&#10;AI-generated content may be incorrect.">
            <a:extLst>
              <a:ext uri="{FF2B5EF4-FFF2-40B4-BE49-F238E27FC236}">
                <a16:creationId xmlns:a16="http://schemas.microsoft.com/office/drawing/2014/main" id="{918CBA6E-5CC9-FBE5-B1B7-79D60F90F0C1}"/>
              </a:ext>
            </a:extLst>
          </p:cNvPr>
          <p:cNvPicPr>
            <a:picLocks noChangeAspect="1"/>
          </p:cNvPicPr>
          <p:nvPr/>
        </p:nvPicPr>
        <p:blipFill>
          <a:blip r:embed="rId3"/>
          <a:srcRect t="6771" b="3605"/>
          <a:stretch>
            <a:fillRect/>
          </a:stretch>
        </p:blipFill>
        <p:spPr>
          <a:xfrm>
            <a:off x="20" y="1282"/>
            <a:ext cx="12191980" cy="6856718"/>
          </a:xfrm>
          <a:prstGeom prst="rect">
            <a:avLst/>
          </a:prstGeom>
        </p:spPr>
      </p:pic>
      <p:sp>
        <p:nvSpPr>
          <p:cNvPr id="4" name="Oval 3">
            <a:extLst>
              <a:ext uri="{FF2B5EF4-FFF2-40B4-BE49-F238E27FC236}">
                <a16:creationId xmlns:a16="http://schemas.microsoft.com/office/drawing/2014/main" id="{BF937183-7F99-84AB-DCC2-A155177AB846}"/>
              </a:ext>
            </a:extLst>
          </p:cNvPr>
          <p:cNvSpPr/>
          <p:nvPr/>
        </p:nvSpPr>
        <p:spPr>
          <a:xfrm>
            <a:off x="7689955" y="1394085"/>
            <a:ext cx="3942412" cy="2893101"/>
          </a:xfrm>
          <a:prstGeom prst="ellipse">
            <a:avLst/>
          </a:prstGeom>
          <a:solidFill>
            <a:schemeClr val="bg1">
              <a:alpha val="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82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5A4B6-8E53-9E0E-38B8-5E40E0D81A1B}"/>
              </a:ext>
            </a:extLst>
          </p:cNvPr>
          <p:cNvSpPr>
            <a:spLocks noGrp="1"/>
          </p:cNvSpPr>
          <p:nvPr>
            <p:ph type="title"/>
          </p:nvPr>
        </p:nvSpPr>
        <p:spPr>
          <a:xfrm>
            <a:off x="612164" y="227792"/>
            <a:ext cx="10009632" cy="1143000"/>
          </a:xfrm>
        </p:spPr>
        <p:txBody>
          <a:bodyPr>
            <a:normAutofit/>
          </a:bodyPr>
          <a:lstStyle/>
          <a:p>
            <a:r>
              <a:rPr lang="en-US" strike="sngStrike" dirty="0"/>
              <a:t>Barriers</a:t>
            </a:r>
            <a:r>
              <a:rPr lang="en-US" dirty="0"/>
              <a:t> Challenges with Change</a:t>
            </a:r>
          </a:p>
        </p:txBody>
      </p:sp>
      <p:sp>
        <p:nvSpPr>
          <p:cNvPr id="4" name="Slide Number Placeholder 3">
            <a:extLst>
              <a:ext uri="{FF2B5EF4-FFF2-40B4-BE49-F238E27FC236}">
                <a16:creationId xmlns:a16="http://schemas.microsoft.com/office/drawing/2014/main" id="{28BA0690-5016-A982-62E7-C4C300113A2A}"/>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57</a:t>
            </a:fld>
            <a:endParaRPr lang="en-US">
              <a:solidFill>
                <a:srgbClr val="5C8D29"/>
              </a:solidFill>
            </a:endParaRPr>
          </a:p>
        </p:txBody>
      </p:sp>
      <p:pic>
        <p:nvPicPr>
          <p:cNvPr id="7170" name="Picture 2" descr="Organizational culture eats strategy for breakfast and dinner">
            <a:extLst>
              <a:ext uri="{FF2B5EF4-FFF2-40B4-BE49-F238E27FC236}">
                <a16:creationId xmlns:a16="http://schemas.microsoft.com/office/drawing/2014/main" id="{1B9F980B-8EE8-5BE0-7CF0-A04B233B7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118" y="1213334"/>
            <a:ext cx="6819764" cy="564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037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67E24-9704-EE06-0DF6-9B04F4369ABB}"/>
              </a:ext>
            </a:extLst>
          </p:cNvPr>
          <p:cNvSpPr>
            <a:spLocks noGrp="1"/>
          </p:cNvSpPr>
          <p:nvPr>
            <p:ph idx="1"/>
          </p:nvPr>
        </p:nvSpPr>
        <p:spPr>
          <a:xfrm>
            <a:off x="388495" y="626412"/>
            <a:ext cx="6477000" cy="1172408"/>
          </a:xfrm>
          <a:solidFill>
            <a:schemeClr val="accent4">
              <a:lumMod val="40000"/>
              <a:lumOff val="60000"/>
            </a:schemeClr>
          </a:solidFill>
        </p:spPr>
        <p:txBody>
          <a:bodyPr>
            <a:normAutofit/>
          </a:bodyPr>
          <a:lstStyle/>
          <a:p>
            <a:r>
              <a:rPr lang="en-US" sz="3600" dirty="0"/>
              <a:t>Anticipate it</a:t>
            </a:r>
          </a:p>
        </p:txBody>
      </p:sp>
      <p:sp>
        <p:nvSpPr>
          <p:cNvPr id="4" name="Content Placeholder 2">
            <a:extLst>
              <a:ext uri="{FF2B5EF4-FFF2-40B4-BE49-F238E27FC236}">
                <a16:creationId xmlns:a16="http://schemas.microsoft.com/office/drawing/2014/main" id="{87C6BDA1-06B6-6009-5F6E-AD4549A6C208}"/>
              </a:ext>
            </a:extLst>
          </p:cNvPr>
          <p:cNvSpPr txBox="1">
            <a:spLocks/>
          </p:cNvSpPr>
          <p:nvPr/>
        </p:nvSpPr>
        <p:spPr>
          <a:xfrm>
            <a:off x="2857500" y="2842796"/>
            <a:ext cx="6477000" cy="1172408"/>
          </a:xfrm>
          <a:prstGeom prst="rect">
            <a:avLst/>
          </a:prstGeom>
          <a:solidFill>
            <a:schemeClr val="accent6">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Recognize it</a:t>
            </a:r>
          </a:p>
        </p:txBody>
      </p:sp>
      <p:sp>
        <p:nvSpPr>
          <p:cNvPr id="5" name="Content Placeholder 2">
            <a:extLst>
              <a:ext uri="{FF2B5EF4-FFF2-40B4-BE49-F238E27FC236}">
                <a16:creationId xmlns:a16="http://schemas.microsoft.com/office/drawing/2014/main" id="{96E42782-4A51-DF0D-027E-03C25E8CEEE8}"/>
              </a:ext>
            </a:extLst>
          </p:cNvPr>
          <p:cNvSpPr txBox="1">
            <a:spLocks/>
          </p:cNvSpPr>
          <p:nvPr/>
        </p:nvSpPr>
        <p:spPr>
          <a:xfrm>
            <a:off x="5715000" y="4873626"/>
            <a:ext cx="6477000" cy="1172408"/>
          </a:xfrm>
          <a:prstGeom prst="rect">
            <a:avLst/>
          </a:prstGeom>
          <a:solidFill>
            <a:schemeClr val="accent5">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Address it</a:t>
            </a:r>
          </a:p>
        </p:txBody>
      </p:sp>
    </p:spTree>
    <p:extLst>
      <p:ext uri="{BB962C8B-B14F-4D97-AF65-F5344CB8AC3E}">
        <p14:creationId xmlns:p14="http://schemas.microsoft.com/office/powerpoint/2010/main" val="2587070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D252-ADE4-F87A-B627-2D3D2A82E018}"/>
              </a:ext>
            </a:extLst>
          </p:cNvPr>
          <p:cNvSpPr>
            <a:spLocks noGrp="1"/>
          </p:cNvSpPr>
          <p:nvPr>
            <p:ph type="title"/>
          </p:nvPr>
        </p:nvSpPr>
        <p:spPr>
          <a:xfrm>
            <a:off x="667582" y="188287"/>
            <a:ext cx="10009632" cy="1143000"/>
          </a:xfrm>
        </p:spPr>
        <p:txBody>
          <a:bodyPr>
            <a:normAutofit/>
          </a:bodyPr>
          <a:lstStyle/>
          <a:p>
            <a:r>
              <a:rPr lang="en-US" dirty="0"/>
              <a:t>Listening for “Resistance”</a:t>
            </a:r>
          </a:p>
        </p:txBody>
      </p:sp>
      <p:sp>
        <p:nvSpPr>
          <p:cNvPr id="4" name="Slide Number Placeholder 3">
            <a:extLst>
              <a:ext uri="{FF2B5EF4-FFF2-40B4-BE49-F238E27FC236}">
                <a16:creationId xmlns:a16="http://schemas.microsoft.com/office/drawing/2014/main" id="{8F757A3A-019B-7770-5F99-B89D52B6C738}"/>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59</a:t>
            </a:fld>
            <a:endParaRPr lang="en-US">
              <a:solidFill>
                <a:srgbClr val="5C8D29"/>
              </a:solidFill>
            </a:endParaRPr>
          </a:p>
        </p:txBody>
      </p:sp>
      <p:graphicFrame>
        <p:nvGraphicFramePr>
          <p:cNvPr id="5" name="Diagram 4">
            <a:extLst>
              <a:ext uri="{FF2B5EF4-FFF2-40B4-BE49-F238E27FC236}">
                <a16:creationId xmlns:a16="http://schemas.microsoft.com/office/drawing/2014/main" id="{9CE1E778-C788-1364-FCBB-1E88CD90E08E}"/>
              </a:ext>
            </a:extLst>
          </p:cNvPr>
          <p:cNvGraphicFramePr/>
          <p:nvPr>
            <p:extLst>
              <p:ext uri="{D42A27DB-BD31-4B8C-83A1-F6EECF244321}">
                <p14:modId xmlns:p14="http://schemas.microsoft.com/office/powerpoint/2010/main" val="4166750253"/>
              </p:ext>
            </p:extLst>
          </p:nvPr>
        </p:nvGraphicFramePr>
        <p:xfrm>
          <a:off x="1459686" y="1732641"/>
          <a:ext cx="3583577" cy="4206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70060BA-0C4C-8CBC-2A1C-5A7C53FAD7A0}"/>
              </a:ext>
            </a:extLst>
          </p:cNvPr>
          <p:cNvSpPr txBox="1"/>
          <p:nvPr/>
        </p:nvSpPr>
        <p:spPr>
          <a:xfrm>
            <a:off x="6096000" y="1573967"/>
            <a:ext cx="5503592" cy="4524315"/>
          </a:xfrm>
          <a:prstGeom prst="rect">
            <a:avLst/>
          </a:prstGeom>
          <a:noFill/>
        </p:spPr>
        <p:txBody>
          <a:bodyPr wrap="square" rtlCol="0">
            <a:spAutoFit/>
          </a:bodyPr>
          <a:lstStyle/>
          <a:p>
            <a:r>
              <a:rPr lang="en-US" sz="2400" i="1" dirty="0"/>
              <a:t>“I’m not sure/I don’t think this will work here”</a:t>
            </a:r>
          </a:p>
          <a:p>
            <a:endParaRPr lang="en-US" sz="2400" i="1" dirty="0"/>
          </a:p>
          <a:p>
            <a:r>
              <a:rPr lang="en-US" sz="2400" i="1" dirty="0"/>
              <a:t>“This will slow me down”</a:t>
            </a:r>
          </a:p>
          <a:p>
            <a:r>
              <a:rPr lang="en-US" sz="2400" i="1" dirty="0"/>
              <a:t>“This is not safe”</a:t>
            </a:r>
          </a:p>
          <a:p>
            <a:endParaRPr lang="en-US" sz="2400" i="1" dirty="0"/>
          </a:p>
          <a:p>
            <a:r>
              <a:rPr lang="en-US" sz="2400" i="1" dirty="0"/>
              <a:t>“We tried this before, it didn’t work”</a:t>
            </a:r>
          </a:p>
          <a:p>
            <a:endParaRPr lang="en-US" sz="2400" i="1" dirty="0"/>
          </a:p>
          <a:p>
            <a:r>
              <a:rPr lang="en-US" sz="2400" i="1" dirty="0"/>
              <a:t>“This is not my job/my responsibility”</a:t>
            </a:r>
          </a:p>
          <a:p>
            <a:endParaRPr lang="en-US" sz="2400" i="1" dirty="0"/>
          </a:p>
          <a:p>
            <a:r>
              <a:rPr lang="en-US" sz="2400" i="1" dirty="0"/>
              <a:t>”I am not in agreement with this change”</a:t>
            </a:r>
          </a:p>
        </p:txBody>
      </p:sp>
    </p:spTree>
    <p:extLst>
      <p:ext uri="{BB962C8B-B14F-4D97-AF65-F5344CB8AC3E}">
        <p14:creationId xmlns:p14="http://schemas.microsoft.com/office/powerpoint/2010/main" val="4229988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ACF83-056E-4382-8F7F-3515D64CF8DE}"/>
              </a:ext>
            </a:extLst>
          </p:cNvPr>
          <p:cNvSpPr>
            <a:spLocks noGrp="1"/>
          </p:cNvSpPr>
          <p:nvPr>
            <p:ph type="title"/>
          </p:nvPr>
        </p:nvSpPr>
        <p:spPr>
          <a:xfrm>
            <a:off x="294103" y="344383"/>
            <a:ext cx="10009632" cy="1143000"/>
          </a:xfrm>
        </p:spPr>
        <p:txBody>
          <a:bodyPr/>
          <a:lstStyle/>
          <a:p>
            <a:r>
              <a:rPr lang="en-US" dirty="0">
                <a:latin typeface="Arial"/>
                <a:cs typeface="Arial"/>
              </a:rPr>
              <a:t>Let’s try something…</a:t>
            </a:r>
          </a:p>
        </p:txBody>
      </p:sp>
      <p:sp>
        <p:nvSpPr>
          <p:cNvPr id="4" name="Slide Number Placeholder 3">
            <a:extLst>
              <a:ext uri="{FF2B5EF4-FFF2-40B4-BE49-F238E27FC236}">
                <a16:creationId xmlns:a16="http://schemas.microsoft.com/office/drawing/2014/main" id="{29FC8A69-1D76-9138-5555-6AB1C92F3D7D}"/>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6</a:t>
            </a:fld>
            <a:endParaRPr lang="en-US">
              <a:solidFill>
                <a:srgbClr val="5C8D29"/>
              </a:solidFill>
            </a:endParaRPr>
          </a:p>
        </p:txBody>
      </p:sp>
      <p:sp>
        <p:nvSpPr>
          <p:cNvPr id="3" name="Content Placeholder 2">
            <a:extLst>
              <a:ext uri="{FF2B5EF4-FFF2-40B4-BE49-F238E27FC236}">
                <a16:creationId xmlns:a16="http://schemas.microsoft.com/office/drawing/2014/main" id="{DAD74A04-D005-0806-0A55-A5903524A0DB}"/>
              </a:ext>
            </a:extLst>
          </p:cNvPr>
          <p:cNvSpPr>
            <a:spLocks noGrp="1"/>
          </p:cNvSpPr>
          <p:nvPr>
            <p:ph idx="1"/>
          </p:nvPr>
        </p:nvSpPr>
        <p:spPr>
          <a:xfrm>
            <a:off x="649109" y="2418743"/>
            <a:ext cx="3813417" cy="1887675"/>
          </a:xfrm>
          <a:solidFill>
            <a:srgbClr val="FFC000"/>
          </a:solidFill>
        </p:spPr>
        <p:txBody>
          <a:bodyPr>
            <a:normAutofit/>
          </a:bodyPr>
          <a:lstStyle/>
          <a:p>
            <a:pPr marL="0" indent="0" algn="ctr">
              <a:buNone/>
            </a:pPr>
            <a:r>
              <a:rPr lang="en-US" dirty="0">
                <a:latin typeface="Calibri" panose="020F0502020204030204" pitchFamily="34" charset="0"/>
                <a:cs typeface="Calibri" panose="020F0502020204030204" pitchFamily="34" charset="0"/>
              </a:rPr>
              <a:t>“Progress is impossible without change”</a:t>
            </a:r>
          </a:p>
          <a:p>
            <a:pPr marL="457200" lvl="1" indent="0" algn="ctr">
              <a:buNone/>
            </a:pPr>
            <a:r>
              <a:rPr lang="en-US" dirty="0">
                <a:latin typeface="Calibri" panose="020F0502020204030204" pitchFamily="34" charset="0"/>
                <a:cs typeface="Calibri" panose="020F0502020204030204" pitchFamily="34" charset="0"/>
              </a:rPr>
              <a:t>		</a:t>
            </a:r>
          </a:p>
          <a:p>
            <a:pPr marL="457200" lvl="1" indent="0" algn="ctr">
              <a:buNone/>
            </a:pPr>
            <a:r>
              <a:rPr lang="en-US" dirty="0">
                <a:latin typeface="Calibri" panose="020F0502020204030204" pitchFamily="34" charset="0"/>
                <a:cs typeface="Calibri" panose="020F0502020204030204" pitchFamily="34" charset="0"/>
              </a:rPr>
              <a:t>-George Bernard Shaw</a:t>
            </a:r>
          </a:p>
        </p:txBody>
      </p:sp>
      <p:pic>
        <p:nvPicPr>
          <p:cNvPr id="5124" name="Picture 4" descr="Change is your Purpose - ELGL">
            <a:extLst>
              <a:ext uri="{FF2B5EF4-FFF2-40B4-BE49-F238E27FC236}">
                <a16:creationId xmlns:a16="http://schemas.microsoft.com/office/drawing/2014/main" id="{3886F6CA-78C4-78E8-F4D7-85190FE00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070" y="1714499"/>
            <a:ext cx="609044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51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481DC-4EFB-19E7-9DB0-7D71A7AC4A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DF181-845E-1322-196D-2717421A5713}"/>
              </a:ext>
            </a:extLst>
          </p:cNvPr>
          <p:cNvSpPr>
            <a:spLocks noGrp="1"/>
          </p:cNvSpPr>
          <p:nvPr>
            <p:ph type="title"/>
          </p:nvPr>
        </p:nvSpPr>
        <p:spPr>
          <a:xfrm>
            <a:off x="649109" y="320156"/>
            <a:ext cx="10009632" cy="1143000"/>
          </a:xfrm>
        </p:spPr>
        <p:txBody>
          <a:bodyPr/>
          <a:lstStyle/>
          <a:p>
            <a:r>
              <a:rPr lang="en-US" dirty="0"/>
              <a:t>Addressing common barriers to change</a:t>
            </a:r>
          </a:p>
        </p:txBody>
      </p:sp>
      <p:sp>
        <p:nvSpPr>
          <p:cNvPr id="4" name="Slide Number Placeholder 3">
            <a:extLst>
              <a:ext uri="{FF2B5EF4-FFF2-40B4-BE49-F238E27FC236}">
                <a16:creationId xmlns:a16="http://schemas.microsoft.com/office/drawing/2014/main" id="{39BEE530-4143-B9A0-F4BD-B2D5544B534D}"/>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60</a:t>
            </a:fld>
            <a:endParaRPr lang="en-US">
              <a:solidFill>
                <a:srgbClr val="5C8D29"/>
              </a:solidFill>
            </a:endParaRPr>
          </a:p>
        </p:txBody>
      </p:sp>
      <p:graphicFrame>
        <p:nvGraphicFramePr>
          <p:cNvPr id="5" name="Diagram 4">
            <a:extLst>
              <a:ext uri="{FF2B5EF4-FFF2-40B4-BE49-F238E27FC236}">
                <a16:creationId xmlns:a16="http://schemas.microsoft.com/office/drawing/2014/main" id="{28A57FCF-8197-5939-052C-BEE4F9D61C00}"/>
              </a:ext>
            </a:extLst>
          </p:cNvPr>
          <p:cNvGraphicFramePr/>
          <p:nvPr/>
        </p:nvGraphicFramePr>
        <p:xfrm>
          <a:off x="-790303" y="1463156"/>
          <a:ext cx="6588034" cy="433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AA963AE-24E7-2458-D207-30AC63A5FD5D}"/>
              </a:ext>
            </a:extLst>
          </p:cNvPr>
          <p:cNvSpPr txBox="1"/>
          <p:nvPr/>
        </p:nvSpPr>
        <p:spPr>
          <a:xfrm>
            <a:off x="5797731" y="1698171"/>
            <a:ext cx="5828212" cy="4893647"/>
          </a:xfrm>
          <a:prstGeom prst="rect">
            <a:avLst/>
          </a:prstGeom>
          <a:noFill/>
        </p:spPr>
        <p:txBody>
          <a:bodyPr wrap="square" rtlCol="0">
            <a:spAutoFit/>
          </a:bodyPr>
          <a:lstStyle/>
          <a:p>
            <a:pPr marL="342900" indent="-342900">
              <a:buFont typeface="Arial" panose="020B0604020202020204" pitchFamily="34" charset="0"/>
              <a:buChar char="•"/>
            </a:pPr>
            <a:r>
              <a:rPr lang="en-US" sz="2400" u="sng" dirty="0"/>
              <a:t>Listen/Reflect: </a:t>
            </a:r>
            <a:r>
              <a:rPr lang="en-US" sz="2400" dirty="0"/>
              <a:t>with empathy, demonstrate understanding</a:t>
            </a:r>
          </a:p>
          <a:p>
            <a:pPr marL="342900" indent="-342900">
              <a:buFont typeface="Arial" panose="020B0604020202020204" pitchFamily="34" charset="0"/>
              <a:buChar char="•"/>
            </a:pPr>
            <a:r>
              <a:rPr lang="en-US" sz="2400" u="sng" dirty="0"/>
              <a:t>Ask Questions:  </a:t>
            </a:r>
            <a:r>
              <a:rPr lang="en-US" sz="2400" dirty="0"/>
              <a:t>about underlying concern; for suggestions/ideas; for how we can help team can adapt and improve outcomes</a:t>
            </a:r>
          </a:p>
          <a:p>
            <a:pPr marL="342900" indent="-342900">
              <a:buFont typeface="Arial" panose="020B0604020202020204" pitchFamily="34" charset="0"/>
              <a:buChar char="•"/>
            </a:pPr>
            <a:r>
              <a:rPr lang="en-US" sz="2400" u="sng" dirty="0"/>
              <a:t>Tell: </a:t>
            </a:r>
            <a:r>
              <a:rPr lang="en-US" sz="2400" dirty="0"/>
              <a:t>explain the change and why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r>
              <a:rPr lang="en-US" sz="2400" i="1" dirty="0"/>
              <a:t>Note that people are sometimes more concerned about the transition than the new future state- address that!</a:t>
            </a:r>
          </a:p>
        </p:txBody>
      </p:sp>
    </p:spTree>
    <p:extLst>
      <p:ext uri="{BB962C8B-B14F-4D97-AF65-F5344CB8AC3E}">
        <p14:creationId xmlns:p14="http://schemas.microsoft.com/office/powerpoint/2010/main" val="2845971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50B1-DE90-67B2-A69A-74ECE89B42A2}"/>
              </a:ext>
            </a:extLst>
          </p:cNvPr>
          <p:cNvSpPr>
            <a:spLocks noGrp="1"/>
          </p:cNvSpPr>
          <p:nvPr>
            <p:ph type="title"/>
          </p:nvPr>
        </p:nvSpPr>
        <p:spPr>
          <a:xfrm>
            <a:off x="621400" y="334656"/>
            <a:ext cx="10009632" cy="1143000"/>
          </a:xfrm>
        </p:spPr>
        <p:txBody>
          <a:bodyPr/>
          <a:lstStyle/>
          <a:p>
            <a:r>
              <a:rPr lang="en-US" dirty="0"/>
              <a:t>Resources and </a:t>
            </a:r>
            <a:r>
              <a:rPr lang="en-US" dirty="0" err="1"/>
              <a:t>q&amp;A</a:t>
            </a:r>
            <a:endParaRPr lang="en-US" dirty="0"/>
          </a:p>
        </p:txBody>
      </p:sp>
      <p:sp>
        <p:nvSpPr>
          <p:cNvPr id="4" name="Slide Number Placeholder 3">
            <a:extLst>
              <a:ext uri="{FF2B5EF4-FFF2-40B4-BE49-F238E27FC236}">
                <a16:creationId xmlns:a16="http://schemas.microsoft.com/office/drawing/2014/main" id="{BF5FB1D8-5676-97EA-282E-33A7CE9AF168}"/>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61</a:t>
            </a:fld>
            <a:endParaRPr lang="en-US">
              <a:solidFill>
                <a:srgbClr val="5C8D29"/>
              </a:solidFill>
            </a:endParaRPr>
          </a:p>
        </p:txBody>
      </p:sp>
      <p:pic>
        <p:nvPicPr>
          <p:cNvPr id="5122" name="Picture 2" descr="The Tipping Point by Malcolm Gladwell | Little, Brown and Company">
            <a:extLst>
              <a:ext uri="{FF2B5EF4-FFF2-40B4-BE49-F238E27FC236}">
                <a16:creationId xmlns:a16="http://schemas.microsoft.com/office/drawing/2014/main" id="{74E665F7-8691-0FC4-3A1E-FBF9455ADC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248" y="1477657"/>
            <a:ext cx="1355233" cy="20335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mazon.com: Who Moved My Cheese?: An A-Mazing Way to Deal with Change in  Your Work and in Your Life eBook : Johnson, Spencer, Kenneth Blanchard:  Kindle Store">
            <a:extLst>
              <a:ext uri="{FF2B5EF4-FFF2-40B4-BE49-F238E27FC236}">
                <a16:creationId xmlns:a16="http://schemas.microsoft.com/office/drawing/2014/main" id="{D148940E-2163-BBDE-9183-04EF0F6C8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592" y="1477656"/>
            <a:ext cx="1355233" cy="20335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udge: Improving Decisions About Health, Wealth, and Happiness: Thaler,  Richard H., Sunstein, Cass R.: 8580001056876: Amazon.com: Books">
            <a:extLst>
              <a:ext uri="{FF2B5EF4-FFF2-40B4-BE49-F238E27FC236}">
                <a16:creationId xmlns:a16="http://schemas.microsoft.com/office/drawing/2014/main" id="{790D9430-87E0-BBD7-0DB2-5401783AA5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2047" y="3768794"/>
            <a:ext cx="1324004" cy="203355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Beyond Change Management: How to Achieve Breakthrough Results Through  Conscious Change Leadership, Second Edition: Anderson, Linda Ackerman,  Anderson, Dean: 9780470648087: Amazon.com: Books">
            <a:extLst>
              <a:ext uri="{FF2B5EF4-FFF2-40B4-BE49-F238E27FC236}">
                <a16:creationId xmlns:a16="http://schemas.microsoft.com/office/drawing/2014/main" id="{F5169560-8DCD-0994-1EEB-DAA34C127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0217" y="3767880"/>
            <a:ext cx="1396477" cy="20215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e The Change: A Jewishly Inspired Public Art Movement">
            <a:extLst>
              <a:ext uri="{FF2B5EF4-FFF2-40B4-BE49-F238E27FC236}">
                <a16:creationId xmlns:a16="http://schemas.microsoft.com/office/drawing/2014/main" id="{5AF9B2DB-ADA9-6EC3-EECE-36CBA55B27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4911" y="2876417"/>
            <a:ext cx="4594180" cy="1269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321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57DDF-DDFA-A7C5-E7AC-4DC3D0EAB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740BF-F61A-87F4-1483-0554CEC18B86}"/>
              </a:ext>
            </a:extLst>
          </p:cNvPr>
          <p:cNvSpPr>
            <a:spLocks noGrp="1"/>
          </p:cNvSpPr>
          <p:nvPr>
            <p:ph type="title"/>
          </p:nvPr>
        </p:nvSpPr>
        <p:spPr/>
        <p:txBody>
          <a:bodyPr/>
          <a:lstStyle/>
          <a:p>
            <a:r>
              <a:rPr lang="en-US" dirty="0"/>
              <a:t>Leading Change in our Changing World</a:t>
            </a:r>
          </a:p>
        </p:txBody>
      </p:sp>
      <p:sp>
        <p:nvSpPr>
          <p:cNvPr id="3" name="Content Placeholder 2">
            <a:extLst>
              <a:ext uri="{FF2B5EF4-FFF2-40B4-BE49-F238E27FC236}">
                <a16:creationId xmlns:a16="http://schemas.microsoft.com/office/drawing/2014/main" id="{DEA59190-0E3B-9034-BD30-39B5D0A7E5E8}"/>
              </a:ext>
            </a:extLst>
          </p:cNvPr>
          <p:cNvSpPr>
            <a:spLocks noGrp="1"/>
          </p:cNvSpPr>
          <p:nvPr>
            <p:ph idx="1"/>
          </p:nvPr>
        </p:nvSpPr>
        <p:spPr/>
        <p:txBody>
          <a:bodyPr/>
          <a:lstStyle/>
          <a:p>
            <a:r>
              <a:rPr lang="en-US" dirty="0"/>
              <a:t>What kinds of things might change as our projects unfold that we need to account for?</a:t>
            </a:r>
          </a:p>
          <a:p>
            <a:endParaRPr lang="en-US" dirty="0"/>
          </a:p>
          <a:p>
            <a:pPr marL="0" indent="0">
              <a:buNone/>
            </a:pPr>
            <a:r>
              <a:rPr lang="en-US" dirty="0"/>
              <a:t>Turn and Talk for 1 minute.. Let’s generate a list</a:t>
            </a:r>
          </a:p>
        </p:txBody>
      </p:sp>
    </p:spTree>
    <p:extLst>
      <p:ext uri="{BB962C8B-B14F-4D97-AF65-F5344CB8AC3E}">
        <p14:creationId xmlns:p14="http://schemas.microsoft.com/office/powerpoint/2010/main" val="648552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27934-22F5-EC06-1FAA-C11856550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24069-4A13-25A9-2445-D5059A985BF5}"/>
              </a:ext>
            </a:extLst>
          </p:cNvPr>
          <p:cNvSpPr>
            <a:spLocks noGrp="1"/>
          </p:cNvSpPr>
          <p:nvPr>
            <p:ph type="title"/>
          </p:nvPr>
        </p:nvSpPr>
        <p:spPr/>
        <p:txBody>
          <a:bodyPr/>
          <a:lstStyle/>
          <a:p>
            <a:r>
              <a:rPr lang="en-US" dirty="0"/>
              <a:t>Leading Change in our Changing World</a:t>
            </a:r>
          </a:p>
        </p:txBody>
      </p:sp>
      <p:sp>
        <p:nvSpPr>
          <p:cNvPr id="3" name="Content Placeholder 2">
            <a:extLst>
              <a:ext uri="{FF2B5EF4-FFF2-40B4-BE49-F238E27FC236}">
                <a16:creationId xmlns:a16="http://schemas.microsoft.com/office/drawing/2014/main" id="{3D8EFE07-3412-CE0B-D079-50A1CEFCBF57}"/>
              </a:ext>
            </a:extLst>
          </p:cNvPr>
          <p:cNvSpPr>
            <a:spLocks noGrp="1"/>
          </p:cNvSpPr>
          <p:nvPr>
            <p:ph idx="1"/>
          </p:nvPr>
        </p:nvSpPr>
        <p:spPr/>
        <p:txBody>
          <a:bodyPr>
            <a:normAutofit lnSpcReduction="10000"/>
          </a:bodyPr>
          <a:lstStyle/>
          <a:p>
            <a:r>
              <a:rPr lang="en-US" dirty="0"/>
              <a:t>Changing AI capabilities</a:t>
            </a:r>
          </a:p>
          <a:p>
            <a:r>
              <a:rPr lang="en-US" dirty="0"/>
              <a:t>Changing financial drivers/priorities/payment models</a:t>
            </a:r>
          </a:p>
          <a:p>
            <a:r>
              <a:rPr lang="en-US" dirty="0"/>
              <a:t>Changing Regulatory/Policy environment</a:t>
            </a:r>
          </a:p>
          <a:p>
            <a:r>
              <a:rPr lang="en-US" dirty="0"/>
              <a:t>Change fatigue among staff/leaders in our organizations</a:t>
            </a:r>
          </a:p>
          <a:p>
            <a:r>
              <a:rPr lang="en-US" dirty="0"/>
              <a:t>Changing workforce</a:t>
            </a:r>
          </a:p>
          <a:p>
            <a:r>
              <a:rPr lang="en-US" dirty="0"/>
              <a:t>Changing patient/family expectations</a:t>
            </a:r>
          </a:p>
          <a:p>
            <a:r>
              <a:rPr lang="en-US" dirty="0"/>
              <a:t>Changes in data availability</a:t>
            </a:r>
          </a:p>
          <a:p>
            <a:r>
              <a:rPr lang="en-US" dirty="0"/>
              <a:t>Changing organizational/board priorities, leaders, stakeholders</a:t>
            </a:r>
          </a:p>
          <a:p>
            <a:r>
              <a:rPr lang="en-US" dirty="0"/>
              <a:t>Other?</a:t>
            </a:r>
          </a:p>
          <a:p>
            <a:endParaRPr lang="en-US" dirty="0"/>
          </a:p>
          <a:p>
            <a:endParaRPr lang="en-US" dirty="0"/>
          </a:p>
        </p:txBody>
      </p:sp>
    </p:spTree>
    <p:extLst>
      <p:ext uri="{BB962C8B-B14F-4D97-AF65-F5344CB8AC3E}">
        <p14:creationId xmlns:p14="http://schemas.microsoft.com/office/powerpoint/2010/main" val="1565075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8A8BC7-1B4B-440F-89EF-3B27F8D76E04}"/>
              </a:ext>
            </a:extLst>
          </p:cNvPr>
          <p:cNvSpPr txBox="1"/>
          <p:nvPr/>
        </p:nvSpPr>
        <p:spPr>
          <a:xfrm>
            <a:off x="156899" y="3047574"/>
            <a:ext cx="1742412" cy="369332"/>
          </a:xfrm>
          <a:prstGeom prst="rect">
            <a:avLst/>
          </a:prstGeom>
          <a:noFill/>
          <a:ln>
            <a:solidFill>
              <a:schemeClr val="tx1"/>
            </a:solidFill>
          </a:ln>
        </p:spPr>
        <p:txBody>
          <a:bodyPr wrap="square" rtlCol="0">
            <a:spAutoFit/>
          </a:bodyPr>
          <a:lstStyle/>
          <a:p>
            <a:r>
              <a:rPr lang="en-US" b="1" dirty="0"/>
              <a:t>SMART Aim</a:t>
            </a:r>
            <a:r>
              <a:rPr lang="en-US" sz="1100" b="1" dirty="0"/>
              <a:t>:</a:t>
            </a:r>
          </a:p>
        </p:txBody>
      </p:sp>
      <p:sp>
        <p:nvSpPr>
          <p:cNvPr id="11" name="TextBox 10">
            <a:extLst>
              <a:ext uri="{FF2B5EF4-FFF2-40B4-BE49-F238E27FC236}">
                <a16:creationId xmlns:a16="http://schemas.microsoft.com/office/drawing/2014/main" id="{7693D2FF-2548-4CDA-A1A0-7F88A8E73E51}"/>
              </a:ext>
            </a:extLst>
          </p:cNvPr>
          <p:cNvSpPr txBox="1"/>
          <p:nvPr/>
        </p:nvSpPr>
        <p:spPr>
          <a:xfrm>
            <a:off x="2661856" y="1563336"/>
            <a:ext cx="1442906" cy="261610"/>
          </a:xfrm>
          <a:prstGeom prst="rect">
            <a:avLst/>
          </a:prstGeom>
          <a:noFill/>
          <a:ln>
            <a:solidFill>
              <a:schemeClr val="tx1"/>
            </a:solidFill>
          </a:ln>
        </p:spPr>
        <p:txBody>
          <a:bodyPr wrap="square" rtlCol="0">
            <a:spAutoFit/>
          </a:bodyPr>
          <a:lstStyle/>
          <a:p>
            <a:endParaRPr lang="en-US" sz="1100" dirty="0"/>
          </a:p>
        </p:txBody>
      </p:sp>
      <p:sp>
        <p:nvSpPr>
          <p:cNvPr id="12" name="TextBox 11">
            <a:extLst>
              <a:ext uri="{FF2B5EF4-FFF2-40B4-BE49-F238E27FC236}">
                <a16:creationId xmlns:a16="http://schemas.microsoft.com/office/drawing/2014/main" id="{A236C5A7-7890-45D7-A0CE-E503BF66DE31}"/>
              </a:ext>
            </a:extLst>
          </p:cNvPr>
          <p:cNvSpPr txBox="1"/>
          <p:nvPr/>
        </p:nvSpPr>
        <p:spPr>
          <a:xfrm>
            <a:off x="2661856" y="3301490"/>
            <a:ext cx="1442906" cy="261610"/>
          </a:xfrm>
          <a:prstGeom prst="rect">
            <a:avLst/>
          </a:prstGeom>
          <a:noFill/>
          <a:ln>
            <a:solidFill>
              <a:schemeClr val="tx1"/>
            </a:solidFill>
          </a:ln>
        </p:spPr>
        <p:txBody>
          <a:bodyPr wrap="square" rtlCol="0">
            <a:spAutoFit/>
          </a:bodyPr>
          <a:lstStyle/>
          <a:p>
            <a:endParaRPr lang="en-US" sz="1100" dirty="0"/>
          </a:p>
        </p:txBody>
      </p:sp>
      <p:sp>
        <p:nvSpPr>
          <p:cNvPr id="13" name="TextBox 12">
            <a:extLst>
              <a:ext uri="{FF2B5EF4-FFF2-40B4-BE49-F238E27FC236}">
                <a16:creationId xmlns:a16="http://schemas.microsoft.com/office/drawing/2014/main" id="{305A6897-7BBE-4F3F-B770-4A897C070174}"/>
              </a:ext>
            </a:extLst>
          </p:cNvPr>
          <p:cNvSpPr txBox="1"/>
          <p:nvPr/>
        </p:nvSpPr>
        <p:spPr>
          <a:xfrm>
            <a:off x="2661856" y="4870367"/>
            <a:ext cx="1442906" cy="261610"/>
          </a:xfrm>
          <a:prstGeom prst="rect">
            <a:avLst/>
          </a:prstGeom>
          <a:noFill/>
          <a:ln>
            <a:solidFill>
              <a:schemeClr val="tx1"/>
            </a:solidFill>
          </a:ln>
        </p:spPr>
        <p:txBody>
          <a:bodyPr wrap="square" rtlCol="0">
            <a:spAutoFit/>
          </a:bodyPr>
          <a:lstStyle/>
          <a:p>
            <a:endParaRPr lang="en-US" sz="1100" dirty="0"/>
          </a:p>
        </p:txBody>
      </p:sp>
      <p:sp>
        <p:nvSpPr>
          <p:cNvPr id="14" name="TextBox 13">
            <a:extLst>
              <a:ext uri="{FF2B5EF4-FFF2-40B4-BE49-F238E27FC236}">
                <a16:creationId xmlns:a16="http://schemas.microsoft.com/office/drawing/2014/main" id="{8D4B6ACC-BC59-4D2E-BC1B-E1905F7AE942}"/>
              </a:ext>
            </a:extLst>
          </p:cNvPr>
          <p:cNvSpPr txBox="1"/>
          <p:nvPr/>
        </p:nvSpPr>
        <p:spPr>
          <a:xfrm>
            <a:off x="5073805" y="3520315"/>
            <a:ext cx="1805167" cy="261610"/>
          </a:xfrm>
          <a:prstGeom prst="rect">
            <a:avLst/>
          </a:prstGeom>
          <a:noFill/>
          <a:ln>
            <a:solidFill>
              <a:schemeClr val="tx1"/>
            </a:solidFill>
          </a:ln>
        </p:spPr>
        <p:txBody>
          <a:bodyPr wrap="square" rtlCol="0">
            <a:spAutoFit/>
          </a:bodyPr>
          <a:lstStyle/>
          <a:p>
            <a:endParaRPr lang="en-US" sz="1100" dirty="0"/>
          </a:p>
        </p:txBody>
      </p:sp>
      <p:sp>
        <p:nvSpPr>
          <p:cNvPr id="15" name="TextBox 14">
            <a:extLst>
              <a:ext uri="{FF2B5EF4-FFF2-40B4-BE49-F238E27FC236}">
                <a16:creationId xmlns:a16="http://schemas.microsoft.com/office/drawing/2014/main" id="{9605BB08-957C-4C6B-9C80-3C712B65CBBB}"/>
              </a:ext>
            </a:extLst>
          </p:cNvPr>
          <p:cNvSpPr txBox="1"/>
          <p:nvPr/>
        </p:nvSpPr>
        <p:spPr>
          <a:xfrm>
            <a:off x="5073805" y="5226489"/>
            <a:ext cx="1805167" cy="261610"/>
          </a:xfrm>
          <a:prstGeom prst="rect">
            <a:avLst/>
          </a:prstGeom>
          <a:noFill/>
          <a:ln>
            <a:solidFill>
              <a:schemeClr val="tx1"/>
            </a:solidFill>
          </a:ln>
        </p:spPr>
        <p:txBody>
          <a:bodyPr wrap="square" rtlCol="0">
            <a:spAutoFit/>
          </a:bodyPr>
          <a:lstStyle/>
          <a:p>
            <a:endParaRPr lang="en-US" sz="1100" dirty="0"/>
          </a:p>
        </p:txBody>
      </p:sp>
      <p:sp>
        <p:nvSpPr>
          <p:cNvPr id="16" name="TextBox 15">
            <a:extLst>
              <a:ext uri="{FF2B5EF4-FFF2-40B4-BE49-F238E27FC236}">
                <a16:creationId xmlns:a16="http://schemas.microsoft.com/office/drawing/2014/main" id="{075915A9-1C30-40C1-96EF-20C405405C99}"/>
              </a:ext>
            </a:extLst>
          </p:cNvPr>
          <p:cNvSpPr txBox="1"/>
          <p:nvPr/>
        </p:nvSpPr>
        <p:spPr>
          <a:xfrm>
            <a:off x="5073805" y="2667228"/>
            <a:ext cx="1805167" cy="261610"/>
          </a:xfrm>
          <a:prstGeom prst="rect">
            <a:avLst/>
          </a:prstGeom>
          <a:noFill/>
          <a:ln>
            <a:solidFill>
              <a:schemeClr val="tx1"/>
            </a:solidFill>
          </a:ln>
        </p:spPr>
        <p:txBody>
          <a:bodyPr wrap="square" rtlCol="0">
            <a:spAutoFit/>
          </a:bodyPr>
          <a:lstStyle/>
          <a:p>
            <a:endParaRPr lang="en-US" sz="1100" dirty="0"/>
          </a:p>
        </p:txBody>
      </p:sp>
      <p:sp>
        <p:nvSpPr>
          <p:cNvPr id="17" name="TextBox 16">
            <a:extLst>
              <a:ext uri="{FF2B5EF4-FFF2-40B4-BE49-F238E27FC236}">
                <a16:creationId xmlns:a16="http://schemas.microsoft.com/office/drawing/2014/main" id="{5BF0DECB-EDCA-48D5-A38A-A5B4D7A93368}"/>
              </a:ext>
            </a:extLst>
          </p:cNvPr>
          <p:cNvSpPr txBox="1"/>
          <p:nvPr/>
        </p:nvSpPr>
        <p:spPr>
          <a:xfrm>
            <a:off x="5073805" y="4373402"/>
            <a:ext cx="1805167" cy="261610"/>
          </a:xfrm>
          <a:prstGeom prst="rect">
            <a:avLst/>
          </a:prstGeom>
          <a:noFill/>
          <a:ln>
            <a:solidFill>
              <a:schemeClr val="tx1"/>
            </a:solidFill>
          </a:ln>
        </p:spPr>
        <p:txBody>
          <a:bodyPr wrap="square" rtlCol="0">
            <a:spAutoFit/>
          </a:bodyPr>
          <a:lstStyle/>
          <a:p>
            <a:endParaRPr lang="en-US" sz="1100" dirty="0"/>
          </a:p>
        </p:txBody>
      </p:sp>
      <p:sp>
        <p:nvSpPr>
          <p:cNvPr id="19" name="TextBox 18">
            <a:extLst>
              <a:ext uri="{FF2B5EF4-FFF2-40B4-BE49-F238E27FC236}">
                <a16:creationId xmlns:a16="http://schemas.microsoft.com/office/drawing/2014/main" id="{B443AF20-150E-4E9C-926A-6E7D0C14D43F}"/>
              </a:ext>
            </a:extLst>
          </p:cNvPr>
          <p:cNvSpPr txBox="1"/>
          <p:nvPr/>
        </p:nvSpPr>
        <p:spPr>
          <a:xfrm>
            <a:off x="5073804" y="798269"/>
            <a:ext cx="1805167" cy="261610"/>
          </a:xfrm>
          <a:prstGeom prst="rect">
            <a:avLst/>
          </a:prstGeom>
          <a:noFill/>
          <a:ln>
            <a:solidFill>
              <a:schemeClr val="tx1"/>
            </a:solidFill>
          </a:ln>
        </p:spPr>
        <p:txBody>
          <a:bodyPr wrap="square" rtlCol="0">
            <a:spAutoFit/>
          </a:bodyPr>
          <a:lstStyle/>
          <a:p>
            <a:endParaRPr lang="en-US" sz="1100" dirty="0"/>
          </a:p>
        </p:txBody>
      </p:sp>
      <p:sp>
        <p:nvSpPr>
          <p:cNvPr id="20" name="TextBox 19">
            <a:extLst>
              <a:ext uri="{FF2B5EF4-FFF2-40B4-BE49-F238E27FC236}">
                <a16:creationId xmlns:a16="http://schemas.microsoft.com/office/drawing/2014/main" id="{B0EB6A37-6B6C-400B-9461-1E4DE87EB814}"/>
              </a:ext>
            </a:extLst>
          </p:cNvPr>
          <p:cNvSpPr txBox="1"/>
          <p:nvPr/>
        </p:nvSpPr>
        <p:spPr>
          <a:xfrm>
            <a:off x="5073805" y="1814141"/>
            <a:ext cx="1805167" cy="261610"/>
          </a:xfrm>
          <a:prstGeom prst="rect">
            <a:avLst/>
          </a:prstGeom>
          <a:noFill/>
          <a:ln>
            <a:solidFill>
              <a:schemeClr val="tx1"/>
            </a:solidFill>
          </a:ln>
        </p:spPr>
        <p:txBody>
          <a:bodyPr wrap="square" rtlCol="0">
            <a:spAutoFit/>
          </a:bodyPr>
          <a:lstStyle/>
          <a:p>
            <a:endParaRPr lang="en-US" sz="1100" dirty="0"/>
          </a:p>
        </p:txBody>
      </p:sp>
      <p:sp>
        <p:nvSpPr>
          <p:cNvPr id="21" name="TextBox 20">
            <a:extLst>
              <a:ext uri="{FF2B5EF4-FFF2-40B4-BE49-F238E27FC236}">
                <a16:creationId xmlns:a16="http://schemas.microsoft.com/office/drawing/2014/main" id="{7268B072-6D7A-4D7A-9A26-9371ACA4F703}"/>
              </a:ext>
            </a:extLst>
          </p:cNvPr>
          <p:cNvSpPr txBox="1"/>
          <p:nvPr/>
        </p:nvSpPr>
        <p:spPr>
          <a:xfrm>
            <a:off x="8087240" y="761787"/>
            <a:ext cx="3687402"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22" name="TextBox 21">
            <a:extLst>
              <a:ext uri="{FF2B5EF4-FFF2-40B4-BE49-F238E27FC236}">
                <a16:creationId xmlns:a16="http://schemas.microsoft.com/office/drawing/2014/main" id="{6F9F8872-AD74-48DE-9AA3-24D1814D835E}"/>
              </a:ext>
            </a:extLst>
          </p:cNvPr>
          <p:cNvSpPr txBox="1"/>
          <p:nvPr/>
        </p:nvSpPr>
        <p:spPr>
          <a:xfrm>
            <a:off x="8087240" y="2695705"/>
            <a:ext cx="3687402"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23" name="TextBox 22">
            <a:extLst>
              <a:ext uri="{FF2B5EF4-FFF2-40B4-BE49-F238E27FC236}">
                <a16:creationId xmlns:a16="http://schemas.microsoft.com/office/drawing/2014/main" id="{5C431B17-E233-47B0-810B-0075A74918C9}"/>
              </a:ext>
            </a:extLst>
          </p:cNvPr>
          <p:cNvSpPr txBox="1"/>
          <p:nvPr/>
        </p:nvSpPr>
        <p:spPr>
          <a:xfrm>
            <a:off x="8087240" y="4869457"/>
            <a:ext cx="3687403"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24" name="TextBox 23">
            <a:extLst>
              <a:ext uri="{FF2B5EF4-FFF2-40B4-BE49-F238E27FC236}">
                <a16:creationId xmlns:a16="http://schemas.microsoft.com/office/drawing/2014/main" id="{AB44E6E8-6792-49B0-B7EA-41903A683C76}"/>
              </a:ext>
            </a:extLst>
          </p:cNvPr>
          <p:cNvSpPr txBox="1"/>
          <p:nvPr/>
        </p:nvSpPr>
        <p:spPr>
          <a:xfrm>
            <a:off x="8087240" y="6164214"/>
            <a:ext cx="3687404"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25" name="TextBox 24">
            <a:extLst>
              <a:ext uri="{FF2B5EF4-FFF2-40B4-BE49-F238E27FC236}">
                <a16:creationId xmlns:a16="http://schemas.microsoft.com/office/drawing/2014/main" id="{B5F80D25-6A8B-430D-95FD-15423602B571}"/>
              </a:ext>
            </a:extLst>
          </p:cNvPr>
          <p:cNvSpPr txBox="1"/>
          <p:nvPr/>
        </p:nvSpPr>
        <p:spPr>
          <a:xfrm>
            <a:off x="5073804" y="6079576"/>
            <a:ext cx="1805167" cy="261610"/>
          </a:xfrm>
          <a:prstGeom prst="rect">
            <a:avLst/>
          </a:prstGeom>
          <a:noFill/>
          <a:ln>
            <a:solidFill>
              <a:schemeClr val="tx1"/>
            </a:solidFill>
          </a:ln>
        </p:spPr>
        <p:txBody>
          <a:bodyPr wrap="square" rtlCol="0">
            <a:spAutoFit/>
          </a:bodyPr>
          <a:lstStyle/>
          <a:p>
            <a:endParaRPr lang="en-US" sz="1100" dirty="0"/>
          </a:p>
        </p:txBody>
      </p:sp>
      <p:sp>
        <p:nvSpPr>
          <p:cNvPr id="27" name="TextBox 26">
            <a:extLst>
              <a:ext uri="{FF2B5EF4-FFF2-40B4-BE49-F238E27FC236}">
                <a16:creationId xmlns:a16="http://schemas.microsoft.com/office/drawing/2014/main" id="{9F51C87A-0B1B-4A63-B48B-E9BB101AEBFF}"/>
              </a:ext>
            </a:extLst>
          </p:cNvPr>
          <p:cNvSpPr txBox="1"/>
          <p:nvPr/>
        </p:nvSpPr>
        <p:spPr>
          <a:xfrm>
            <a:off x="8087240" y="3951202"/>
            <a:ext cx="3687402"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cxnSp>
        <p:nvCxnSpPr>
          <p:cNvPr id="29" name="Straight Arrow Connector 28">
            <a:extLst>
              <a:ext uri="{FF2B5EF4-FFF2-40B4-BE49-F238E27FC236}">
                <a16:creationId xmlns:a16="http://schemas.microsoft.com/office/drawing/2014/main" id="{7A9F7200-134C-4F24-9348-0A5297D39BD5}"/>
              </a:ext>
            </a:extLst>
          </p:cNvPr>
          <p:cNvCxnSpPr>
            <a:stCxn id="11" idx="1"/>
            <a:endCxn id="4" idx="3"/>
          </p:cNvCxnSpPr>
          <p:nvPr/>
        </p:nvCxnSpPr>
        <p:spPr>
          <a:xfrm flipH="1">
            <a:off x="1899311" y="1694141"/>
            <a:ext cx="762545" cy="15380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DEEFF36-7B7B-405E-9912-D53EFA75900E}"/>
              </a:ext>
            </a:extLst>
          </p:cNvPr>
          <p:cNvCxnSpPr>
            <a:stCxn id="12" idx="1"/>
            <a:endCxn id="4" idx="3"/>
          </p:cNvCxnSpPr>
          <p:nvPr/>
        </p:nvCxnSpPr>
        <p:spPr>
          <a:xfrm flipH="1" flipV="1">
            <a:off x="1899311" y="3232240"/>
            <a:ext cx="762545" cy="2000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AA96C69-DE47-4758-9DB0-A2AFF8C1F1A9}"/>
              </a:ext>
            </a:extLst>
          </p:cNvPr>
          <p:cNvCxnSpPr>
            <a:stCxn id="13" idx="1"/>
            <a:endCxn id="4" idx="3"/>
          </p:cNvCxnSpPr>
          <p:nvPr/>
        </p:nvCxnSpPr>
        <p:spPr>
          <a:xfrm flipH="1" flipV="1">
            <a:off x="1899311" y="3232240"/>
            <a:ext cx="762545" cy="17689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B0CC434-D986-43D7-904F-0D5914A7011E}"/>
              </a:ext>
            </a:extLst>
          </p:cNvPr>
          <p:cNvCxnSpPr>
            <a:stCxn id="19" idx="1"/>
            <a:endCxn id="11" idx="3"/>
          </p:cNvCxnSpPr>
          <p:nvPr/>
        </p:nvCxnSpPr>
        <p:spPr>
          <a:xfrm flipH="1">
            <a:off x="4104762" y="929074"/>
            <a:ext cx="969042" cy="7650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522916E-DDA3-41A0-914D-CD2E264A0803}"/>
              </a:ext>
            </a:extLst>
          </p:cNvPr>
          <p:cNvCxnSpPr>
            <a:stCxn id="19" idx="1"/>
            <a:endCxn id="12" idx="3"/>
          </p:cNvCxnSpPr>
          <p:nvPr/>
        </p:nvCxnSpPr>
        <p:spPr>
          <a:xfrm flipH="1">
            <a:off x="4104762" y="929074"/>
            <a:ext cx="969042" cy="25032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1597260-DCB8-4137-8770-914AA01C166D}"/>
              </a:ext>
            </a:extLst>
          </p:cNvPr>
          <p:cNvCxnSpPr>
            <a:stCxn id="16" idx="1"/>
            <a:endCxn id="11" idx="3"/>
          </p:cNvCxnSpPr>
          <p:nvPr/>
        </p:nvCxnSpPr>
        <p:spPr>
          <a:xfrm flipH="1" flipV="1">
            <a:off x="4104762" y="1694141"/>
            <a:ext cx="969043" cy="11038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9BA47C8-3050-4FE7-A0F0-53BB5B9D7458}"/>
              </a:ext>
            </a:extLst>
          </p:cNvPr>
          <p:cNvCxnSpPr>
            <a:stCxn id="14" idx="1"/>
            <a:endCxn id="12" idx="3"/>
          </p:cNvCxnSpPr>
          <p:nvPr/>
        </p:nvCxnSpPr>
        <p:spPr>
          <a:xfrm flipH="1" flipV="1">
            <a:off x="4104762" y="3432295"/>
            <a:ext cx="969043" cy="218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355DA36-DAF3-4D21-9AA3-32EB229C08DC}"/>
              </a:ext>
            </a:extLst>
          </p:cNvPr>
          <p:cNvCxnSpPr>
            <a:stCxn id="17" idx="1"/>
            <a:endCxn id="12" idx="3"/>
          </p:cNvCxnSpPr>
          <p:nvPr/>
        </p:nvCxnSpPr>
        <p:spPr>
          <a:xfrm flipH="1" flipV="1">
            <a:off x="4104762" y="3432295"/>
            <a:ext cx="969043" cy="10719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0C1DEE5-62B0-494D-BE34-260B63772E3B}"/>
              </a:ext>
            </a:extLst>
          </p:cNvPr>
          <p:cNvCxnSpPr>
            <a:stCxn id="15" idx="1"/>
            <a:endCxn id="12" idx="3"/>
          </p:cNvCxnSpPr>
          <p:nvPr/>
        </p:nvCxnSpPr>
        <p:spPr>
          <a:xfrm flipH="1" flipV="1">
            <a:off x="4104762" y="3432295"/>
            <a:ext cx="969043" cy="1924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A6A7E3-FF3B-448F-A22C-32714ECD99E6}"/>
              </a:ext>
            </a:extLst>
          </p:cNvPr>
          <p:cNvCxnSpPr>
            <a:stCxn id="15" idx="1"/>
            <a:endCxn id="13" idx="3"/>
          </p:cNvCxnSpPr>
          <p:nvPr/>
        </p:nvCxnSpPr>
        <p:spPr>
          <a:xfrm flipH="1" flipV="1">
            <a:off x="4104762" y="5001172"/>
            <a:ext cx="969043" cy="3561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420B5CA-C1DE-448E-8226-19BE997AE022}"/>
              </a:ext>
            </a:extLst>
          </p:cNvPr>
          <p:cNvCxnSpPr>
            <a:stCxn id="25" idx="1"/>
            <a:endCxn id="13" idx="3"/>
          </p:cNvCxnSpPr>
          <p:nvPr/>
        </p:nvCxnSpPr>
        <p:spPr>
          <a:xfrm flipH="1" flipV="1">
            <a:off x="4104762" y="5001172"/>
            <a:ext cx="969042" cy="12092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F2D50E2-D956-439B-86EA-95CC8BBA0997}"/>
              </a:ext>
            </a:extLst>
          </p:cNvPr>
          <p:cNvCxnSpPr/>
          <p:nvPr/>
        </p:nvCxnSpPr>
        <p:spPr>
          <a:xfrm flipH="1">
            <a:off x="6878971" y="941033"/>
            <a:ext cx="120826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96558EF-FCCB-47F3-9F39-F9FA10DAE295}"/>
              </a:ext>
            </a:extLst>
          </p:cNvPr>
          <p:cNvCxnSpPr>
            <a:cxnSpLocks/>
            <a:stCxn id="3" idx="1"/>
            <a:endCxn id="20" idx="3"/>
          </p:cNvCxnSpPr>
          <p:nvPr/>
        </p:nvCxnSpPr>
        <p:spPr>
          <a:xfrm flipH="1">
            <a:off x="6878972" y="1720335"/>
            <a:ext cx="1208268" cy="2246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F64B358-F5FA-4F35-8B9F-D42D9EFCE06C}"/>
              </a:ext>
            </a:extLst>
          </p:cNvPr>
          <p:cNvCxnSpPr>
            <a:stCxn id="22" idx="1"/>
            <a:endCxn id="14" idx="3"/>
          </p:cNvCxnSpPr>
          <p:nvPr/>
        </p:nvCxnSpPr>
        <p:spPr>
          <a:xfrm flipH="1">
            <a:off x="6878972" y="2826510"/>
            <a:ext cx="1208268" cy="824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2817966-E3AC-45BE-8C54-AE12D1172CDC}"/>
              </a:ext>
            </a:extLst>
          </p:cNvPr>
          <p:cNvCxnSpPr>
            <a:stCxn id="27" idx="1"/>
            <a:endCxn id="17" idx="3"/>
          </p:cNvCxnSpPr>
          <p:nvPr/>
        </p:nvCxnSpPr>
        <p:spPr>
          <a:xfrm flipH="1">
            <a:off x="6878972" y="4082007"/>
            <a:ext cx="1208268" cy="422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766C2DD-8A89-478F-A58D-DB56B5688A8B}"/>
              </a:ext>
            </a:extLst>
          </p:cNvPr>
          <p:cNvCxnSpPr>
            <a:stCxn id="23" idx="1"/>
            <a:endCxn id="15" idx="3"/>
          </p:cNvCxnSpPr>
          <p:nvPr/>
        </p:nvCxnSpPr>
        <p:spPr>
          <a:xfrm flipH="1">
            <a:off x="6878972" y="5000262"/>
            <a:ext cx="1208268" cy="357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889EF8C-EE4B-4D8D-968B-EB13D0959E7A}"/>
              </a:ext>
            </a:extLst>
          </p:cNvPr>
          <p:cNvCxnSpPr>
            <a:stCxn id="24" idx="1"/>
            <a:endCxn id="25" idx="3"/>
          </p:cNvCxnSpPr>
          <p:nvPr/>
        </p:nvCxnSpPr>
        <p:spPr>
          <a:xfrm flipH="1" flipV="1">
            <a:off x="6878971" y="6210381"/>
            <a:ext cx="1208269" cy="846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304A1AB-FBA1-49C6-A01D-BAE79056BF30}"/>
              </a:ext>
            </a:extLst>
          </p:cNvPr>
          <p:cNvSpPr txBox="1"/>
          <p:nvPr/>
        </p:nvSpPr>
        <p:spPr>
          <a:xfrm>
            <a:off x="2661856" y="100668"/>
            <a:ext cx="1222247" cy="646331"/>
          </a:xfrm>
          <a:prstGeom prst="rect">
            <a:avLst/>
          </a:prstGeom>
          <a:noFill/>
        </p:spPr>
        <p:txBody>
          <a:bodyPr wrap="square" rtlCol="0">
            <a:spAutoFit/>
          </a:bodyPr>
          <a:lstStyle/>
          <a:p>
            <a:pPr algn="ctr"/>
            <a:r>
              <a:rPr lang="en-US" u="sng" dirty="0"/>
              <a:t>Primary Drivers</a:t>
            </a:r>
          </a:p>
        </p:txBody>
      </p:sp>
      <p:sp>
        <p:nvSpPr>
          <p:cNvPr id="38" name="TextBox 37">
            <a:extLst>
              <a:ext uri="{FF2B5EF4-FFF2-40B4-BE49-F238E27FC236}">
                <a16:creationId xmlns:a16="http://schemas.microsoft.com/office/drawing/2014/main" id="{43E86702-C460-4954-8188-782B88486CF3}"/>
              </a:ext>
            </a:extLst>
          </p:cNvPr>
          <p:cNvSpPr txBox="1"/>
          <p:nvPr/>
        </p:nvSpPr>
        <p:spPr>
          <a:xfrm>
            <a:off x="5269866" y="104550"/>
            <a:ext cx="1413042" cy="646331"/>
          </a:xfrm>
          <a:prstGeom prst="rect">
            <a:avLst/>
          </a:prstGeom>
          <a:noFill/>
        </p:spPr>
        <p:txBody>
          <a:bodyPr wrap="square" rtlCol="0">
            <a:spAutoFit/>
          </a:bodyPr>
          <a:lstStyle/>
          <a:p>
            <a:pPr algn="ctr"/>
            <a:r>
              <a:rPr lang="en-US" u="sng" dirty="0"/>
              <a:t>Secondary Drivers</a:t>
            </a:r>
          </a:p>
        </p:txBody>
      </p:sp>
      <p:sp>
        <p:nvSpPr>
          <p:cNvPr id="40" name="TextBox 39">
            <a:extLst>
              <a:ext uri="{FF2B5EF4-FFF2-40B4-BE49-F238E27FC236}">
                <a16:creationId xmlns:a16="http://schemas.microsoft.com/office/drawing/2014/main" id="{F198FE53-C470-4099-9F12-4539D7300CC9}"/>
              </a:ext>
            </a:extLst>
          </p:cNvPr>
          <p:cNvSpPr txBox="1"/>
          <p:nvPr/>
        </p:nvSpPr>
        <p:spPr>
          <a:xfrm>
            <a:off x="9024754" y="100667"/>
            <a:ext cx="1812374" cy="646331"/>
          </a:xfrm>
          <a:prstGeom prst="rect">
            <a:avLst/>
          </a:prstGeom>
          <a:noFill/>
        </p:spPr>
        <p:txBody>
          <a:bodyPr wrap="square" rtlCol="0">
            <a:spAutoFit/>
          </a:bodyPr>
          <a:lstStyle/>
          <a:p>
            <a:pPr algn="ctr"/>
            <a:r>
              <a:rPr lang="en-US" u="sng" dirty="0"/>
              <a:t>Potential Action Items</a:t>
            </a:r>
          </a:p>
        </p:txBody>
      </p:sp>
      <p:cxnSp>
        <p:nvCxnSpPr>
          <p:cNvPr id="5" name="Straight Arrow Connector 4">
            <a:extLst>
              <a:ext uri="{FF2B5EF4-FFF2-40B4-BE49-F238E27FC236}">
                <a16:creationId xmlns:a16="http://schemas.microsoft.com/office/drawing/2014/main" id="{FF27AD7F-AE97-4DFC-8EB6-BCEDB65D0E14}"/>
              </a:ext>
            </a:extLst>
          </p:cNvPr>
          <p:cNvCxnSpPr>
            <a:endCxn id="16" idx="3"/>
          </p:cNvCxnSpPr>
          <p:nvPr/>
        </p:nvCxnSpPr>
        <p:spPr>
          <a:xfrm flipH="1">
            <a:off x="6878972" y="2424418"/>
            <a:ext cx="1208268" cy="3736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6634854-5E33-460A-A9C9-B6C357661220}"/>
              </a:ext>
            </a:extLst>
          </p:cNvPr>
          <p:cNvCxnSpPr>
            <a:stCxn id="20" idx="1"/>
            <a:endCxn id="11" idx="3"/>
          </p:cNvCxnSpPr>
          <p:nvPr/>
        </p:nvCxnSpPr>
        <p:spPr>
          <a:xfrm flipH="1" flipV="1">
            <a:off x="4104762" y="1694141"/>
            <a:ext cx="969043" cy="2508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92221DA-7677-D12E-09FB-2F81229B53C8}"/>
              </a:ext>
            </a:extLst>
          </p:cNvPr>
          <p:cNvSpPr txBox="1"/>
          <p:nvPr/>
        </p:nvSpPr>
        <p:spPr>
          <a:xfrm>
            <a:off x="8087240" y="1589530"/>
            <a:ext cx="3687402"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6" name="TextBox 5">
            <a:extLst>
              <a:ext uri="{FF2B5EF4-FFF2-40B4-BE49-F238E27FC236}">
                <a16:creationId xmlns:a16="http://schemas.microsoft.com/office/drawing/2014/main" id="{630D0223-F1D4-83FB-9AF6-34F8B1929C19}"/>
              </a:ext>
            </a:extLst>
          </p:cNvPr>
          <p:cNvSpPr txBox="1"/>
          <p:nvPr/>
        </p:nvSpPr>
        <p:spPr>
          <a:xfrm>
            <a:off x="8087240" y="2186068"/>
            <a:ext cx="3687402" cy="26161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US" sz="1100" dirty="0"/>
          </a:p>
        </p:txBody>
      </p:sp>
      <p:sp>
        <p:nvSpPr>
          <p:cNvPr id="18" name="TextBox 17">
            <a:extLst>
              <a:ext uri="{FF2B5EF4-FFF2-40B4-BE49-F238E27FC236}">
                <a16:creationId xmlns:a16="http://schemas.microsoft.com/office/drawing/2014/main" id="{6865BCFF-E452-6A3F-2EAC-1E260E5FFD82}"/>
              </a:ext>
            </a:extLst>
          </p:cNvPr>
          <p:cNvSpPr txBox="1"/>
          <p:nvPr/>
        </p:nvSpPr>
        <p:spPr>
          <a:xfrm>
            <a:off x="156899" y="374754"/>
            <a:ext cx="2301488" cy="954107"/>
          </a:xfrm>
          <a:prstGeom prst="rect">
            <a:avLst/>
          </a:prstGeom>
          <a:noFill/>
        </p:spPr>
        <p:txBody>
          <a:bodyPr wrap="square" rtlCol="0">
            <a:spAutoFit/>
          </a:bodyPr>
          <a:lstStyle/>
          <a:p>
            <a:r>
              <a:rPr lang="en-US" sz="2800" b="1" dirty="0"/>
              <a:t>Key Driver Diagram</a:t>
            </a:r>
          </a:p>
        </p:txBody>
      </p:sp>
      <p:sp>
        <p:nvSpPr>
          <p:cNvPr id="26" name="TextBox 25">
            <a:extLst>
              <a:ext uri="{FF2B5EF4-FFF2-40B4-BE49-F238E27FC236}">
                <a16:creationId xmlns:a16="http://schemas.microsoft.com/office/drawing/2014/main" id="{8098CEF6-19EB-CE34-FBEB-78E30DBD2A53}"/>
              </a:ext>
            </a:extLst>
          </p:cNvPr>
          <p:cNvSpPr txBox="1"/>
          <p:nvPr/>
        </p:nvSpPr>
        <p:spPr>
          <a:xfrm>
            <a:off x="125522" y="1589530"/>
            <a:ext cx="1742412" cy="646331"/>
          </a:xfrm>
          <a:prstGeom prst="rect">
            <a:avLst/>
          </a:prstGeom>
          <a:noFill/>
          <a:ln>
            <a:solidFill>
              <a:schemeClr val="tx1"/>
            </a:solidFill>
          </a:ln>
        </p:spPr>
        <p:txBody>
          <a:bodyPr wrap="square" rtlCol="0">
            <a:spAutoFit/>
          </a:bodyPr>
          <a:lstStyle/>
          <a:p>
            <a:r>
              <a:rPr lang="en-US" b="1" dirty="0"/>
              <a:t>Global Aim/Vision</a:t>
            </a:r>
            <a:r>
              <a:rPr lang="en-US" sz="1100" b="1" dirty="0"/>
              <a:t>:</a:t>
            </a:r>
          </a:p>
        </p:txBody>
      </p:sp>
      <p:sp>
        <p:nvSpPr>
          <p:cNvPr id="28" name="TextBox 27">
            <a:extLst>
              <a:ext uri="{FF2B5EF4-FFF2-40B4-BE49-F238E27FC236}">
                <a16:creationId xmlns:a16="http://schemas.microsoft.com/office/drawing/2014/main" id="{25BD747F-A3CC-ECB6-CA19-40C45E2A893F}"/>
              </a:ext>
            </a:extLst>
          </p:cNvPr>
          <p:cNvSpPr txBox="1"/>
          <p:nvPr/>
        </p:nvSpPr>
        <p:spPr>
          <a:xfrm>
            <a:off x="0" y="3486156"/>
            <a:ext cx="3072984" cy="3416320"/>
          </a:xfrm>
          <a:prstGeom prst="rect">
            <a:avLst/>
          </a:prstGeom>
          <a:solidFill>
            <a:schemeClr val="accent4">
              <a:lumMod val="20000"/>
              <a:lumOff val="80000"/>
            </a:schemeClr>
          </a:solidFill>
        </p:spPr>
        <p:txBody>
          <a:bodyPr wrap="square" rtlCol="0">
            <a:spAutoFit/>
          </a:bodyPr>
          <a:lstStyle/>
          <a:p>
            <a:r>
              <a:rPr lang="en-US" u="sng" dirty="0"/>
              <a:t>Quarterly Reassessment:</a:t>
            </a:r>
          </a:p>
          <a:p>
            <a:pPr marL="285750" indent="-285750">
              <a:buFont typeface="Arial" panose="020B0604020202020204" pitchFamily="34" charset="0"/>
              <a:buChar char="•"/>
            </a:pPr>
            <a:r>
              <a:rPr lang="en-US" dirty="0"/>
              <a:t>What is different in our system now?</a:t>
            </a:r>
          </a:p>
          <a:p>
            <a:pPr marL="285750" indent="-285750">
              <a:buFont typeface="Arial" panose="020B0604020202020204" pitchFamily="34" charset="0"/>
              <a:buChar char="•"/>
            </a:pPr>
            <a:r>
              <a:rPr lang="en-US" dirty="0"/>
              <a:t>Do I need to make modifications do I need to make in my drivers and changes?</a:t>
            </a:r>
          </a:p>
          <a:p>
            <a:pPr marL="285750" indent="-285750">
              <a:buFont typeface="Arial" panose="020B0604020202020204" pitchFamily="34" charset="0"/>
              <a:buChar char="•"/>
            </a:pPr>
            <a:r>
              <a:rPr lang="en-US" dirty="0"/>
              <a:t>Consider: new AI capability, new key stakeholders, new financial drivers</a:t>
            </a:r>
          </a:p>
          <a:p>
            <a:pPr marL="285750" indent="-285750">
              <a:buFont typeface="Arial" panose="020B0604020202020204" pitchFamily="34" charset="0"/>
              <a:buChar char="•"/>
            </a:pPr>
            <a:r>
              <a:rPr lang="en-US" dirty="0"/>
              <a:t>And others….</a:t>
            </a:r>
          </a:p>
        </p:txBody>
      </p:sp>
    </p:spTree>
    <p:extLst>
      <p:ext uri="{BB962C8B-B14F-4D97-AF65-F5344CB8AC3E}">
        <p14:creationId xmlns:p14="http://schemas.microsoft.com/office/powerpoint/2010/main" val="18204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edical website&#10;&#10;AI-generated content may be incorrect.">
            <a:extLst>
              <a:ext uri="{FF2B5EF4-FFF2-40B4-BE49-F238E27FC236}">
                <a16:creationId xmlns:a16="http://schemas.microsoft.com/office/drawing/2014/main" id="{2B4CBFDC-01C0-4F9A-79DA-62CD77EC83A4}"/>
              </a:ext>
            </a:extLst>
          </p:cNvPr>
          <p:cNvPicPr>
            <a:picLocks noChangeAspect="1"/>
          </p:cNvPicPr>
          <p:nvPr/>
        </p:nvPicPr>
        <p:blipFill>
          <a:blip r:embed="rId2"/>
          <a:stretch>
            <a:fillRect/>
          </a:stretch>
        </p:blipFill>
        <p:spPr>
          <a:xfrm>
            <a:off x="654049" y="260349"/>
            <a:ext cx="10888461" cy="6339955"/>
          </a:xfrm>
          <a:prstGeom prst="rect">
            <a:avLst/>
          </a:prstGeom>
        </p:spPr>
      </p:pic>
    </p:spTree>
    <p:extLst>
      <p:ext uri="{BB962C8B-B14F-4D97-AF65-F5344CB8AC3E}">
        <p14:creationId xmlns:p14="http://schemas.microsoft.com/office/powerpoint/2010/main" val="1605104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3FEC-5509-EB56-6704-49372F90BED0}"/>
              </a:ext>
            </a:extLst>
          </p:cNvPr>
          <p:cNvSpPr>
            <a:spLocks noGrp="1"/>
          </p:cNvSpPr>
          <p:nvPr>
            <p:ph type="title"/>
          </p:nvPr>
        </p:nvSpPr>
        <p:spPr/>
        <p:txBody>
          <a:bodyPr/>
          <a:lstStyle/>
          <a:p>
            <a:r>
              <a:rPr lang="en-US" dirty="0"/>
              <a:t>A few teachable experiences…</a:t>
            </a:r>
          </a:p>
        </p:txBody>
      </p:sp>
      <p:sp>
        <p:nvSpPr>
          <p:cNvPr id="3" name="Content Placeholder 2">
            <a:extLst>
              <a:ext uri="{FF2B5EF4-FFF2-40B4-BE49-F238E27FC236}">
                <a16:creationId xmlns:a16="http://schemas.microsoft.com/office/drawing/2014/main" id="{33E02144-0580-AD7F-A39B-019C7AE2E4AE}"/>
              </a:ext>
            </a:extLst>
          </p:cNvPr>
          <p:cNvSpPr>
            <a:spLocks noGrp="1"/>
          </p:cNvSpPr>
          <p:nvPr>
            <p:ph idx="1"/>
          </p:nvPr>
        </p:nvSpPr>
        <p:spPr>
          <a:xfrm>
            <a:off x="1064301" y="1690688"/>
            <a:ext cx="9510009" cy="1148552"/>
          </a:xfrm>
        </p:spPr>
        <p:txBody>
          <a:bodyPr>
            <a:normAutofit fontScale="92500"/>
          </a:bodyPr>
          <a:lstStyle/>
          <a:p>
            <a:r>
              <a:rPr lang="en-US" dirty="0"/>
              <a:t>“Hey, Dan, why to you think “Target Zero” was so successful?</a:t>
            </a:r>
          </a:p>
          <a:p>
            <a:r>
              <a:rPr lang="en-US" dirty="0"/>
              <a:t>“Hey, Dan, why was “Safety Rules” a complete failure?”</a:t>
            </a:r>
          </a:p>
        </p:txBody>
      </p:sp>
      <p:pic>
        <p:nvPicPr>
          <p:cNvPr id="4" name="Picture 3">
            <a:extLst>
              <a:ext uri="{FF2B5EF4-FFF2-40B4-BE49-F238E27FC236}">
                <a16:creationId xmlns:a16="http://schemas.microsoft.com/office/drawing/2014/main" id="{FE32684B-2DEC-380E-0747-E3FD86689E0F}"/>
              </a:ext>
            </a:extLst>
          </p:cNvPr>
          <p:cNvPicPr>
            <a:picLocks noChangeAspect="1"/>
          </p:cNvPicPr>
          <p:nvPr/>
        </p:nvPicPr>
        <p:blipFill rotWithShape="1">
          <a:blip r:embed="rId2"/>
          <a:srcRect b="5021"/>
          <a:stretch/>
        </p:blipFill>
        <p:spPr>
          <a:xfrm>
            <a:off x="6096000" y="3461877"/>
            <a:ext cx="6096000" cy="3256853"/>
          </a:xfrm>
          <a:prstGeom prst="rect">
            <a:avLst/>
          </a:prstGeom>
        </p:spPr>
      </p:pic>
      <p:sp>
        <p:nvSpPr>
          <p:cNvPr id="5" name="Content Placeholder 2">
            <a:extLst>
              <a:ext uri="{FF2B5EF4-FFF2-40B4-BE49-F238E27FC236}">
                <a16:creationId xmlns:a16="http://schemas.microsoft.com/office/drawing/2014/main" id="{0E22C908-CDF5-C258-7E42-34EF31D0E864}"/>
              </a:ext>
            </a:extLst>
          </p:cNvPr>
          <p:cNvSpPr txBox="1">
            <a:spLocks/>
          </p:cNvSpPr>
          <p:nvPr/>
        </p:nvSpPr>
        <p:spPr>
          <a:xfrm>
            <a:off x="1064301" y="2800369"/>
            <a:ext cx="9510009" cy="11485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“Hey, Dan, tell me how you would coach a team just starting out on its journey, what are the key things to know/do?”</a:t>
            </a:r>
          </a:p>
        </p:txBody>
      </p:sp>
    </p:spTree>
    <p:extLst>
      <p:ext uri="{BB962C8B-B14F-4D97-AF65-F5344CB8AC3E}">
        <p14:creationId xmlns:p14="http://schemas.microsoft.com/office/powerpoint/2010/main" val="16191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CE0E-A2DE-EB64-1DE2-A6956407BE83}"/>
              </a:ext>
            </a:extLst>
          </p:cNvPr>
          <p:cNvSpPr>
            <a:spLocks noGrp="1"/>
          </p:cNvSpPr>
          <p:nvPr>
            <p:ph type="title"/>
          </p:nvPr>
        </p:nvSpPr>
        <p:spPr/>
        <p:txBody>
          <a:bodyPr/>
          <a:lstStyle/>
          <a:p>
            <a:r>
              <a:rPr lang="en-US" dirty="0"/>
              <a:t>Key learnings and Conclusions</a:t>
            </a:r>
            <a:br>
              <a:rPr lang="en-US" dirty="0"/>
            </a:br>
            <a:endParaRPr lang="en-US" dirty="0"/>
          </a:p>
        </p:txBody>
      </p:sp>
      <p:sp>
        <p:nvSpPr>
          <p:cNvPr id="3" name="Content Placeholder 2">
            <a:extLst>
              <a:ext uri="{FF2B5EF4-FFF2-40B4-BE49-F238E27FC236}">
                <a16:creationId xmlns:a16="http://schemas.microsoft.com/office/drawing/2014/main" id="{97D5397D-6525-7622-1AAE-42C5183BBDFB}"/>
              </a:ext>
            </a:extLst>
          </p:cNvPr>
          <p:cNvSpPr>
            <a:spLocks noGrp="1"/>
          </p:cNvSpPr>
          <p:nvPr>
            <p:ph idx="1"/>
          </p:nvPr>
        </p:nvSpPr>
        <p:spPr>
          <a:xfrm>
            <a:off x="838200" y="1375919"/>
            <a:ext cx="10515600" cy="4785037"/>
          </a:xfrm>
        </p:spPr>
        <p:txBody>
          <a:bodyPr>
            <a:normAutofit fontScale="92500" lnSpcReduction="20000"/>
          </a:bodyPr>
          <a:lstStyle/>
          <a:p>
            <a:r>
              <a:rPr lang="en-US" dirty="0"/>
              <a:t>Systemic change models can enable, accelerate and help sustain change- be rigorous in your methods!</a:t>
            </a:r>
          </a:p>
          <a:p>
            <a:endParaRPr lang="en-US" dirty="0"/>
          </a:p>
          <a:p>
            <a:r>
              <a:rPr lang="en-US" dirty="0"/>
              <a:t>Having senior leadership support for what you are doing is invaluable</a:t>
            </a:r>
          </a:p>
          <a:p>
            <a:endParaRPr lang="en-US" dirty="0"/>
          </a:p>
          <a:p>
            <a:r>
              <a:rPr lang="en-US" dirty="0"/>
              <a:t>Collaborate.-- identify your key stakeholders, make them see the benefit to them as well as patients/families</a:t>
            </a:r>
          </a:p>
          <a:p>
            <a:endParaRPr lang="en-US" dirty="0"/>
          </a:p>
          <a:p>
            <a:r>
              <a:rPr lang="en-US" dirty="0"/>
              <a:t>Engage patients/families in the change team</a:t>
            </a:r>
          </a:p>
          <a:p>
            <a:endParaRPr lang="en-US" dirty="0"/>
          </a:p>
          <a:p>
            <a:r>
              <a:rPr lang="en-US" dirty="0"/>
              <a:t>Be intentional about periodically assessing changes in the “System” over the life of your project</a:t>
            </a:r>
          </a:p>
          <a:p>
            <a:endParaRPr lang="en-US" dirty="0"/>
          </a:p>
        </p:txBody>
      </p:sp>
    </p:spTree>
    <p:extLst>
      <p:ext uri="{BB962C8B-B14F-4D97-AF65-F5344CB8AC3E}">
        <p14:creationId xmlns:p14="http://schemas.microsoft.com/office/powerpoint/2010/main" val="3051319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711F-65CE-EA66-B0AC-B61468261CDE}"/>
              </a:ext>
            </a:extLst>
          </p:cNvPr>
          <p:cNvSpPr>
            <a:spLocks noGrp="1"/>
          </p:cNvSpPr>
          <p:nvPr>
            <p:ph type="title"/>
          </p:nvPr>
        </p:nvSpPr>
        <p:spPr>
          <a:xfrm>
            <a:off x="104931" y="365125"/>
            <a:ext cx="11662348" cy="1460499"/>
          </a:xfrm>
        </p:spPr>
        <p:txBody>
          <a:bodyPr/>
          <a:lstStyle/>
          <a:p>
            <a:r>
              <a:rPr lang="en-US" dirty="0"/>
              <a:t>With apologies to “The Voice of a Generation”</a:t>
            </a:r>
          </a:p>
        </p:txBody>
      </p:sp>
      <p:sp>
        <p:nvSpPr>
          <p:cNvPr id="3" name="Content Placeholder 2">
            <a:extLst>
              <a:ext uri="{FF2B5EF4-FFF2-40B4-BE49-F238E27FC236}">
                <a16:creationId xmlns:a16="http://schemas.microsoft.com/office/drawing/2014/main" id="{FD2132CB-E656-65E5-6CC7-A4DFA8E76FC8}"/>
              </a:ext>
            </a:extLst>
          </p:cNvPr>
          <p:cNvSpPr>
            <a:spLocks noGrp="1"/>
          </p:cNvSpPr>
          <p:nvPr>
            <p:ph idx="1"/>
          </p:nvPr>
        </p:nvSpPr>
        <p:spPr>
          <a:xfrm>
            <a:off x="838200" y="1825624"/>
            <a:ext cx="5257800" cy="4395293"/>
          </a:xfrm>
        </p:spPr>
        <p:txBody>
          <a:bodyPr>
            <a:normAutofit fontScale="92500" lnSpcReduction="10000"/>
          </a:bodyPr>
          <a:lstStyle/>
          <a:p>
            <a:pPr marL="0" indent="0">
              <a:buNone/>
            </a:pPr>
            <a:r>
              <a:rPr lang="en-US" sz="2600" i="1" dirty="0"/>
              <a:t>Come gather ’round people </a:t>
            </a:r>
          </a:p>
          <a:p>
            <a:pPr marL="0" indent="0">
              <a:buNone/>
            </a:pPr>
            <a:r>
              <a:rPr lang="en-US" sz="2600" i="1" dirty="0"/>
              <a:t>Wherever you lead </a:t>
            </a:r>
          </a:p>
          <a:p>
            <a:pPr marL="0" indent="0">
              <a:buNone/>
            </a:pPr>
            <a:r>
              <a:rPr lang="en-US" sz="2600" i="1" dirty="0"/>
              <a:t>Let’s admit that the systems </a:t>
            </a:r>
          </a:p>
          <a:p>
            <a:pPr marL="0" indent="0">
              <a:buNone/>
            </a:pPr>
            <a:r>
              <a:rPr lang="en-US" sz="2600" i="1" dirty="0"/>
              <a:t>We built are in need </a:t>
            </a:r>
          </a:p>
          <a:p>
            <a:pPr marL="0" indent="0">
              <a:buNone/>
            </a:pPr>
            <a:r>
              <a:rPr lang="en-US" sz="2600" i="1" dirty="0"/>
              <a:t>Of our courage and Vision</a:t>
            </a:r>
          </a:p>
          <a:p>
            <a:pPr marL="0" indent="0">
              <a:buNone/>
            </a:pPr>
            <a:r>
              <a:rPr lang="en-US" sz="2600" i="1" dirty="0"/>
              <a:t>In word and in deed </a:t>
            </a:r>
          </a:p>
          <a:p>
            <a:pPr marL="0" indent="0">
              <a:buNone/>
            </a:pPr>
            <a:r>
              <a:rPr lang="en-US" sz="2600" i="1" dirty="0"/>
              <a:t>For our mission is truly worth saving </a:t>
            </a:r>
          </a:p>
          <a:p>
            <a:pPr marL="0" indent="0">
              <a:buNone/>
            </a:pPr>
            <a:r>
              <a:rPr lang="en-US" sz="2600" i="1" dirty="0"/>
              <a:t>So let’s get to work </a:t>
            </a:r>
          </a:p>
          <a:p>
            <a:pPr marL="0" indent="0">
              <a:buNone/>
            </a:pPr>
            <a:r>
              <a:rPr lang="en-US" sz="2600" i="1" dirty="0"/>
              <a:t>Let’s start planting the seeds </a:t>
            </a:r>
          </a:p>
          <a:p>
            <a:pPr marL="0" indent="0">
              <a:buNone/>
            </a:pPr>
            <a:r>
              <a:rPr lang="en-US" sz="2600" i="1" dirty="0"/>
              <a:t>For the times they are a-</a:t>
            </a:r>
            <a:r>
              <a:rPr lang="en-US" sz="2600" i="1" dirty="0" err="1"/>
              <a:t>changin</a:t>
            </a:r>
            <a:r>
              <a:rPr lang="en-US" sz="2600" i="1" dirty="0"/>
              <a:t>’</a:t>
            </a:r>
          </a:p>
          <a:p>
            <a:endParaRPr lang="en-US" dirty="0"/>
          </a:p>
        </p:txBody>
      </p:sp>
      <p:pic>
        <p:nvPicPr>
          <p:cNvPr id="4" name="Picture 6" descr="Bob Dylan: In-person signed The Times They Are A-Changin’">
            <a:extLst>
              <a:ext uri="{FF2B5EF4-FFF2-40B4-BE49-F238E27FC236}">
                <a16:creationId xmlns:a16="http://schemas.microsoft.com/office/drawing/2014/main" id="{2157B9AD-330D-51EE-C9DB-375D67AC9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915" y="1374161"/>
            <a:ext cx="5066885" cy="500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6435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1B820D-16C4-F920-DE50-50B650FFF767}"/>
              </a:ext>
            </a:extLst>
          </p:cNvPr>
          <p:cNvPicPr>
            <a:picLocks noChangeAspect="1"/>
          </p:cNvPicPr>
          <p:nvPr/>
        </p:nvPicPr>
        <p:blipFill>
          <a:blip r:embed="rId2"/>
          <a:stretch>
            <a:fillRect/>
          </a:stretch>
        </p:blipFill>
        <p:spPr>
          <a:xfrm>
            <a:off x="2435771" y="683829"/>
            <a:ext cx="7320456" cy="5490342"/>
          </a:xfrm>
          <a:prstGeom prst="rect">
            <a:avLst/>
          </a:prstGeom>
        </p:spPr>
      </p:pic>
      <p:sp>
        <p:nvSpPr>
          <p:cNvPr id="7" name="TextBox 6">
            <a:extLst>
              <a:ext uri="{FF2B5EF4-FFF2-40B4-BE49-F238E27FC236}">
                <a16:creationId xmlns:a16="http://schemas.microsoft.com/office/drawing/2014/main" id="{2005F303-2A33-DEEB-F6DD-BBFA7A220671}"/>
              </a:ext>
            </a:extLst>
          </p:cNvPr>
          <p:cNvSpPr txBox="1"/>
          <p:nvPr/>
        </p:nvSpPr>
        <p:spPr>
          <a:xfrm>
            <a:off x="659566" y="104931"/>
            <a:ext cx="5436433" cy="646331"/>
          </a:xfrm>
          <a:prstGeom prst="rect">
            <a:avLst/>
          </a:prstGeom>
          <a:noFill/>
        </p:spPr>
        <p:txBody>
          <a:bodyPr wrap="square" rtlCol="0">
            <a:spAutoFit/>
          </a:bodyPr>
          <a:lstStyle/>
          <a:p>
            <a:r>
              <a:rPr lang="en-US" sz="3600" dirty="0"/>
              <a:t>Questions?</a:t>
            </a:r>
          </a:p>
        </p:txBody>
      </p:sp>
      <p:sp>
        <p:nvSpPr>
          <p:cNvPr id="2" name="TextBox 1">
            <a:extLst>
              <a:ext uri="{FF2B5EF4-FFF2-40B4-BE49-F238E27FC236}">
                <a16:creationId xmlns:a16="http://schemas.microsoft.com/office/drawing/2014/main" id="{A9E27367-2ABA-EA61-095A-17D79F3628B4}"/>
              </a:ext>
            </a:extLst>
          </p:cNvPr>
          <p:cNvSpPr txBox="1"/>
          <p:nvPr/>
        </p:nvSpPr>
        <p:spPr>
          <a:xfrm>
            <a:off x="253093" y="6220665"/>
            <a:ext cx="4365356" cy="400110"/>
          </a:xfrm>
          <a:prstGeom prst="rect">
            <a:avLst/>
          </a:prstGeom>
          <a:noFill/>
          <a:ln>
            <a:solidFill>
              <a:schemeClr val="tx1"/>
            </a:solidFill>
          </a:ln>
        </p:spPr>
        <p:txBody>
          <a:bodyPr wrap="square" rtlCol="0">
            <a:spAutoFit/>
          </a:bodyPr>
          <a:lstStyle/>
          <a:p>
            <a:r>
              <a:rPr lang="en-US" sz="2000" dirty="0"/>
              <a:t>Kyoto, Japan</a:t>
            </a:r>
          </a:p>
        </p:txBody>
      </p:sp>
    </p:spTree>
    <p:extLst>
      <p:ext uri="{BB962C8B-B14F-4D97-AF65-F5344CB8AC3E}">
        <p14:creationId xmlns:p14="http://schemas.microsoft.com/office/powerpoint/2010/main" val="844983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ACF83-056E-4382-8F7F-3515D64CF8DE}"/>
              </a:ext>
            </a:extLst>
          </p:cNvPr>
          <p:cNvSpPr>
            <a:spLocks noGrp="1"/>
          </p:cNvSpPr>
          <p:nvPr>
            <p:ph type="title"/>
          </p:nvPr>
        </p:nvSpPr>
        <p:spPr>
          <a:xfrm>
            <a:off x="658368" y="366338"/>
            <a:ext cx="10009632" cy="1143000"/>
          </a:xfrm>
        </p:spPr>
        <p:txBody>
          <a:bodyPr/>
          <a:lstStyle/>
          <a:p>
            <a:r>
              <a:rPr lang="en-US" dirty="0">
                <a:latin typeface="Arial"/>
                <a:cs typeface="Arial"/>
              </a:rPr>
              <a:t>Turn and Talk!- 1 minute</a:t>
            </a:r>
          </a:p>
        </p:txBody>
      </p:sp>
      <p:sp>
        <p:nvSpPr>
          <p:cNvPr id="4" name="Slide Number Placeholder 3">
            <a:extLst>
              <a:ext uri="{FF2B5EF4-FFF2-40B4-BE49-F238E27FC236}">
                <a16:creationId xmlns:a16="http://schemas.microsoft.com/office/drawing/2014/main" id="{29FC8A69-1D76-9138-5555-6AB1C92F3D7D}"/>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7</a:t>
            </a:fld>
            <a:endParaRPr lang="en-US">
              <a:solidFill>
                <a:srgbClr val="5C8D29"/>
              </a:solidFill>
            </a:endParaRPr>
          </a:p>
        </p:txBody>
      </p:sp>
      <p:graphicFrame>
        <p:nvGraphicFramePr>
          <p:cNvPr id="3" name="Diagram 2">
            <a:extLst>
              <a:ext uri="{FF2B5EF4-FFF2-40B4-BE49-F238E27FC236}">
                <a16:creationId xmlns:a16="http://schemas.microsoft.com/office/drawing/2014/main" id="{DC3C74D2-5F74-7BB1-A906-C520AB220970}"/>
              </a:ext>
            </a:extLst>
          </p:cNvPr>
          <p:cNvGraphicFramePr/>
          <p:nvPr>
            <p:extLst>
              <p:ext uri="{D42A27DB-BD31-4B8C-83A1-F6EECF244321}">
                <p14:modId xmlns:p14="http://schemas.microsoft.com/office/powerpoint/2010/main" val="3455986447"/>
              </p:ext>
            </p:extLst>
          </p:nvPr>
        </p:nvGraphicFramePr>
        <p:xfrm>
          <a:off x="1524000" y="1150707"/>
          <a:ext cx="9643672" cy="4830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2436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D8F1C-CC68-0018-35C4-10ABF73D77C3}"/>
              </a:ext>
            </a:extLst>
          </p:cNvPr>
          <p:cNvSpPr>
            <a:spLocks noGrp="1"/>
          </p:cNvSpPr>
          <p:nvPr>
            <p:ph type="title"/>
          </p:nvPr>
        </p:nvSpPr>
        <p:spPr>
          <a:xfrm>
            <a:off x="695291" y="301683"/>
            <a:ext cx="10009632" cy="1143000"/>
          </a:xfrm>
        </p:spPr>
        <p:txBody>
          <a:bodyPr>
            <a:normAutofit fontScale="90000"/>
          </a:bodyPr>
          <a:lstStyle/>
          <a:p>
            <a:r>
              <a:rPr lang="en-US" dirty="0"/>
              <a:t>Diffusion of innovation- Theoretical frame </a:t>
            </a:r>
          </a:p>
        </p:txBody>
      </p:sp>
      <p:sp>
        <p:nvSpPr>
          <p:cNvPr id="4" name="Slide Number Placeholder 3">
            <a:extLst>
              <a:ext uri="{FF2B5EF4-FFF2-40B4-BE49-F238E27FC236}">
                <a16:creationId xmlns:a16="http://schemas.microsoft.com/office/drawing/2014/main" id="{EB45EFCF-B5B4-6A5B-4AB3-A49C47390116}"/>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8</a:t>
            </a:fld>
            <a:endParaRPr lang="en-US">
              <a:solidFill>
                <a:srgbClr val="5C8D29"/>
              </a:solidFill>
            </a:endParaRPr>
          </a:p>
        </p:txBody>
      </p:sp>
      <p:pic>
        <p:nvPicPr>
          <p:cNvPr id="6" name="Picture 5">
            <a:extLst>
              <a:ext uri="{FF2B5EF4-FFF2-40B4-BE49-F238E27FC236}">
                <a16:creationId xmlns:a16="http://schemas.microsoft.com/office/drawing/2014/main" id="{559E0169-7105-42A2-F567-3F0929699E8E}"/>
              </a:ext>
            </a:extLst>
          </p:cNvPr>
          <p:cNvPicPr>
            <a:picLocks noChangeAspect="1"/>
          </p:cNvPicPr>
          <p:nvPr/>
        </p:nvPicPr>
        <p:blipFill>
          <a:blip r:embed="rId2"/>
          <a:stretch>
            <a:fillRect/>
          </a:stretch>
        </p:blipFill>
        <p:spPr>
          <a:xfrm>
            <a:off x="957288" y="1862818"/>
            <a:ext cx="10277423" cy="3803196"/>
          </a:xfrm>
          <a:prstGeom prst="rect">
            <a:avLst/>
          </a:prstGeom>
        </p:spPr>
      </p:pic>
    </p:spTree>
    <p:extLst>
      <p:ext uri="{BB962C8B-B14F-4D97-AF65-F5344CB8AC3E}">
        <p14:creationId xmlns:p14="http://schemas.microsoft.com/office/powerpoint/2010/main" val="1063375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D8F1C-CC68-0018-35C4-10ABF73D77C3}"/>
              </a:ext>
            </a:extLst>
          </p:cNvPr>
          <p:cNvSpPr>
            <a:spLocks noGrp="1"/>
          </p:cNvSpPr>
          <p:nvPr>
            <p:ph type="title"/>
          </p:nvPr>
        </p:nvSpPr>
        <p:spPr>
          <a:xfrm>
            <a:off x="639873" y="289668"/>
            <a:ext cx="10009632" cy="1143000"/>
          </a:xfrm>
        </p:spPr>
        <p:txBody>
          <a:bodyPr/>
          <a:lstStyle/>
          <a:p>
            <a:r>
              <a:rPr lang="en-US" dirty="0"/>
              <a:t>Diffusion of innovation </a:t>
            </a:r>
          </a:p>
        </p:txBody>
      </p:sp>
      <p:sp>
        <p:nvSpPr>
          <p:cNvPr id="4" name="Slide Number Placeholder 3">
            <a:extLst>
              <a:ext uri="{FF2B5EF4-FFF2-40B4-BE49-F238E27FC236}">
                <a16:creationId xmlns:a16="http://schemas.microsoft.com/office/drawing/2014/main" id="{EB45EFCF-B5B4-6A5B-4AB3-A49C47390116}"/>
              </a:ext>
            </a:extLst>
          </p:cNvPr>
          <p:cNvSpPr>
            <a:spLocks noGrp="1"/>
          </p:cNvSpPr>
          <p:nvPr>
            <p:ph type="sldNum" sz="quarter" idx="12"/>
          </p:nvPr>
        </p:nvSpPr>
        <p:spPr>
          <a:xfrm>
            <a:off x="11325729" y="6356354"/>
            <a:ext cx="54772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40181A-01B0-4CB8-8614-1473649F6741}" type="slidenum">
              <a:rPr lang="en-US" smtClean="0">
                <a:solidFill>
                  <a:srgbClr val="5C8D29"/>
                </a:solidFill>
              </a:rPr>
              <a:pPr/>
              <a:t>9</a:t>
            </a:fld>
            <a:endParaRPr lang="en-US">
              <a:solidFill>
                <a:srgbClr val="5C8D29"/>
              </a:solidFill>
            </a:endParaRPr>
          </a:p>
        </p:txBody>
      </p:sp>
      <p:pic>
        <p:nvPicPr>
          <p:cNvPr id="3074" name="Picture 2">
            <a:extLst>
              <a:ext uri="{FF2B5EF4-FFF2-40B4-BE49-F238E27FC236}">
                <a16:creationId xmlns:a16="http://schemas.microsoft.com/office/drawing/2014/main" id="{9E2ED865-BB4A-A9F7-4AC3-B3F750C63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349" y="1377398"/>
            <a:ext cx="6786135" cy="5344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354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30D5DEF34D5E45926668160672F800" ma:contentTypeVersion="17" ma:contentTypeDescription="Create a new document." ma:contentTypeScope="" ma:versionID="46d5f55870185324fc44e87a1af50996">
  <xsd:schema xmlns:xsd="http://www.w3.org/2001/XMLSchema" xmlns:xs="http://www.w3.org/2001/XMLSchema" xmlns:p="http://schemas.microsoft.com/office/2006/metadata/properties" xmlns:ns2="dc73fe06-ccb7-4888-a92b-46fd2a849ff7" xmlns:ns3="795b529c-3eda-42ba-a74d-2b2e15691b6a" targetNamespace="http://schemas.microsoft.com/office/2006/metadata/properties" ma:root="true" ma:fieldsID="9ccf8d9716469f35dff9ad2087d29eae" ns2:_="" ns3:_="">
    <xsd:import namespace="dc73fe06-ccb7-4888-a92b-46fd2a849ff7"/>
    <xsd:import namespace="795b529c-3eda-42ba-a74d-2b2e15691b6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DateTaken" minOccurs="0"/>
                <xsd:element ref="ns2:lcf76f155ced4ddcb4097134ff3c332f"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73fe06-ccb7-4888-a92b-46fd2a849f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0fe2e41-a58d-4910-8d54-ed8717e087e4"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95b529c-3eda-42ba-a74d-2b2e15691b6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73fe06-ccb7-4888-a92b-46fd2a849f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16AEB0-C526-4AE1-97BB-148599F3B837}"/>
</file>

<file path=customXml/itemProps2.xml><?xml version="1.0" encoding="utf-8"?>
<ds:datastoreItem xmlns:ds="http://schemas.openxmlformats.org/officeDocument/2006/customXml" ds:itemID="{67C94043-2A62-4E90-BA47-7EE5070CAAB6}"/>
</file>

<file path=customXml/itemProps3.xml><?xml version="1.0" encoding="utf-8"?>
<ds:datastoreItem xmlns:ds="http://schemas.openxmlformats.org/officeDocument/2006/customXml" ds:itemID="{D4DD7B81-BA2C-4AE2-A524-9B532EFB4B43}"/>
</file>

<file path=docProps/app.xml><?xml version="1.0" encoding="utf-8"?>
<Properties xmlns="http://schemas.openxmlformats.org/officeDocument/2006/extended-properties" xmlns:vt="http://schemas.openxmlformats.org/officeDocument/2006/docPropsVTypes">
  <TotalTime>85873</TotalTime>
  <Words>4510</Words>
  <Application>Microsoft Office PowerPoint</Application>
  <PresentationFormat>Widescreen</PresentationFormat>
  <Paragraphs>441</Paragraphs>
  <Slides>69</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Aptos</vt:lpstr>
      <vt:lpstr>Arial</vt:lpstr>
      <vt:lpstr>Calibri</vt:lpstr>
      <vt:lpstr>Cambria</vt:lpstr>
      <vt:lpstr>Georgia</vt:lpstr>
      <vt:lpstr>Lato</vt:lpstr>
      <vt:lpstr>Open sans</vt:lpstr>
      <vt:lpstr>Office Theme</vt:lpstr>
      <vt:lpstr>PowerPoint Presentation</vt:lpstr>
      <vt:lpstr>PowerPoint Presentation</vt:lpstr>
      <vt:lpstr>Session Objectives</vt:lpstr>
      <vt:lpstr>Conflict of Interest</vt:lpstr>
      <vt:lpstr>3 Framing Hypotheses</vt:lpstr>
      <vt:lpstr>Let’s try something…</vt:lpstr>
      <vt:lpstr>Turn and Talk!- 1 minute</vt:lpstr>
      <vt:lpstr>Diffusion of innovation- Theoretical frame </vt:lpstr>
      <vt:lpstr>Diffusion of innovation </vt:lpstr>
      <vt:lpstr>Diffusion of innovation</vt:lpstr>
      <vt:lpstr>PowerPoint Presentation</vt:lpstr>
      <vt:lpstr>PowerPoint Presentation</vt:lpstr>
      <vt:lpstr>Diffusion of innovation- Theoretical frame </vt:lpstr>
      <vt:lpstr>PowerPoint Presentation</vt:lpstr>
      <vt:lpstr>Diffusion of innovation </vt:lpstr>
      <vt:lpstr>No model is perfect…. But some are more useful than others</vt:lpstr>
      <vt:lpstr>What's in your change toolbox?</vt:lpstr>
      <vt:lpstr>PowerPoint Presentation</vt:lpstr>
      <vt:lpstr>Kotter’s 8-Step Change Management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Turn and Talk! -2 minutes</vt:lpstr>
      <vt:lpstr>Creating Urgency</vt:lpstr>
      <vt:lpstr>PowerPoint Presentation</vt:lpstr>
      <vt:lpstr>PowerPoint Presentation</vt:lpstr>
      <vt:lpstr>PowerPoint Presentation</vt:lpstr>
      <vt:lpstr>PowerPoint Presentation</vt:lpstr>
      <vt:lpstr>PowerPoint Presentation</vt:lpstr>
      <vt:lpstr>PowerPoint Presentation</vt:lpstr>
      <vt:lpstr>The First Rule of Quality Improvement</vt:lpstr>
      <vt:lpstr>PowerPoint Presentation</vt:lpstr>
      <vt:lpstr>PowerPoint Presentation</vt:lpstr>
      <vt:lpstr>PowerPoint Presentation</vt:lpstr>
      <vt:lpstr>Connecting vision to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Barriers Challenges with Change</vt:lpstr>
      <vt:lpstr>PowerPoint Presentation</vt:lpstr>
      <vt:lpstr>Listening for “Resistance”</vt:lpstr>
      <vt:lpstr>Addressing common barriers to change</vt:lpstr>
      <vt:lpstr>Resources and q&amp;A</vt:lpstr>
      <vt:lpstr>Leading Change in our Changing World</vt:lpstr>
      <vt:lpstr>Leading Change in our Changing World</vt:lpstr>
      <vt:lpstr>PowerPoint Presentation</vt:lpstr>
      <vt:lpstr>PowerPoint Presentation</vt:lpstr>
      <vt:lpstr>A few teachable experiences…</vt:lpstr>
      <vt:lpstr>Key learnings and Conclusions </vt:lpstr>
      <vt:lpstr>With apologies to “The Voice of a Generation”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Hyman</dc:creator>
  <cp:lastModifiedBy>Megan Conklin</cp:lastModifiedBy>
  <cp:revision>31</cp:revision>
  <cp:lastPrinted>2026-03-15T16:46:48Z</cp:lastPrinted>
  <dcterms:created xsi:type="dcterms:W3CDTF">2026-02-17T16:12:21Z</dcterms:created>
  <dcterms:modified xsi:type="dcterms:W3CDTF">2026-04-27T16:30:46Z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0x0101008930D5DEF34D5E45926668160672F800</vt:lpwstr>
  </property>
</Properties>
</file>