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05" r:id="rId5"/>
    <p:sldId id="320" r:id="rId6"/>
    <p:sldId id="352" r:id="rId7"/>
    <p:sldId id="351" r:id="rId8"/>
    <p:sldId id="327" r:id="rId9"/>
    <p:sldId id="350" r:id="rId10"/>
    <p:sldId id="342" r:id="rId11"/>
    <p:sldId id="336" r:id="rId12"/>
    <p:sldId id="364" r:id="rId13"/>
    <p:sldId id="367" r:id="rId14"/>
    <p:sldId id="361" r:id="rId15"/>
    <p:sldId id="345" r:id="rId16"/>
    <p:sldId id="358" r:id="rId17"/>
    <p:sldId id="359" r:id="rId18"/>
    <p:sldId id="349" r:id="rId19"/>
    <p:sldId id="334"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D38339-37D9-F8E6-5ECD-1296E0678D5F}" name="Parikh, Kavita" initials="KP" userId="S::KParikh@childrensnational.org::2543c77e-4243-47b5-a263-05bbfc46d4d6" providerId="AD"/>
  <p188:author id="{82E55F53-5A0D-8B88-73AC-AD30F420F671}" name="Oseni, Lauretta Adekunbi" initials="" userId="S::LOSENI@childrensnational.org::6fda8ffa-72c2-412e-b9ee-fb940e9764d4" providerId="AD"/>
  <p188:author id="{D7C0D16D-03F4-1FBD-158E-3DB540C72834}" name="Parikh, Kavita" initials="PK" userId="S::kparikh@childrensnational.org::2543c77e-4243-47b5-a263-05bbfc46d4d6" providerId="AD"/>
  <p188:author id="{9A833D98-CBA5-2270-54D6-258A511EE2B7}" name="Aqil, Anushka R." initials="AA" userId="S::AAQIL@childrensnational.org::dbc4afcc-5bad-4612-834f-d5057255af4f" providerId="AD"/>
  <p188:author id="{14504DA1-90E4-9AA8-8BA6-B6CFAB2A163A}" name="Touma, Amina" initials="" userId="S::ATOUMA@childrensnational.org::9acf1a13-70b3-4681-a5fd-7d0e7bb0fa69" providerId="AD"/>
  <p188:author id="{0E9309BE-AA5C-3905-94EB-E41DE43304E3}" name="Anti, Samuel" initials="SA" userId="S::santi@childrensnational.org::7c3644f0-1f18-45ac-923f-338ea1f932ff" providerId="AD"/>
  <p188:author id="{3858C3CF-0472-4E6B-9362-1378E7A3D670}" name="Aqil, Anushka R." initials="AA" userId="S::aaqil@childrensnational.org::dbc4afcc-5bad-4612-834f-d5057255af4f" providerId="AD"/>
  <p188:author id="{4C893CDC-3FE0-AFDA-A5EF-A1C79720E2E9}" name="Jackson, Darcel" initials="JD" userId="S::dtjackso@childrensnational.org::f295d478-8cdc-413a-ab33-c012595f30ab" providerId="AD"/>
  <p188:author id="{942E01E9-BA5F-29B8-DEC3-7430A55AAAEE}" name="Touma, Amina" initials="TA" userId="S::atouma@childrensnational.org::9acf1a13-70b3-4681-a5fd-7d0e7bb0fa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5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41C35-23D0-4A01-A518-1258DC69DE05}" v="1154" dt="2026-04-21T20:46:32.509"/>
    <p1510:client id="{78BA788A-517F-1DEE-5598-0DE30ECE8ABE}" v="75" dt="2026-04-22T01:20:01.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Were you able to review all discharge medications with the caregiver? </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74BB-42C1-B50C-C9ABC6EF02B8}"/>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74BB-42C1-B50C-C9ABC6EF02B8}"/>
              </c:ext>
            </c:extLst>
          </c:dPt>
          <c:cat>
            <c:strRef>
              <c:f>Sheet1!$A$2:$A$3</c:f>
              <c:strCache>
                <c:ptCount val="2"/>
                <c:pt idx="0">
                  <c:v>Yes</c:v>
                </c:pt>
                <c:pt idx="1">
                  <c:v>No</c:v>
                </c:pt>
              </c:strCache>
            </c:strRef>
          </c:cat>
          <c:val>
            <c:numRef>
              <c:f>Sheet1!$B$2:$B$3</c:f>
              <c:numCache>
                <c:formatCode>General</c:formatCode>
                <c:ptCount val="2"/>
                <c:pt idx="0">
                  <c:v>4</c:v>
                </c:pt>
                <c:pt idx="1">
                  <c:v>6</c:v>
                </c:pt>
              </c:numCache>
            </c:numRef>
          </c:val>
          <c:extLst>
            <c:ext xmlns:c16="http://schemas.microsoft.com/office/drawing/2014/chart" uri="{C3380CC4-5D6E-409C-BE32-E72D297353CC}">
              <c16:uniqueId val="{00000000-2F26-4083-AE0F-8AB11D040D9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Was the length of the session manageable?</a:t>
            </a:r>
          </a:p>
          <a:p>
            <a:pPr>
              <a:defRPr/>
            </a:pPr>
            <a:r>
              <a:rPr lang="en-US"/>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82941631622597E-2"/>
          <c:y val="0.35696238401234326"/>
          <c:w val="0.87085537743602159"/>
          <c:h val="0.5074974464398847"/>
        </c:manualLayout>
      </c:layout>
      <c:pieChart>
        <c:varyColors val="1"/>
        <c:ser>
          <c:idx val="0"/>
          <c:order val="0"/>
          <c:tx>
            <c:strRef>
              <c:f>Sheet1!$B$1</c:f>
              <c:strCache>
                <c:ptCount val="1"/>
                <c:pt idx="0">
                  <c:v>Was the length of the session manageable? </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B033-431D-8BAE-F26666FDC5BF}"/>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B033-431D-8BAE-F26666FDC5BF}"/>
              </c:ext>
            </c:extLst>
          </c:dPt>
          <c:cat>
            <c:strRef>
              <c:f>Sheet1!$A$2:$A$3</c:f>
              <c:strCache>
                <c:ptCount val="2"/>
                <c:pt idx="0">
                  <c:v>Yes</c:v>
                </c:pt>
                <c:pt idx="1">
                  <c:v>No</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0-AC1B-48CC-8F9B-2FB57B038A6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Was the addition of the Bear-RX PATHS Pharmacist confusing for the patient/caregiver? </c:v>
                </c:pt>
              </c:strCache>
            </c:strRef>
          </c:tx>
          <c:explosion val="6"/>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4658-48E1-A00B-DABE7BD7D2DA}"/>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1F4D-48E9-B88A-69457073DA9D}"/>
              </c:ext>
            </c:extLst>
          </c:dPt>
          <c:cat>
            <c:strRef>
              <c:f>Sheet1!$A$2:$A$3</c:f>
              <c:strCache>
                <c:ptCount val="2"/>
                <c:pt idx="0">
                  <c:v>Yes</c:v>
                </c:pt>
                <c:pt idx="1">
                  <c:v>No</c:v>
                </c:pt>
              </c:strCache>
            </c:strRef>
          </c:cat>
          <c:val>
            <c:numRef>
              <c:f>Sheet1!$B$2:$B$3</c:f>
              <c:numCache>
                <c:formatCode>General</c:formatCode>
                <c:ptCount val="2"/>
                <c:pt idx="0">
                  <c:v>0</c:v>
                </c:pt>
                <c:pt idx="1">
                  <c:v>4</c:v>
                </c:pt>
              </c:numCache>
            </c:numRef>
          </c:val>
          <c:extLst>
            <c:ext xmlns:c16="http://schemas.microsoft.com/office/drawing/2014/chart" uri="{C3380CC4-5D6E-409C-BE32-E72D297353CC}">
              <c16:uniqueId val="{00000002-4658-48E1-A00B-DABE7BD7D2D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142590890474087"/>
          <c:y val="0.4017753963966203"/>
          <c:w val="0.57670075079350214"/>
          <c:h val="0.47374514192575307"/>
        </c:manualLayout>
      </c:layout>
      <c:pieChart>
        <c:varyColors val="1"/>
        <c:ser>
          <c:idx val="0"/>
          <c:order val="0"/>
          <c:tx>
            <c:strRef>
              <c:f>Sheet1!$B$1</c:f>
              <c:strCache>
                <c:ptCount val="1"/>
                <c:pt idx="0">
                  <c:v>Was the addition of the Bear-RX PATHS Pharmacist disruptive to the Bear-PATHS visit? </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9B89-4268-A6B8-FFD524EE8CC5}"/>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AA27-4612-9C36-D63DBB9659C0}"/>
              </c:ext>
            </c:extLst>
          </c:dPt>
          <c:cat>
            <c:strRef>
              <c:f>Sheet1!$A$2:$A$3</c:f>
              <c:strCache>
                <c:ptCount val="2"/>
                <c:pt idx="0">
                  <c:v>Yes</c:v>
                </c:pt>
                <c:pt idx="1">
                  <c:v>No</c:v>
                </c:pt>
              </c:strCache>
            </c:strRef>
          </c:cat>
          <c:val>
            <c:numRef>
              <c:f>Sheet1!$B$2:$B$3</c:f>
              <c:numCache>
                <c:formatCode>General</c:formatCode>
                <c:ptCount val="2"/>
                <c:pt idx="0">
                  <c:v>0</c:v>
                </c:pt>
                <c:pt idx="1">
                  <c:v>4</c:v>
                </c:pt>
              </c:numCache>
            </c:numRef>
          </c:val>
          <c:extLst>
            <c:ext xmlns:c16="http://schemas.microsoft.com/office/drawing/2014/chart" uri="{C3380CC4-5D6E-409C-BE32-E72D297353CC}">
              <c16:uniqueId val="{00000002-9B89-4268-A6B8-FFD524EE8C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CF2F3-D8FA-4D1B-A6B5-5B06EBD8385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1A3BE94-F27B-4E46-8F8E-A230947FA151}">
      <dgm:prSet phldrT="[Text]"/>
      <dgm:spPr/>
      <dgm:t>
        <a:bodyPr/>
        <a:lstStyle/>
        <a:p>
          <a:r>
            <a:rPr lang="en-US"/>
            <a:t>May 2025 – September 2025:</a:t>
          </a:r>
        </a:p>
        <a:p>
          <a:r>
            <a:rPr lang="en-US" b="1"/>
            <a:t>Study Activation</a:t>
          </a:r>
          <a:r>
            <a:rPr lang="en-US"/>
            <a:t> </a:t>
          </a:r>
        </a:p>
        <a:p>
          <a:r>
            <a:rPr lang="en-US"/>
            <a:t>Adding key stakeholders to study team, IRB preparation, creation and pilot testing of study tool</a:t>
          </a:r>
        </a:p>
      </dgm:t>
    </dgm:pt>
    <dgm:pt modelId="{42FE4C7F-DE82-4EB1-8FF4-F33D23F6751D}" type="parTrans" cxnId="{114466CA-51BD-4FCA-BC1C-129E3E70F099}">
      <dgm:prSet/>
      <dgm:spPr/>
      <dgm:t>
        <a:bodyPr/>
        <a:lstStyle/>
        <a:p>
          <a:endParaRPr lang="en-US"/>
        </a:p>
      </dgm:t>
    </dgm:pt>
    <dgm:pt modelId="{44810A62-0A2F-4667-B051-79C4321A6D4B}" type="sibTrans" cxnId="{114466CA-51BD-4FCA-BC1C-129E3E70F099}">
      <dgm:prSet/>
      <dgm:spPr/>
      <dgm:t>
        <a:bodyPr/>
        <a:lstStyle/>
        <a:p>
          <a:endParaRPr lang="en-US"/>
        </a:p>
      </dgm:t>
    </dgm:pt>
    <dgm:pt modelId="{F8559579-76F7-4227-B02E-80E2C0634E96}">
      <dgm:prSet phldrT="[Text]"/>
      <dgm:spPr/>
      <dgm:t>
        <a:bodyPr/>
        <a:lstStyle/>
        <a:p>
          <a:pPr rtl="0"/>
          <a:r>
            <a:rPr lang="en-US"/>
            <a:t>October 2025: </a:t>
          </a:r>
          <a:r>
            <a:rPr lang="en-US" b="1">
              <a:latin typeface="Aptos Display" panose="02110004020202020204"/>
            </a:rPr>
            <a:t>Study</a:t>
          </a:r>
          <a:r>
            <a:rPr lang="en-US" b="1"/>
            <a:t> Launch! </a:t>
          </a:r>
          <a:endParaRPr lang="en-US" b="0">
            <a:latin typeface="Aptos Display" panose="02110004020202020204"/>
          </a:endParaRPr>
        </a:p>
      </dgm:t>
    </dgm:pt>
    <dgm:pt modelId="{06F4ACC1-208C-4A0F-9262-8D56E38C3255}" type="parTrans" cxnId="{D26171F1-A26B-41D6-974D-1C74B41E2167}">
      <dgm:prSet/>
      <dgm:spPr/>
      <dgm:t>
        <a:bodyPr/>
        <a:lstStyle/>
        <a:p>
          <a:endParaRPr lang="en-US"/>
        </a:p>
      </dgm:t>
    </dgm:pt>
    <dgm:pt modelId="{B5B8D7CC-A0D0-46EC-80A3-C99C7E971CC0}" type="sibTrans" cxnId="{D26171F1-A26B-41D6-974D-1C74B41E2167}">
      <dgm:prSet/>
      <dgm:spPr/>
      <dgm:t>
        <a:bodyPr/>
        <a:lstStyle/>
        <a:p>
          <a:endParaRPr lang="en-US"/>
        </a:p>
      </dgm:t>
    </dgm:pt>
    <dgm:pt modelId="{AA97B28C-F844-4C9D-8B1A-953A19A5D156}">
      <dgm:prSet phldrT="[Text]"/>
      <dgm:spPr/>
      <dgm:t>
        <a:bodyPr/>
        <a:lstStyle/>
        <a:p>
          <a:r>
            <a:rPr lang="en-US"/>
            <a:t>October 27, 2025 – present:</a:t>
          </a:r>
        </a:p>
        <a:p>
          <a:r>
            <a:rPr lang="en-US" b="1"/>
            <a:t>Active Enrollment</a:t>
          </a:r>
        </a:p>
        <a:p>
          <a:r>
            <a:rPr lang="en-US"/>
            <a:t> Enrollment of </a:t>
          </a:r>
          <a:r>
            <a:rPr lang="en-US">
              <a:latin typeface="Aptos Display" panose="02110004020202020204"/>
            </a:rPr>
            <a:t>18</a:t>
          </a:r>
          <a:r>
            <a:rPr lang="en-US"/>
            <a:t> families, 75+ medications reviewed</a:t>
          </a:r>
        </a:p>
      </dgm:t>
    </dgm:pt>
    <dgm:pt modelId="{437FC115-CE40-4306-908C-8D89E2A55BD5}" type="parTrans" cxnId="{BBACA0BB-ABA9-4465-8C46-56F9C0F94E95}">
      <dgm:prSet/>
      <dgm:spPr/>
      <dgm:t>
        <a:bodyPr/>
        <a:lstStyle/>
        <a:p>
          <a:endParaRPr lang="en-US"/>
        </a:p>
      </dgm:t>
    </dgm:pt>
    <dgm:pt modelId="{33BE71B2-F70D-42BB-9DE0-375F97EA0AB2}" type="sibTrans" cxnId="{BBACA0BB-ABA9-4465-8C46-56F9C0F94E95}">
      <dgm:prSet/>
      <dgm:spPr/>
      <dgm:t>
        <a:bodyPr/>
        <a:lstStyle/>
        <a:p>
          <a:endParaRPr lang="en-US"/>
        </a:p>
      </dgm:t>
    </dgm:pt>
    <dgm:pt modelId="{C93FC12C-F467-42D6-840F-6CA88CD44886}" type="pres">
      <dgm:prSet presAssocID="{379CF2F3-D8FA-4D1B-A6B5-5B06EBD8385B}" presName="CompostProcess" presStyleCnt="0">
        <dgm:presLayoutVars>
          <dgm:dir/>
          <dgm:resizeHandles val="exact"/>
        </dgm:presLayoutVars>
      </dgm:prSet>
      <dgm:spPr/>
    </dgm:pt>
    <dgm:pt modelId="{58976080-67A5-4639-B7D2-8642071459E2}" type="pres">
      <dgm:prSet presAssocID="{379CF2F3-D8FA-4D1B-A6B5-5B06EBD8385B}" presName="arrow" presStyleLbl="bgShp" presStyleIdx="0" presStyleCnt="1"/>
      <dgm:spPr/>
    </dgm:pt>
    <dgm:pt modelId="{F5018EBF-ED00-4D38-8FFF-D84952B0E185}" type="pres">
      <dgm:prSet presAssocID="{379CF2F3-D8FA-4D1B-A6B5-5B06EBD8385B}" presName="linearProcess" presStyleCnt="0"/>
      <dgm:spPr/>
    </dgm:pt>
    <dgm:pt modelId="{A34CE77A-D065-4040-8D90-606AE9D2271A}" type="pres">
      <dgm:prSet presAssocID="{31A3BE94-F27B-4E46-8F8E-A230947FA151}" presName="textNode" presStyleLbl="node1" presStyleIdx="0" presStyleCnt="3">
        <dgm:presLayoutVars>
          <dgm:bulletEnabled val="1"/>
        </dgm:presLayoutVars>
      </dgm:prSet>
      <dgm:spPr/>
    </dgm:pt>
    <dgm:pt modelId="{7B477081-5447-4A6C-80B7-A46C7D079908}" type="pres">
      <dgm:prSet presAssocID="{44810A62-0A2F-4667-B051-79C4321A6D4B}" presName="sibTrans" presStyleCnt="0"/>
      <dgm:spPr/>
    </dgm:pt>
    <dgm:pt modelId="{D80B8B59-F5E7-4BDF-9DB6-FC058562D2D6}" type="pres">
      <dgm:prSet presAssocID="{F8559579-76F7-4227-B02E-80E2C0634E96}" presName="textNode" presStyleLbl="node1" presStyleIdx="1" presStyleCnt="3">
        <dgm:presLayoutVars>
          <dgm:bulletEnabled val="1"/>
        </dgm:presLayoutVars>
      </dgm:prSet>
      <dgm:spPr/>
    </dgm:pt>
    <dgm:pt modelId="{F1E4CF33-15F3-4155-A053-B1ED03898C89}" type="pres">
      <dgm:prSet presAssocID="{B5B8D7CC-A0D0-46EC-80A3-C99C7E971CC0}" presName="sibTrans" presStyleCnt="0"/>
      <dgm:spPr/>
    </dgm:pt>
    <dgm:pt modelId="{CA5AF18B-B7B1-4D95-AD50-3B505A356605}" type="pres">
      <dgm:prSet presAssocID="{AA97B28C-F844-4C9D-8B1A-953A19A5D156}" presName="textNode" presStyleLbl="node1" presStyleIdx="2" presStyleCnt="3">
        <dgm:presLayoutVars>
          <dgm:bulletEnabled val="1"/>
        </dgm:presLayoutVars>
      </dgm:prSet>
      <dgm:spPr/>
    </dgm:pt>
  </dgm:ptLst>
  <dgm:cxnLst>
    <dgm:cxn modelId="{C691DF55-31BC-4AEB-A41B-6D11CD2F988A}" type="presOf" srcId="{AA97B28C-F844-4C9D-8B1A-953A19A5D156}" destId="{CA5AF18B-B7B1-4D95-AD50-3B505A356605}" srcOrd="0" destOrd="0" presId="urn:microsoft.com/office/officeart/2005/8/layout/hProcess9"/>
    <dgm:cxn modelId="{5901EC8B-BCB2-4DF5-83CC-B5A9C35D3872}" type="presOf" srcId="{F8559579-76F7-4227-B02E-80E2C0634E96}" destId="{D80B8B59-F5E7-4BDF-9DB6-FC058562D2D6}" srcOrd="0" destOrd="0" presId="urn:microsoft.com/office/officeart/2005/8/layout/hProcess9"/>
    <dgm:cxn modelId="{827C8F9B-7B14-48B5-AAE6-04AC19FFD5DD}" type="presOf" srcId="{31A3BE94-F27B-4E46-8F8E-A230947FA151}" destId="{A34CE77A-D065-4040-8D90-606AE9D2271A}" srcOrd="0" destOrd="0" presId="urn:microsoft.com/office/officeart/2005/8/layout/hProcess9"/>
    <dgm:cxn modelId="{70ECABAC-7E42-40E1-9828-CB224451BF2B}" type="presOf" srcId="{379CF2F3-D8FA-4D1B-A6B5-5B06EBD8385B}" destId="{C93FC12C-F467-42D6-840F-6CA88CD44886}" srcOrd="0" destOrd="0" presId="urn:microsoft.com/office/officeart/2005/8/layout/hProcess9"/>
    <dgm:cxn modelId="{BBACA0BB-ABA9-4465-8C46-56F9C0F94E95}" srcId="{379CF2F3-D8FA-4D1B-A6B5-5B06EBD8385B}" destId="{AA97B28C-F844-4C9D-8B1A-953A19A5D156}" srcOrd="2" destOrd="0" parTransId="{437FC115-CE40-4306-908C-8D89E2A55BD5}" sibTransId="{33BE71B2-F70D-42BB-9DE0-375F97EA0AB2}"/>
    <dgm:cxn modelId="{114466CA-51BD-4FCA-BC1C-129E3E70F099}" srcId="{379CF2F3-D8FA-4D1B-A6B5-5B06EBD8385B}" destId="{31A3BE94-F27B-4E46-8F8E-A230947FA151}" srcOrd="0" destOrd="0" parTransId="{42FE4C7F-DE82-4EB1-8FF4-F33D23F6751D}" sibTransId="{44810A62-0A2F-4667-B051-79C4321A6D4B}"/>
    <dgm:cxn modelId="{D26171F1-A26B-41D6-974D-1C74B41E2167}" srcId="{379CF2F3-D8FA-4D1B-A6B5-5B06EBD8385B}" destId="{F8559579-76F7-4227-B02E-80E2C0634E96}" srcOrd="1" destOrd="0" parTransId="{06F4ACC1-208C-4A0F-9262-8D56E38C3255}" sibTransId="{B5B8D7CC-A0D0-46EC-80A3-C99C7E971CC0}"/>
    <dgm:cxn modelId="{DDDB677E-688B-4C1E-9FA5-E4448013B887}" type="presParOf" srcId="{C93FC12C-F467-42D6-840F-6CA88CD44886}" destId="{58976080-67A5-4639-B7D2-8642071459E2}" srcOrd="0" destOrd="0" presId="urn:microsoft.com/office/officeart/2005/8/layout/hProcess9"/>
    <dgm:cxn modelId="{E1218EA4-C8D8-40B8-9176-1D727543821B}" type="presParOf" srcId="{C93FC12C-F467-42D6-840F-6CA88CD44886}" destId="{F5018EBF-ED00-4D38-8FFF-D84952B0E185}" srcOrd="1" destOrd="0" presId="urn:microsoft.com/office/officeart/2005/8/layout/hProcess9"/>
    <dgm:cxn modelId="{F655126F-4804-4BA2-B219-115D025A1FA1}" type="presParOf" srcId="{F5018EBF-ED00-4D38-8FFF-D84952B0E185}" destId="{A34CE77A-D065-4040-8D90-606AE9D2271A}" srcOrd="0" destOrd="0" presId="urn:microsoft.com/office/officeart/2005/8/layout/hProcess9"/>
    <dgm:cxn modelId="{EE2E936A-B82C-4645-8257-2AE451222025}" type="presParOf" srcId="{F5018EBF-ED00-4D38-8FFF-D84952B0E185}" destId="{7B477081-5447-4A6C-80B7-A46C7D079908}" srcOrd="1" destOrd="0" presId="urn:microsoft.com/office/officeart/2005/8/layout/hProcess9"/>
    <dgm:cxn modelId="{3377011F-5355-4990-A9BE-FE9147740C96}" type="presParOf" srcId="{F5018EBF-ED00-4D38-8FFF-D84952B0E185}" destId="{D80B8B59-F5E7-4BDF-9DB6-FC058562D2D6}" srcOrd="2" destOrd="0" presId="urn:microsoft.com/office/officeart/2005/8/layout/hProcess9"/>
    <dgm:cxn modelId="{A3174C18-A99E-4EBD-B942-0C0D024139B0}" type="presParOf" srcId="{F5018EBF-ED00-4D38-8FFF-D84952B0E185}" destId="{F1E4CF33-15F3-4155-A053-B1ED03898C89}" srcOrd="3" destOrd="0" presId="urn:microsoft.com/office/officeart/2005/8/layout/hProcess9"/>
    <dgm:cxn modelId="{E2DDC01E-AD4C-4B5E-9875-EC202B066ECF}" type="presParOf" srcId="{F5018EBF-ED00-4D38-8FFF-D84952B0E185}" destId="{CA5AF18B-B7B1-4D95-AD50-3B505A3566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F6E712-1CEA-4951-B6E9-BD25B6F8C44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8169FED-9F5B-4D0A-8E5C-D19DD9046B1B}">
      <dgm:prSet phldrT="[Text]" phldr="0" custT="1"/>
      <dgm:spPr/>
      <dgm:t>
        <a:bodyPr/>
        <a:lstStyle/>
        <a:p>
          <a:r>
            <a:rPr lang="en-US" sz="1900" b="1"/>
            <a:t>Discharge Preparedness</a:t>
          </a:r>
        </a:p>
      </dgm:t>
    </dgm:pt>
    <dgm:pt modelId="{FE8DFDC3-4991-40FB-A4D3-30E4CB4DE04E}" type="parTrans" cxnId="{281680D9-5DD6-45BF-8520-4A0FD6818EF5}">
      <dgm:prSet/>
      <dgm:spPr/>
      <dgm:t>
        <a:bodyPr/>
        <a:lstStyle/>
        <a:p>
          <a:endParaRPr lang="en-US"/>
        </a:p>
      </dgm:t>
    </dgm:pt>
    <dgm:pt modelId="{D4DCEE7E-DABB-45CF-BA09-D1A9817693AE}" type="sibTrans" cxnId="{281680D9-5DD6-45BF-8520-4A0FD6818EF5}">
      <dgm:prSet/>
      <dgm:spPr/>
      <dgm:t>
        <a:bodyPr/>
        <a:lstStyle/>
        <a:p>
          <a:endParaRPr lang="en-US"/>
        </a:p>
      </dgm:t>
    </dgm:pt>
    <dgm:pt modelId="{8E1EBFDB-89B3-4835-87AE-C6DDC0A2CA4F}">
      <dgm:prSet phldrT="[Text]" phldr="0" custT="1"/>
      <dgm:spPr/>
      <dgm:t>
        <a:bodyPr/>
        <a:lstStyle/>
        <a:p>
          <a:r>
            <a:rPr lang="en-US" sz="1400"/>
            <a:t>Supports confidence building</a:t>
          </a:r>
        </a:p>
      </dgm:t>
    </dgm:pt>
    <dgm:pt modelId="{6111EC1B-94DE-4228-BE8F-6AB92F3A32C5}" type="parTrans" cxnId="{AFEDBC8A-3490-423A-8F26-198868361818}">
      <dgm:prSet/>
      <dgm:spPr/>
      <dgm:t>
        <a:bodyPr/>
        <a:lstStyle/>
        <a:p>
          <a:endParaRPr lang="en-US"/>
        </a:p>
      </dgm:t>
    </dgm:pt>
    <dgm:pt modelId="{5251C754-9211-4913-807B-33D9D395D783}" type="sibTrans" cxnId="{AFEDBC8A-3490-423A-8F26-198868361818}">
      <dgm:prSet/>
      <dgm:spPr/>
      <dgm:t>
        <a:bodyPr/>
        <a:lstStyle/>
        <a:p>
          <a:endParaRPr lang="en-US"/>
        </a:p>
      </dgm:t>
    </dgm:pt>
    <dgm:pt modelId="{302C5F75-1A42-4D46-902B-7F93CA9C0BAB}">
      <dgm:prSet phldrT="[Text]" phldr="0" custT="1"/>
      <dgm:spPr/>
      <dgm:t>
        <a:bodyPr/>
        <a:lstStyle/>
        <a:p>
          <a:r>
            <a:rPr lang="en-US" sz="1400"/>
            <a:t>Balance of high cognitive load right after discharge</a:t>
          </a:r>
        </a:p>
      </dgm:t>
    </dgm:pt>
    <dgm:pt modelId="{EEAF5D24-03F6-49B4-B78C-DAFA89A47C3D}" type="parTrans" cxnId="{75F70611-C5B6-4CF1-8296-656030B0B02A}">
      <dgm:prSet/>
      <dgm:spPr/>
      <dgm:t>
        <a:bodyPr/>
        <a:lstStyle/>
        <a:p>
          <a:endParaRPr lang="en-US"/>
        </a:p>
      </dgm:t>
    </dgm:pt>
    <dgm:pt modelId="{F7C6F694-4694-4AFE-AFCA-E01DBD79506F}" type="sibTrans" cxnId="{75F70611-C5B6-4CF1-8296-656030B0B02A}">
      <dgm:prSet/>
      <dgm:spPr/>
      <dgm:t>
        <a:bodyPr/>
        <a:lstStyle/>
        <a:p>
          <a:endParaRPr lang="en-US"/>
        </a:p>
      </dgm:t>
    </dgm:pt>
    <dgm:pt modelId="{7E3B3C05-EAC5-4F59-BCF7-505978D751CF}">
      <dgm:prSet phldrT="[Text]" phldr="0" custT="1"/>
      <dgm:spPr/>
      <dgm:t>
        <a:bodyPr/>
        <a:lstStyle/>
        <a:p>
          <a:r>
            <a:rPr lang="en-US" sz="1900" b="1"/>
            <a:t>Role of Pharmacist</a:t>
          </a:r>
        </a:p>
      </dgm:t>
    </dgm:pt>
    <dgm:pt modelId="{5BAC15F9-5C28-4E7D-82E2-20A698A29A23}" type="parTrans" cxnId="{D74DDDA0-66A3-4660-BAF5-46C0DFA93A60}">
      <dgm:prSet/>
      <dgm:spPr/>
      <dgm:t>
        <a:bodyPr/>
        <a:lstStyle/>
        <a:p>
          <a:endParaRPr lang="en-US"/>
        </a:p>
      </dgm:t>
    </dgm:pt>
    <dgm:pt modelId="{B621F351-17FE-45C1-8DFC-510588623C59}" type="sibTrans" cxnId="{D74DDDA0-66A3-4660-BAF5-46C0DFA93A60}">
      <dgm:prSet/>
      <dgm:spPr/>
      <dgm:t>
        <a:bodyPr/>
        <a:lstStyle/>
        <a:p>
          <a:endParaRPr lang="en-US"/>
        </a:p>
      </dgm:t>
    </dgm:pt>
    <dgm:pt modelId="{6688B876-A8E7-4C85-A525-EE89834452E5}">
      <dgm:prSet phldrT="[Text]" phldr="0" custT="1"/>
      <dgm:spPr/>
      <dgm:t>
        <a:bodyPr/>
        <a:lstStyle/>
        <a:p>
          <a:r>
            <a:rPr lang="en-US" sz="1400"/>
            <a:t>Reassurance</a:t>
          </a:r>
        </a:p>
      </dgm:t>
    </dgm:pt>
    <dgm:pt modelId="{EA1A9637-D8B0-4CF9-BFE4-23DAD86CD9CD}" type="parTrans" cxnId="{D1E43BBB-D778-4F4D-AA34-34E620CC566F}">
      <dgm:prSet/>
      <dgm:spPr/>
      <dgm:t>
        <a:bodyPr/>
        <a:lstStyle/>
        <a:p>
          <a:endParaRPr lang="en-US"/>
        </a:p>
      </dgm:t>
    </dgm:pt>
    <dgm:pt modelId="{40B314A8-1115-4DE7-97D5-AC56462F2880}" type="sibTrans" cxnId="{D1E43BBB-D778-4F4D-AA34-34E620CC566F}">
      <dgm:prSet/>
      <dgm:spPr/>
      <dgm:t>
        <a:bodyPr/>
        <a:lstStyle/>
        <a:p>
          <a:endParaRPr lang="en-US"/>
        </a:p>
      </dgm:t>
    </dgm:pt>
    <dgm:pt modelId="{006F4E76-B629-4D56-A933-46056F22D5B6}">
      <dgm:prSet phldrT="[Text]" phldr="0" custT="1"/>
      <dgm:spPr/>
      <dgm:t>
        <a:bodyPr/>
        <a:lstStyle/>
        <a:p>
          <a:r>
            <a:rPr lang="en-US" sz="1800" b="1"/>
            <a:t>Safety &amp; Error Prevention</a:t>
          </a:r>
        </a:p>
      </dgm:t>
    </dgm:pt>
    <dgm:pt modelId="{2E29E5CF-56AE-4B45-A4D4-1626AA4035F9}" type="parTrans" cxnId="{B0ACAC10-0875-4634-B383-23C064D7FCBB}">
      <dgm:prSet/>
      <dgm:spPr/>
      <dgm:t>
        <a:bodyPr/>
        <a:lstStyle/>
        <a:p>
          <a:endParaRPr lang="en-US"/>
        </a:p>
      </dgm:t>
    </dgm:pt>
    <dgm:pt modelId="{C6BC11E2-17C5-4E69-8B42-C85F7CE8D2B0}" type="sibTrans" cxnId="{B0ACAC10-0875-4634-B383-23C064D7FCBB}">
      <dgm:prSet/>
      <dgm:spPr/>
      <dgm:t>
        <a:bodyPr/>
        <a:lstStyle/>
        <a:p>
          <a:endParaRPr lang="en-US"/>
        </a:p>
      </dgm:t>
    </dgm:pt>
    <dgm:pt modelId="{7D7B4F5D-2997-4C00-8936-166B1EF78028}">
      <dgm:prSet phldrT="[Text]" phldr="0" custT="1"/>
      <dgm:spPr/>
      <dgm:t>
        <a:bodyPr/>
        <a:lstStyle/>
        <a:p>
          <a:r>
            <a:rPr lang="en-US" sz="1400"/>
            <a:t>Preventative </a:t>
          </a:r>
        </a:p>
      </dgm:t>
    </dgm:pt>
    <dgm:pt modelId="{5F985533-EF41-4015-A694-6013F615EE20}" type="parTrans" cxnId="{1E49186B-A07A-48F3-BD11-B190201A3C0C}">
      <dgm:prSet/>
      <dgm:spPr/>
      <dgm:t>
        <a:bodyPr/>
        <a:lstStyle/>
        <a:p>
          <a:endParaRPr lang="en-US"/>
        </a:p>
      </dgm:t>
    </dgm:pt>
    <dgm:pt modelId="{A6512CB2-C83F-40B2-A01D-11BA481E5B2A}" type="sibTrans" cxnId="{1E49186B-A07A-48F3-BD11-B190201A3C0C}">
      <dgm:prSet/>
      <dgm:spPr/>
      <dgm:t>
        <a:bodyPr/>
        <a:lstStyle/>
        <a:p>
          <a:endParaRPr lang="en-US"/>
        </a:p>
      </dgm:t>
    </dgm:pt>
    <dgm:pt modelId="{FDAA1F1A-4B7B-402B-BE79-6D386EA042CF}">
      <dgm:prSet phldrT="[Text]" phldr="0" custT="1"/>
      <dgm:spPr/>
      <dgm:t>
        <a:bodyPr/>
        <a:lstStyle/>
        <a:p>
          <a:r>
            <a:rPr lang="en-US" sz="1400"/>
            <a:t>Immediate discrepancy identification</a:t>
          </a:r>
        </a:p>
      </dgm:t>
    </dgm:pt>
    <dgm:pt modelId="{46A15A08-0845-4817-828D-FED3B74F529F}" type="parTrans" cxnId="{8E157AD0-EB7E-4773-AD17-BF645E78A3EE}">
      <dgm:prSet/>
      <dgm:spPr/>
      <dgm:t>
        <a:bodyPr/>
        <a:lstStyle/>
        <a:p>
          <a:endParaRPr lang="en-US"/>
        </a:p>
      </dgm:t>
    </dgm:pt>
    <dgm:pt modelId="{04407118-F96F-46E4-9C10-FD7AE9A7FFE9}" type="sibTrans" cxnId="{8E157AD0-EB7E-4773-AD17-BF645E78A3EE}">
      <dgm:prSet/>
      <dgm:spPr/>
      <dgm:t>
        <a:bodyPr/>
        <a:lstStyle/>
        <a:p>
          <a:endParaRPr lang="en-US"/>
        </a:p>
      </dgm:t>
    </dgm:pt>
    <dgm:pt modelId="{AF0F2E5B-55BC-4026-BDFC-F321C513FEC3}">
      <dgm:prSet custT="1"/>
      <dgm:spPr/>
      <dgm:t>
        <a:bodyPr/>
        <a:lstStyle/>
        <a:p>
          <a:r>
            <a:rPr lang="en-US" sz="1800" b="1"/>
            <a:t>Feasibility &amp; Burden</a:t>
          </a:r>
        </a:p>
      </dgm:t>
    </dgm:pt>
    <dgm:pt modelId="{3825DB6A-F589-4071-830D-F6DB1BE66686}" type="parTrans" cxnId="{7A925DAF-5D65-4726-87AF-D3C159A3A9DF}">
      <dgm:prSet/>
      <dgm:spPr/>
      <dgm:t>
        <a:bodyPr/>
        <a:lstStyle/>
        <a:p>
          <a:endParaRPr lang="en-US"/>
        </a:p>
      </dgm:t>
    </dgm:pt>
    <dgm:pt modelId="{2771CA33-DB5B-4A50-8836-7E078DD562AD}" type="sibTrans" cxnId="{7A925DAF-5D65-4726-87AF-D3C159A3A9DF}">
      <dgm:prSet/>
      <dgm:spPr/>
      <dgm:t>
        <a:bodyPr/>
        <a:lstStyle/>
        <a:p>
          <a:endParaRPr lang="en-US"/>
        </a:p>
      </dgm:t>
    </dgm:pt>
    <dgm:pt modelId="{FF2EBD10-C34F-44AF-89E1-0D313356A6FE}">
      <dgm:prSet custT="1"/>
      <dgm:spPr/>
      <dgm:t>
        <a:bodyPr/>
        <a:lstStyle/>
        <a:p>
          <a:r>
            <a:rPr lang="en-US" sz="1800" b="1"/>
            <a:t>System Navigation &amp; Continuity</a:t>
          </a:r>
        </a:p>
      </dgm:t>
    </dgm:pt>
    <dgm:pt modelId="{CF2E220B-BF2F-4C72-8A44-D0D3DE91EE6F}" type="parTrans" cxnId="{20B43E5C-0D6E-4B9A-BFD7-DD182A1C6E94}">
      <dgm:prSet/>
      <dgm:spPr/>
      <dgm:t>
        <a:bodyPr/>
        <a:lstStyle/>
        <a:p>
          <a:endParaRPr lang="en-US"/>
        </a:p>
      </dgm:t>
    </dgm:pt>
    <dgm:pt modelId="{98BBBBEA-5891-464E-B0C6-C302F6076F56}" type="sibTrans" cxnId="{20B43E5C-0D6E-4B9A-BFD7-DD182A1C6E94}">
      <dgm:prSet/>
      <dgm:spPr/>
      <dgm:t>
        <a:bodyPr/>
        <a:lstStyle/>
        <a:p>
          <a:endParaRPr lang="en-US"/>
        </a:p>
      </dgm:t>
    </dgm:pt>
    <dgm:pt modelId="{B8B179BE-BD1D-4DE5-BECB-38334F5B31BF}">
      <dgm:prSet phldrT="[Text]" phldr="0" custT="1"/>
      <dgm:spPr/>
      <dgm:t>
        <a:bodyPr/>
        <a:lstStyle/>
        <a:p>
          <a:r>
            <a:rPr lang="en-US" sz="1400"/>
            <a:t>Safety net</a:t>
          </a:r>
        </a:p>
      </dgm:t>
    </dgm:pt>
    <dgm:pt modelId="{BDECC957-353D-4EE0-840B-4AAA41186EEA}" type="parTrans" cxnId="{381A043B-5393-4194-A831-091CA6E31931}">
      <dgm:prSet/>
      <dgm:spPr/>
      <dgm:t>
        <a:bodyPr/>
        <a:lstStyle/>
        <a:p>
          <a:endParaRPr lang="en-US"/>
        </a:p>
      </dgm:t>
    </dgm:pt>
    <dgm:pt modelId="{6DDC4212-F72F-4874-90A7-E12CBFFFBC61}" type="sibTrans" cxnId="{381A043B-5393-4194-A831-091CA6E31931}">
      <dgm:prSet/>
      <dgm:spPr/>
      <dgm:t>
        <a:bodyPr/>
        <a:lstStyle/>
        <a:p>
          <a:endParaRPr lang="en-US"/>
        </a:p>
      </dgm:t>
    </dgm:pt>
    <dgm:pt modelId="{B8790A76-0AE5-4E38-BE2A-5DF69B53808D}">
      <dgm:prSet custT="1"/>
      <dgm:spPr/>
      <dgm:t>
        <a:bodyPr/>
        <a:lstStyle/>
        <a:p>
          <a:r>
            <a:rPr lang="en-US" sz="1400"/>
            <a:t>Error detection</a:t>
          </a:r>
        </a:p>
      </dgm:t>
    </dgm:pt>
    <dgm:pt modelId="{A18B2E2A-0F15-4E7D-8D4B-68272145C938}" type="parTrans" cxnId="{8A5155AC-AF5C-416C-8316-7B1F47BE118E}">
      <dgm:prSet/>
      <dgm:spPr/>
      <dgm:t>
        <a:bodyPr/>
        <a:lstStyle/>
        <a:p>
          <a:endParaRPr lang="en-US"/>
        </a:p>
      </dgm:t>
    </dgm:pt>
    <dgm:pt modelId="{C5EB7ABD-D0C9-4726-9B8C-69AA5927C938}" type="sibTrans" cxnId="{8A5155AC-AF5C-416C-8316-7B1F47BE118E}">
      <dgm:prSet/>
      <dgm:spPr/>
      <dgm:t>
        <a:bodyPr/>
        <a:lstStyle/>
        <a:p>
          <a:endParaRPr lang="en-US"/>
        </a:p>
      </dgm:t>
    </dgm:pt>
    <dgm:pt modelId="{5A0956DA-AEEF-4B59-8471-13826EA58F49}">
      <dgm:prSet custT="1"/>
      <dgm:spPr/>
      <dgm:t>
        <a:bodyPr/>
        <a:lstStyle/>
        <a:p>
          <a:r>
            <a:rPr lang="en-US" sz="1400"/>
            <a:t>High acceptability</a:t>
          </a:r>
        </a:p>
      </dgm:t>
    </dgm:pt>
    <dgm:pt modelId="{3270E620-8487-4BA3-8E0D-7E044BF9DB9B}" type="parTrans" cxnId="{3068E3D9-7373-49BC-A348-FDE43682CEFD}">
      <dgm:prSet/>
      <dgm:spPr/>
      <dgm:t>
        <a:bodyPr/>
        <a:lstStyle/>
        <a:p>
          <a:endParaRPr lang="en-US"/>
        </a:p>
      </dgm:t>
    </dgm:pt>
    <dgm:pt modelId="{337EA985-7686-4FB3-B008-0F5AADE281B7}" type="sibTrans" cxnId="{3068E3D9-7373-49BC-A348-FDE43682CEFD}">
      <dgm:prSet/>
      <dgm:spPr/>
      <dgm:t>
        <a:bodyPr/>
        <a:lstStyle/>
        <a:p>
          <a:endParaRPr lang="en-US"/>
        </a:p>
      </dgm:t>
    </dgm:pt>
    <dgm:pt modelId="{5A68E92E-F7FD-4F13-9F96-A76820053076}">
      <dgm:prSet custT="1"/>
      <dgm:spPr/>
      <dgm:t>
        <a:bodyPr/>
        <a:lstStyle/>
        <a:p>
          <a:r>
            <a:rPr lang="en-US" sz="1400"/>
            <a:t>Need more flexibility, especially with complex cases</a:t>
          </a:r>
        </a:p>
      </dgm:t>
    </dgm:pt>
    <dgm:pt modelId="{EDF3C15F-B451-4EB4-A8F1-385DAE950D78}" type="parTrans" cxnId="{1EF88806-EC2A-49FC-8CD1-E60E8A9F08BE}">
      <dgm:prSet/>
      <dgm:spPr/>
      <dgm:t>
        <a:bodyPr/>
        <a:lstStyle/>
        <a:p>
          <a:endParaRPr lang="en-US"/>
        </a:p>
      </dgm:t>
    </dgm:pt>
    <dgm:pt modelId="{98571ADE-9166-4CC3-B6FB-409632EC8CB3}" type="sibTrans" cxnId="{1EF88806-EC2A-49FC-8CD1-E60E8A9F08BE}">
      <dgm:prSet/>
      <dgm:spPr/>
      <dgm:t>
        <a:bodyPr/>
        <a:lstStyle/>
        <a:p>
          <a:endParaRPr lang="en-US"/>
        </a:p>
      </dgm:t>
    </dgm:pt>
    <dgm:pt modelId="{D3FDCCDC-E313-409A-B06C-A381CAB167FA}">
      <dgm:prSet custT="1"/>
      <dgm:spPr/>
      <dgm:t>
        <a:bodyPr/>
        <a:lstStyle/>
        <a:p>
          <a:pPr rtl="0"/>
          <a:r>
            <a:rPr lang="en-US" sz="1250"/>
            <a:t>Opportunities to develop systems to reduce caregiver burden (e.g., portable documentation</a:t>
          </a:r>
          <a:r>
            <a:rPr lang="en-US" sz="1250">
              <a:latin typeface="Aptos Display" panose="02110004020202020204"/>
            </a:rPr>
            <a:t> for primary provider</a:t>
          </a:r>
          <a:r>
            <a:rPr lang="en-US" sz="1250"/>
            <a:t>)</a:t>
          </a:r>
        </a:p>
      </dgm:t>
    </dgm:pt>
    <dgm:pt modelId="{917DB1F7-0E84-43C4-9E89-B5DB206B1EC2}" type="parTrans" cxnId="{85A58274-21C9-48C8-9CBB-CF20A30147E7}">
      <dgm:prSet/>
      <dgm:spPr/>
      <dgm:t>
        <a:bodyPr/>
        <a:lstStyle/>
        <a:p>
          <a:endParaRPr lang="en-US"/>
        </a:p>
      </dgm:t>
    </dgm:pt>
    <dgm:pt modelId="{E4229FD4-5840-4B63-AA68-2974E0D8BB64}" type="sibTrans" cxnId="{85A58274-21C9-48C8-9CBB-CF20A30147E7}">
      <dgm:prSet/>
      <dgm:spPr/>
      <dgm:t>
        <a:bodyPr/>
        <a:lstStyle/>
        <a:p>
          <a:endParaRPr lang="en-US"/>
        </a:p>
      </dgm:t>
    </dgm:pt>
    <dgm:pt modelId="{5B4FB480-1053-48A5-B877-6827E6CD2303}">
      <dgm:prSet custT="1"/>
      <dgm:spPr/>
      <dgm:t>
        <a:bodyPr/>
        <a:lstStyle/>
        <a:p>
          <a:endParaRPr lang="en-US" sz="1400"/>
        </a:p>
      </dgm:t>
    </dgm:pt>
    <dgm:pt modelId="{A919A7B8-F5E3-4652-9FB4-51940022CD7A}" type="parTrans" cxnId="{448037CD-889A-4B15-B9F2-FE088C50CB3A}">
      <dgm:prSet/>
      <dgm:spPr/>
      <dgm:t>
        <a:bodyPr/>
        <a:lstStyle/>
        <a:p>
          <a:endParaRPr lang="en-US"/>
        </a:p>
      </dgm:t>
    </dgm:pt>
    <dgm:pt modelId="{9E1B33AF-7073-475B-A8B4-32B3928D1C49}" type="sibTrans" cxnId="{448037CD-889A-4B15-B9F2-FE088C50CB3A}">
      <dgm:prSet/>
      <dgm:spPr/>
      <dgm:t>
        <a:bodyPr/>
        <a:lstStyle/>
        <a:p>
          <a:endParaRPr lang="en-US"/>
        </a:p>
      </dgm:t>
    </dgm:pt>
    <dgm:pt modelId="{C952C04A-ED5F-4DA2-96AA-2F729F249885}">
      <dgm:prSet custT="1"/>
      <dgm:spPr/>
      <dgm:t>
        <a:bodyPr/>
        <a:lstStyle/>
        <a:p>
          <a:endParaRPr lang="en-US" sz="1400"/>
        </a:p>
      </dgm:t>
    </dgm:pt>
    <dgm:pt modelId="{10586D3C-D34D-4E92-AF7C-873B8DEC2284}" type="parTrans" cxnId="{9C15A785-7642-4736-939C-3376671E085C}">
      <dgm:prSet/>
      <dgm:spPr/>
      <dgm:t>
        <a:bodyPr/>
        <a:lstStyle/>
        <a:p>
          <a:endParaRPr lang="en-US"/>
        </a:p>
      </dgm:t>
    </dgm:pt>
    <dgm:pt modelId="{84CBAFE5-EA5A-4273-8CC4-B60DA13C7910}" type="sibTrans" cxnId="{9C15A785-7642-4736-939C-3376671E085C}">
      <dgm:prSet/>
      <dgm:spPr/>
      <dgm:t>
        <a:bodyPr/>
        <a:lstStyle/>
        <a:p>
          <a:endParaRPr lang="en-US"/>
        </a:p>
      </dgm:t>
    </dgm:pt>
    <dgm:pt modelId="{6B853527-D6C5-466E-AEAF-9E8C1B919125}">
      <dgm:prSet phldrT="[Text]" phldr="0" custT="1"/>
      <dgm:spPr/>
      <dgm:t>
        <a:bodyPr/>
        <a:lstStyle/>
        <a:p>
          <a:endParaRPr lang="en-US" sz="1400"/>
        </a:p>
      </dgm:t>
    </dgm:pt>
    <dgm:pt modelId="{B208D46B-FB0F-4901-A3DE-D02391069ACF}" type="parTrans" cxnId="{FA60BB14-1D70-45E7-BB50-016815412D66}">
      <dgm:prSet/>
      <dgm:spPr/>
      <dgm:t>
        <a:bodyPr/>
        <a:lstStyle/>
        <a:p>
          <a:endParaRPr lang="en-US"/>
        </a:p>
      </dgm:t>
    </dgm:pt>
    <dgm:pt modelId="{A523554A-790A-468F-8EA0-B4E17A0DB762}" type="sibTrans" cxnId="{FA60BB14-1D70-45E7-BB50-016815412D66}">
      <dgm:prSet/>
      <dgm:spPr/>
      <dgm:t>
        <a:bodyPr/>
        <a:lstStyle/>
        <a:p>
          <a:endParaRPr lang="en-US"/>
        </a:p>
      </dgm:t>
    </dgm:pt>
    <dgm:pt modelId="{25D4321B-86E5-4B9F-AC72-BA500A22651D}" type="pres">
      <dgm:prSet presAssocID="{25F6E712-1CEA-4951-B6E9-BD25B6F8C443}" presName="Name0" presStyleCnt="0">
        <dgm:presLayoutVars>
          <dgm:dir/>
          <dgm:resizeHandles val="exact"/>
        </dgm:presLayoutVars>
      </dgm:prSet>
      <dgm:spPr/>
    </dgm:pt>
    <dgm:pt modelId="{74C5BFC6-221E-43EB-A1AB-D05F835184BF}" type="pres">
      <dgm:prSet presAssocID="{F8169FED-9F5B-4D0A-8E5C-D19DD9046B1B}" presName="Name5" presStyleLbl="vennNode1" presStyleIdx="0" presStyleCnt="5">
        <dgm:presLayoutVars>
          <dgm:bulletEnabled val="1"/>
        </dgm:presLayoutVars>
      </dgm:prSet>
      <dgm:spPr/>
    </dgm:pt>
    <dgm:pt modelId="{D09BDBAC-640A-4137-B463-E79AF45974B8}" type="pres">
      <dgm:prSet presAssocID="{D4DCEE7E-DABB-45CF-BA09-D1A9817693AE}" presName="space" presStyleCnt="0"/>
      <dgm:spPr/>
    </dgm:pt>
    <dgm:pt modelId="{83409FFB-B78A-4522-922D-E22E34F82CEB}" type="pres">
      <dgm:prSet presAssocID="{7E3B3C05-EAC5-4F59-BCF7-505978D751CF}" presName="Name5" presStyleLbl="vennNode1" presStyleIdx="1" presStyleCnt="5">
        <dgm:presLayoutVars>
          <dgm:bulletEnabled val="1"/>
        </dgm:presLayoutVars>
      </dgm:prSet>
      <dgm:spPr/>
    </dgm:pt>
    <dgm:pt modelId="{7F619328-451B-42D1-8649-5D10E24DF8CA}" type="pres">
      <dgm:prSet presAssocID="{B621F351-17FE-45C1-8DFC-510588623C59}" presName="space" presStyleCnt="0"/>
      <dgm:spPr/>
    </dgm:pt>
    <dgm:pt modelId="{9A3A27F1-5BF9-4B6C-90B0-64F23B5704CB}" type="pres">
      <dgm:prSet presAssocID="{006F4E76-B629-4D56-A933-46056F22D5B6}" presName="Name5" presStyleLbl="vennNode1" presStyleIdx="2" presStyleCnt="5">
        <dgm:presLayoutVars>
          <dgm:bulletEnabled val="1"/>
        </dgm:presLayoutVars>
      </dgm:prSet>
      <dgm:spPr/>
    </dgm:pt>
    <dgm:pt modelId="{9692A82D-2ED2-4837-806B-76C89BD723E8}" type="pres">
      <dgm:prSet presAssocID="{C6BC11E2-17C5-4E69-8B42-C85F7CE8D2B0}" presName="space" presStyleCnt="0"/>
      <dgm:spPr/>
    </dgm:pt>
    <dgm:pt modelId="{55EBEB21-362E-4F79-9B8D-7BD261246F77}" type="pres">
      <dgm:prSet presAssocID="{AF0F2E5B-55BC-4026-BDFC-F321C513FEC3}" presName="Name5" presStyleLbl="vennNode1" presStyleIdx="3" presStyleCnt="5">
        <dgm:presLayoutVars>
          <dgm:bulletEnabled val="1"/>
        </dgm:presLayoutVars>
      </dgm:prSet>
      <dgm:spPr/>
    </dgm:pt>
    <dgm:pt modelId="{2111D5EF-3A04-4A68-B3C7-5759D28EAED8}" type="pres">
      <dgm:prSet presAssocID="{2771CA33-DB5B-4A50-8836-7E078DD562AD}" presName="space" presStyleCnt="0"/>
      <dgm:spPr/>
    </dgm:pt>
    <dgm:pt modelId="{0E573C91-66B6-492C-ABB7-CF1E491C4C2B}" type="pres">
      <dgm:prSet presAssocID="{FF2EBD10-C34F-44AF-89E1-0D313356A6FE}" presName="Name5" presStyleLbl="vennNode1" presStyleIdx="4" presStyleCnt="5">
        <dgm:presLayoutVars>
          <dgm:bulletEnabled val="1"/>
        </dgm:presLayoutVars>
      </dgm:prSet>
      <dgm:spPr/>
    </dgm:pt>
  </dgm:ptLst>
  <dgm:cxnLst>
    <dgm:cxn modelId="{5B500900-49FA-45C4-8E18-08CB12F42F86}" type="presOf" srcId="{AF0F2E5B-55BC-4026-BDFC-F321C513FEC3}" destId="{55EBEB21-362E-4F79-9B8D-7BD261246F77}" srcOrd="0" destOrd="0" presId="urn:microsoft.com/office/officeart/2005/8/layout/venn3"/>
    <dgm:cxn modelId="{1EF88806-EC2A-49FC-8CD1-E60E8A9F08BE}" srcId="{AF0F2E5B-55BC-4026-BDFC-F321C513FEC3}" destId="{5A68E92E-F7FD-4F13-9F96-A76820053076}" srcOrd="1" destOrd="0" parTransId="{EDF3C15F-B451-4EB4-A8F1-385DAE950D78}" sibTransId="{98571ADE-9166-4CC3-B6FB-409632EC8CB3}"/>
    <dgm:cxn modelId="{9416C10D-44AA-4010-9BFD-2EE4CCF24BE5}" type="presOf" srcId="{7D7B4F5D-2997-4C00-8936-166B1EF78028}" destId="{9A3A27F1-5BF9-4B6C-90B0-64F23B5704CB}" srcOrd="0" destOrd="1" presId="urn:microsoft.com/office/officeart/2005/8/layout/venn3"/>
    <dgm:cxn modelId="{B0ACAC10-0875-4634-B383-23C064D7FCBB}" srcId="{25F6E712-1CEA-4951-B6E9-BD25B6F8C443}" destId="{006F4E76-B629-4D56-A933-46056F22D5B6}" srcOrd="2" destOrd="0" parTransId="{2E29E5CF-56AE-4B45-A4D4-1626AA4035F9}" sibTransId="{C6BC11E2-17C5-4E69-8B42-C85F7CE8D2B0}"/>
    <dgm:cxn modelId="{75F70611-C5B6-4CF1-8296-656030B0B02A}" srcId="{F8169FED-9F5B-4D0A-8E5C-D19DD9046B1B}" destId="{302C5F75-1A42-4D46-902B-7F93CA9C0BAB}" srcOrd="1" destOrd="0" parTransId="{EEAF5D24-03F6-49B4-B78C-DAFA89A47C3D}" sibTransId="{F7C6F694-4694-4AFE-AFCA-E01DBD79506F}"/>
    <dgm:cxn modelId="{FA60BB14-1D70-45E7-BB50-016815412D66}" srcId="{006F4E76-B629-4D56-A933-46056F22D5B6}" destId="{6B853527-D6C5-466E-AEAF-9E8C1B919125}" srcOrd="2" destOrd="0" parTransId="{B208D46B-FB0F-4901-A3DE-D02391069ACF}" sibTransId="{A523554A-790A-468F-8EA0-B4E17A0DB762}"/>
    <dgm:cxn modelId="{4D6D9A20-B436-4D7D-94D1-60D64D7C4F58}" type="presOf" srcId="{F8169FED-9F5B-4D0A-8E5C-D19DD9046B1B}" destId="{74C5BFC6-221E-43EB-A1AB-D05F835184BF}" srcOrd="0" destOrd="0" presId="urn:microsoft.com/office/officeart/2005/8/layout/venn3"/>
    <dgm:cxn modelId="{00EE5934-3F1D-405B-92F5-C0D164E481A2}" type="presOf" srcId="{5B4FB480-1053-48A5-B877-6827E6CD2303}" destId="{83409FFB-B78A-4522-922D-E22E34F82CEB}" srcOrd="0" destOrd="4" presId="urn:microsoft.com/office/officeart/2005/8/layout/venn3"/>
    <dgm:cxn modelId="{381A043B-5393-4194-A831-091CA6E31931}" srcId="{7E3B3C05-EAC5-4F59-BCF7-505978D751CF}" destId="{B8B179BE-BD1D-4DE5-BECB-38334F5B31BF}" srcOrd="1" destOrd="0" parTransId="{BDECC957-353D-4EE0-840B-4AAA41186EEA}" sibTransId="{6DDC4212-F72F-4874-90A7-E12CBFFFBC61}"/>
    <dgm:cxn modelId="{D45CA33D-2E9C-46AC-AD09-7C30C618EDAD}" type="presOf" srcId="{5A0956DA-AEEF-4B59-8471-13826EA58F49}" destId="{55EBEB21-362E-4F79-9B8D-7BD261246F77}" srcOrd="0" destOrd="1" presId="urn:microsoft.com/office/officeart/2005/8/layout/venn3"/>
    <dgm:cxn modelId="{AE9B1940-A7AA-4A7A-8C02-B6E36B1B56BE}" type="presOf" srcId="{B8790A76-0AE5-4E38-BE2A-5DF69B53808D}" destId="{83409FFB-B78A-4522-922D-E22E34F82CEB}" srcOrd="0" destOrd="3" presId="urn:microsoft.com/office/officeart/2005/8/layout/venn3"/>
    <dgm:cxn modelId="{72D18B5B-999A-4B9A-B085-72890D6A2531}" type="presOf" srcId="{25F6E712-1CEA-4951-B6E9-BD25B6F8C443}" destId="{25D4321B-86E5-4B9F-AC72-BA500A22651D}" srcOrd="0" destOrd="0" presId="urn:microsoft.com/office/officeart/2005/8/layout/venn3"/>
    <dgm:cxn modelId="{20B43E5C-0D6E-4B9A-BFD7-DD182A1C6E94}" srcId="{25F6E712-1CEA-4951-B6E9-BD25B6F8C443}" destId="{FF2EBD10-C34F-44AF-89E1-0D313356A6FE}" srcOrd="4" destOrd="0" parTransId="{CF2E220B-BF2F-4C72-8A44-D0D3DE91EE6F}" sibTransId="{98BBBBEA-5891-464E-B0C6-C302F6076F56}"/>
    <dgm:cxn modelId="{E718965F-E7DE-4812-9531-412F166F19A1}" type="presOf" srcId="{D3FDCCDC-E313-409A-B06C-A381CAB167FA}" destId="{0E573C91-66B6-492C-ABB7-CF1E491C4C2B}" srcOrd="0" destOrd="1" presId="urn:microsoft.com/office/officeart/2005/8/layout/venn3"/>
    <dgm:cxn modelId="{1E49186B-A07A-48F3-BD11-B190201A3C0C}" srcId="{006F4E76-B629-4D56-A933-46056F22D5B6}" destId="{7D7B4F5D-2997-4C00-8936-166B1EF78028}" srcOrd="0" destOrd="0" parTransId="{5F985533-EF41-4015-A694-6013F615EE20}" sibTransId="{A6512CB2-C83F-40B2-A01D-11BA481E5B2A}"/>
    <dgm:cxn modelId="{0134C26B-816B-4F83-A959-8C4FD63BD212}" type="presOf" srcId="{B8B179BE-BD1D-4DE5-BECB-38334F5B31BF}" destId="{83409FFB-B78A-4522-922D-E22E34F82CEB}" srcOrd="0" destOrd="2" presId="urn:microsoft.com/office/officeart/2005/8/layout/venn3"/>
    <dgm:cxn modelId="{932CF051-7A15-4B72-B3D3-344A085D4E57}" type="presOf" srcId="{006F4E76-B629-4D56-A933-46056F22D5B6}" destId="{9A3A27F1-5BF9-4B6C-90B0-64F23B5704CB}" srcOrd="0" destOrd="0" presId="urn:microsoft.com/office/officeart/2005/8/layout/venn3"/>
    <dgm:cxn modelId="{85A58274-21C9-48C8-9CBB-CF20A30147E7}" srcId="{FF2EBD10-C34F-44AF-89E1-0D313356A6FE}" destId="{D3FDCCDC-E313-409A-B06C-A381CAB167FA}" srcOrd="0" destOrd="0" parTransId="{917DB1F7-0E84-43C4-9E89-B5DB206B1EC2}" sibTransId="{E4229FD4-5840-4B63-AA68-2974E0D8BB64}"/>
    <dgm:cxn modelId="{E0276055-021E-496A-B356-C2F4F24ACEAE}" type="presOf" srcId="{302C5F75-1A42-4D46-902B-7F93CA9C0BAB}" destId="{74C5BFC6-221E-43EB-A1AB-D05F835184BF}" srcOrd="0" destOrd="2" presId="urn:microsoft.com/office/officeart/2005/8/layout/venn3"/>
    <dgm:cxn modelId="{70042A77-CB5F-4193-9D44-DA3C54F21D5B}" type="presOf" srcId="{6B853527-D6C5-466E-AEAF-9E8C1B919125}" destId="{9A3A27F1-5BF9-4B6C-90B0-64F23B5704CB}" srcOrd="0" destOrd="3" presId="urn:microsoft.com/office/officeart/2005/8/layout/venn3"/>
    <dgm:cxn modelId="{E6295258-66ED-4506-9894-2DDF75A01E93}" type="presOf" srcId="{FF2EBD10-C34F-44AF-89E1-0D313356A6FE}" destId="{0E573C91-66B6-492C-ABB7-CF1E491C4C2B}" srcOrd="0" destOrd="0" presId="urn:microsoft.com/office/officeart/2005/8/layout/venn3"/>
    <dgm:cxn modelId="{22526B82-4A41-49D8-A565-FF7077E9DF8A}" type="presOf" srcId="{C952C04A-ED5F-4DA2-96AA-2F729F249885}" destId="{83409FFB-B78A-4522-922D-E22E34F82CEB}" srcOrd="0" destOrd="5" presId="urn:microsoft.com/office/officeart/2005/8/layout/venn3"/>
    <dgm:cxn modelId="{9C15A785-7642-4736-939C-3376671E085C}" srcId="{7E3B3C05-EAC5-4F59-BCF7-505978D751CF}" destId="{C952C04A-ED5F-4DA2-96AA-2F729F249885}" srcOrd="4" destOrd="0" parTransId="{10586D3C-D34D-4E92-AF7C-873B8DEC2284}" sibTransId="{84CBAFE5-EA5A-4273-8CC4-B60DA13C7910}"/>
    <dgm:cxn modelId="{932C8887-A452-4085-8E18-11CBB2A20ECA}" type="presOf" srcId="{6688B876-A8E7-4C85-A525-EE89834452E5}" destId="{83409FFB-B78A-4522-922D-E22E34F82CEB}" srcOrd="0" destOrd="1" presId="urn:microsoft.com/office/officeart/2005/8/layout/venn3"/>
    <dgm:cxn modelId="{AFEDBC8A-3490-423A-8F26-198868361818}" srcId="{F8169FED-9F5B-4D0A-8E5C-D19DD9046B1B}" destId="{8E1EBFDB-89B3-4835-87AE-C6DDC0A2CA4F}" srcOrd="0" destOrd="0" parTransId="{6111EC1B-94DE-4228-BE8F-6AB92F3A32C5}" sibTransId="{5251C754-9211-4913-807B-33D9D395D783}"/>
    <dgm:cxn modelId="{D74DDDA0-66A3-4660-BAF5-46C0DFA93A60}" srcId="{25F6E712-1CEA-4951-B6E9-BD25B6F8C443}" destId="{7E3B3C05-EAC5-4F59-BCF7-505978D751CF}" srcOrd="1" destOrd="0" parTransId="{5BAC15F9-5C28-4E7D-82E2-20A698A29A23}" sibTransId="{B621F351-17FE-45C1-8DFC-510588623C59}"/>
    <dgm:cxn modelId="{8A5155AC-AF5C-416C-8316-7B1F47BE118E}" srcId="{7E3B3C05-EAC5-4F59-BCF7-505978D751CF}" destId="{B8790A76-0AE5-4E38-BE2A-5DF69B53808D}" srcOrd="2" destOrd="0" parTransId="{A18B2E2A-0F15-4E7D-8D4B-68272145C938}" sibTransId="{C5EB7ABD-D0C9-4726-9B8C-69AA5927C938}"/>
    <dgm:cxn modelId="{7A925DAF-5D65-4726-87AF-D3C159A3A9DF}" srcId="{25F6E712-1CEA-4951-B6E9-BD25B6F8C443}" destId="{AF0F2E5B-55BC-4026-BDFC-F321C513FEC3}" srcOrd="3" destOrd="0" parTransId="{3825DB6A-F589-4071-830D-F6DB1BE66686}" sibTransId="{2771CA33-DB5B-4A50-8836-7E078DD562AD}"/>
    <dgm:cxn modelId="{DD70A5B7-4D4F-4EFB-87B1-D2B8412158AF}" type="presOf" srcId="{8E1EBFDB-89B3-4835-87AE-C6DDC0A2CA4F}" destId="{74C5BFC6-221E-43EB-A1AB-D05F835184BF}" srcOrd="0" destOrd="1" presId="urn:microsoft.com/office/officeart/2005/8/layout/venn3"/>
    <dgm:cxn modelId="{D1E43BBB-D778-4F4D-AA34-34E620CC566F}" srcId="{7E3B3C05-EAC5-4F59-BCF7-505978D751CF}" destId="{6688B876-A8E7-4C85-A525-EE89834452E5}" srcOrd="0" destOrd="0" parTransId="{EA1A9637-D8B0-4CF9-BFE4-23DAD86CD9CD}" sibTransId="{40B314A8-1115-4DE7-97D5-AC56462F2880}"/>
    <dgm:cxn modelId="{448037CD-889A-4B15-B9F2-FE088C50CB3A}" srcId="{7E3B3C05-EAC5-4F59-BCF7-505978D751CF}" destId="{5B4FB480-1053-48A5-B877-6827E6CD2303}" srcOrd="3" destOrd="0" parTransId="{A919A7B8-F5E3-4652-9FB4-51940022CD7A}" sibTransId="{9E1B33AF-7073-475B-A8B4-32B3928D1C49}"/>
    <dgm:cxn modelId="{8E157AD0-EB7E-4773-AD17-BF645E78A3EE}" srcId="{006F4E76-B629-4D56-A933-46056F22D5B6}" destId="{FDAA1F1A-4B7B-402B-BE79-6D386EA042CF}" srcOrd="1" destOrd="0" parTransId="{46A15A08-0845-4817-828D-FED3B74F529F}" sibTransId="{04407118-F96F-46E4-9C10-FD7AE9A7FFE9}"/>
    <dgm:cxn modelId="{281680D9-5DD6-45BF-8520-4A0FD6818EF5}" srcId="{25F6E712-1CEA-4951-B6E9-BD25B6F8C443}" destId="{F8169FED-9F5B-4D0A-8E5C-D19DD9046B1B}" srcOrd="0" destOrd="0" parTransId="{FE8DFDC3-4991-40FB-A4D3-30E4CB4DE04E}" sibTransId="{D4DCEE7E-DABB-45CF-BA09-D1A9817693AE}"/>
    <dgm:cxn modelId="{3068E3D9-7373-49BC-A348-FDE43682CEFD}" srcId="{AF0F2E5B-55BC-4026-BDFC-F321C513FEC3}" destId="{5A0956DA-AEEF-4B59-8471-13826EA58F49}" srcOrd="0" destOrd="0" parTransId="{3270E620-8487-4BA3-8E0D-7E044BF9DB9B}" sibTransId="{337EA985-7686-4FB3-B008-0F5AADE281B7}"/>
    <dgm:cxn modelId="{3FE70ADB-AE32-4F36-829F-F4AD86429673}" type="presOf" srcId="{FDAA1F1A-4B7B-402B-BE79-6D386EA042CF}" destId="{9A3A27F1-5BF9-4B6C-90B0-64F23B5704CB}" srcOrd="0" destOrd="2" presId="urn:microsoft.com/office/officeart/2005/8/layout/venn3"/>
    <dgm:cxn modelId="{236047F4-9A58-4C9E-8E3B-280C7B5B63EA}" type="presOf" srcId="{5A68E92E-F7FD-4F13-9F96-A76820053076}" destId="{55EBEB21-362E-4F79-9B8D-7BD261246F77}" srcOrd="0" destOrd="2" presId="urn:microsoft.com/office/officeart/2005/8/layout/venn3"/>
    <dgm:cxn modelId="{748960FF-6EE7-4AAA-9ED3-7974E3284F90}" type="presOf" srcId="{7E3B3C05-EAC5-4F59-BCF7-505978D751CF}" destId="{83409FFB-B78A-4522-922D-E22E34F82CEB}" srcOrd="0" destOrd="0" presId="urn:microsoft.com/office/officeart/2005/8/layout/venn3"/>
    <dgm:cxn modelId="{583A0031-F1CE-4D2F-B574-15CFF51B290A}" type="presParOf" srcId="{25D4321B-86E5-4B9F-AC72-BA500A22651D}" destId="{74C5BFC6-221E-43EB-A1AB-D05F835184BF}" srcOrd="0" destOrd="0" presId="urn:microsoft.com/office/officeart/2005/8/layout/venn3"/>
    <dgm:cxn modelId="{A77BC8AB-6D94-41A0-98D0-392DE7FE11DA}" type="presParOf" srcId="{25D4321B-86E5-4B9F-AC72-BA500A22651D}" destId="{D09BDBAC-640A-4137-B463-E79AF45974B8}" srcOrd="1" destOrd="0" presId="urn:microsoft.com/office/officeart/2005/8/layout/venn3"/>
    <dgm:cxn modelId="{9E67B2CD-6316-4FC6-ADFC-F9EFD181F30C}" type="presParOf" srcId="{25D4321B-86E5-4B9F-AC72-BA500A22651D}" destId="{83409FFB-B78A-4522-922D-E22E34F82CEB}" srcOrd="2" destOrd="0" presId="urn:microsoft.com/office/officeart/2005/8/layout/venn3"/>
    <dgm:cxn modelId="{27354B95-42BB-449F-8199-B26F597A4362}" type="presParOf" srcId="{25D4321B-86E5-4B9F-AC72-BA500A22651D}" destId="{7F619328-451B-42D1-8649-5D10E24DF8CA}" srcOrd="3" destOrd="0" presId="urn:microsoft.com/office/officeart/2005/8/layout/venn3"/>
    <dgm:cxn modelId="{57CE12D1-A925-4B47-A957-45BEBA2D3AF0}" type="presParOf" srcId="{25D4321B-86E5-4B9F-AC72-BA500A22651D}" destId="{9A3A27F1-5BF9-4B6C-90B0-64F23B5704CB}" srcOrd="4" destOrd="0" presId="urn:microsoft.com/office/officeart/2005/8/layout/venn3"/>
    <dgm:cxn modelId="{0A861DBF-0BF1-4E4E-9FBF-A2DBAAA36B97}" type="presParOf" srcId="{25D4321B-86E5-4B9F-AC72-BA500A22651D}" destId="{9692A82D-2ED2-4837-806B-76C89BD723E8}" srcOrd="5" destOrd="0" presId="urn:microsoft.com/office/officeart/2005/8/layout/venn3"/>
    <dgm:cxn modelId="{77EA455E-47EF-464F-9757-3D752208FBCF}" type="presParOf" srcId="{25D4321B-86E5-4B9F-AC72-BA500A22651D}" destId="{55EBEB21-362E-4F79-9B8D-7BD261246F77}" srcOrd="6" destOrd="0" presId="urn:microsoft.com/office/officeart/2005/8/layout/venn3"/>
    <dgm:cxn modelId="{869AD071-83C3-44AB-B684-555EE7B0AFD9}" type="presParOf" srcId="{25D4321B-86E5-4B9F-AC72-BA500A22651D}" destId="{2111D5EF-3A04-4A68-B3C7-5759D28EAED8}" srcOrd="7" destOrd="0" presId="urn:microsoft.com/office/officeart/2005/8/layout/venn3"/>
    <dgm:cxn modelId="{7E7A7053-C0F7-4ED3-94EA-BE120DF57C33}" type="presParOf" srcId="{25D4321B-86E5-4B9F-AC72-BA500A22651D}" destId="{0E573C91-66B6-492C-ABB7-CF1E491C4C2B}"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76080-67A5-4639-B7D2-8642071459E2}">
      <dsp:nvSpPr>
        <dsp:cNvPr id="0" name=""/>
        <dsp:cNvSpPr/>
      </dsp:nvSpPr>
      <dsp:spPr>
        <a:xfrm>
          <a:off x="862050" y="0"/>
          <a:ext cx="9769906" cy="53793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4CE77A-D065-4040-8D90-606AE9D2271A}">
      <dsp:nvSpPr>
        <dsp:cNvPr id="0" name=""/>
        <dsp:cNvSpPr/>
      </dsp:nvSpPr>
      <dsp:spPr>
        <a:xfrm>
          <a:off x="389494" y="1613814"/>
          <a:ext cx="3448202" cy="21517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May 2025 – September 2025:</a:t>
          </a:r>
        </a:p>
        <a:p>
          <a:pPr marL="0" lvl="0" indent="0" algn="ctr" defTabSz="800100">
            <a:lnSpc>
              <a:spcPct val="90000"/>
            </a:lnSpc>
            <a:spcBef>
              <a:spcPct val="0"/>
            </a:spcBef>
            <a:spcAft>
              <a:spcPct val="35000"/>
            </a:spcAft>
            <a:buNone/>
          </a:pPr>
          <a:r>
            <a:rPr lang="en-US" sz="1800" b="1" kern="1200"/>
            <a:t>Study Activation</a:t>
          </a:r>
          <a:r>
            <a:rPr lang="en-US" sz="1800" kern="1200"/>
            <a:t> </a:t>
          </a:r>
        </a:p>
        <a:p>
          <a:pPr marL="0" lvl="0" indent="0" algn="ctr" defTabSz="800100">
            <a:lnSpc>
              <a:spcPct val="90000"/>
            </a:lnSpc>
            <a:spcBef>
              <a:spcPct val="0"/>
            </a:spcBef>
            <a:spcAft>
              <a:spcPct val="35000"/>
            </a:spcAft>
            <a:buNone/>
          </a:pPr>
          <a:r>
            <a:rPr lang="en-US" sz="1800" kern="1200"/>
            <a:t>Adding key stakeholders to study team, IRB preparation, creation and pilot testing of study tool</a:t>
          </a:r>
        </a:p>
      </dsp:txBody>
      <dsp:txXfrm>
        <a:off x="494534" y="1718854"/>
        <a:ext cx="3238122" cy="1941672"/>
      </dsp:txXfrm>
    </dsp:sp>
    <dsp:sp modelId="{D80B8B59-F5E7-4BDF-9DB6-FC058562D2D6}">
      <dsp:nvSpPr>
        <dsp:cNvPr id="0" name=""/>
        <dsp:cNvSpPr/>
      </dsp:nvSpPr>
      <dsp:spPr>
        <a:xfrm>
          <a:off x="4022902" y="1613814"/>
          <a:ext cx="3448202" cy="21517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October 2025: </a:t>
          </a:r>
          <a:r>
            <a:rPr lang="en-US" sz="1800" b="1" kern="1200">
              <a:latin typeface="Aptos Display" panose="02110004020202020204"/>
            </a:rPr>
            <a:t>Study</a:t>
          </a:r>
          <a:r>
            <a:rPr lang="en-US" sz="1800" b="1" kern="1200"/>
            <a:t> Launch! </a:t>
          </a:r>
          <a:endParaRPr lang="en-US" sz="1800" b="0" kern="1200">
            <a:latin typeface="Aptos Display" panose="02110004020202020204"/>
          </a:endParaRPr>
        </a:p>
      </dsp:txBody>
      <dsp:txXfrm>
        <a:off x="4127942" y="1718854"/>
        <a:ext cx="3238122" cy="1941672"/>
      </dsp:txXfrm>
    </dsp:sp>
    <dsp:sp modelId="{CA5AF18B-B7B1-4D95-AD50-3B505A356605}">
      <dsp:nvSpPr>
        <dsp:cNvPr id="0" name=""/>
        <dsp:cNvSpPr/>
      </dsp:nvSpPr>
      <dsp:spPr>
        <a:xfrm>
          <a:off x="7656311" y="1613814"/>
          <a:ext cx="3448202" cy="21517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October 27, 2025 – present:</a:t>
          </a:r>
        </a:p>
        <a:p>
          <a:pPr marL="0" lvl="0" indent="0" algn="ctr" defTabSz="800100">
            <a:lnSpc>
              <a:spcPct val="90000"/>
            </a:lnSpc>
            <a:spcBef>
              <a:spcPct val="0"/>
            </a:spcBef>
            <a:spcAft>
              <a:spcPct val="35000"/>
            </a:spcAft>
            <a:buNone/>
          </a:pPr>
          <a:r>
            <a:rPr lang="en-US" sz="1800" b="1" kern="1200"/>
            <a:t>Active Enrollment</a:t>
          </a:r>
        </a:p>
        <a:p>
          <a:pPr marL="0" lvl="0" indent="0" algn="ctr" defTabSz="800100">
            <a:lnSpc>
              <a:spcPct val="90000"/>
            </a:lnSpc>
            <a:spcBef>
              <a:spcPct val="0"/>
            </a:spcBef>
            <a:spcAft>
              <a:spcPct val="35000"/>
            </a:spcAft>
            <a:buNone/>
          </a:pPr>
          <a:r>
            <a:rPr lang="en-US" sz="1800" kern="1200"/>
            <a:t> Enrollment of </a:t>
          </a:r>
          <a:r>
            <a:rPr lang="en-US" sz="1800" kern="1200">
              <a:latin typeface="Aptos Display" panose="02110004020202020204"/>
            </a:rPr>
            <a:t>18</a:t>
          </a:r>
          <a:r>
            <a:rPr lang="en-US" sz="1800" kern="1200"/>
            <a:t> families, 75+ medications reviewed</a:t>
          </a:r>
        </a:p>
      </dsp:txBody>
      <dsp:txXfrm>
        <a:off x="7761351" y="1718854"/>
        <a:ext cx="3238122" cy="1941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5BFC6-221E-43EB-A1AB-D05F835184BF}">
      <dsp:nvSpPr>
        <dsp:cNvPr id="0" name=""/>
        <dsp:cNvSpPr/>
      </dsp:nvSpPr>
      <dsp:spPr>
        <a:xfrm>
          <a:off x="1389" y="207425"/>
          <a:ext cx="2709347" cy="270934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9104" tIns="24130" rIns="149104" bIns="24130" numCol="1" spcCol="1270" anchor="ctr" anchorCtr="1">
          <a:noAutofit/>
        </a:bodyPr>
        <a:lstStyle/>
        <a:p>
          <a:pPr marL="0" lvl="0" indent="0" algn="l" defTabSz="844550">
            <a:lnSpc>
              <a:spcPct val="90000"/>
            </a:lnSpc>
            <a:spcBef>
              <a:spcPct val="0"/>
            </a:spcBef>
            <a:spcAft>
              <a:spcPct val="35000"/>
            </a:spcAft>
            <a:buNone/>
          </a:pPr>
          <a:r>
            <a:rPr lang="en-US" sz="1900" b="1" kern="1200"/>
            <a:t>Discharge Preparedness</a:t>
          </a:r>
        </a:p>
        <a:p>
          <a:pPr marL="114300" lvl="1" indent="-114300" algn="l" defTabSz="622300">
            <a:lnSpc>
              <a:spcPct val="90000"/>
            </a:lnSpc>
            <a:spcBef>
              <a:spcPct val="0"/>
            </a:spcBef>
            <a:spcAft>
              <a:spcPct val="15000"/>
            </a:spcAft>
            <a:buChar char="•"/>
          </a:pPr>
          <a:r>
            <a:rPr lang="en-US" sz="1400" kern="1200"/>
            <a:t>Supports confidence building</a:t>
          </a:r>
        </a:p>
        <a:p>
          <a:pPr marL="114300" lvl="1" indent="-114300" algn="l" defTabSz="622300">
            <a:lnSpc>
              <a:spcPct val="90000"/>
            </a:lnSpc>
            <a:spcBef>
              <a:spcPct val="0"/>
            </a:spcBef>
            <a:spcAft>
              <a:spcPct val="15000"/>
            </a:spcAft>
            <a:buChar char="•"/>
          </a:pPr>
          <a:r>
            <a:rPr lang="en-US" sz="1400" kern="1200"/>
            <a:t>Balance of high cognitive load right after discharge</a:t>
          </a:r>
        </a:p>
      </dsp:txBody>
      <dsp:txXfrm>
        <a:off x="398164" y="604200"/>
        <a:ext cx="1915797" cy="1915797"/>
      </dsp:txXfrm>
    </dsp:sp>
    <dsp:sp modelId="{83409FFB-B78A-4522-922D-E22E34F82CEB}">
      <dsp:nvSpPr>
        <dsp:cNvPr id="0" name=""/>
        <dsp:cNvSpPr/>
      </dsp:nvSpPr>
      <dsp:spPr>
        <a:xfrm>
          <a:off x="2168867" y="207425"/>
          <a:ext cx="2709347" cy="270934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9104" tIns="24130" rIns="149104" bIns="24130" numCol="1" spcCol="1270" anchor="ctr" anchorCtr="1">
          <a:noAutofit/>
        </a:bodyPr>
        <a:lstStyle/>
        <a:p>
          <a:pPr marL="0" lvl="0" indent="0" algn="l" defTabSz="844550">
            <a:lnSpc>
              <a:spcPct val="90000"/>
            </a:lnSpc>
            <a:spcBef>
              <a:spcPct val="0"/>
            </a:spcBef>
            <a:spcAft>
              <a:spcPct val="35000"/>
            </a:spcAft>
            <a:buNone/>
          </a:pPr>
          <a:r>
            <a:rPr lang="en-US" sz="1900" b="1" kern="1200"/>
            <a:t>Role of Pharmacist</a:t>
          </a:r>
        </a:p>
        <a:p>
          <a:pPr marL="114300" lvl="1" indent="-114300" algn="l" defTabSz="622300">
            <a:lnSpc>
              <a:spcPct val="90000"/>
            </a:lnSpc>
            <a:spcBef>
              <a:spcPct val="0"/>
            </a:spcBef>
            <a:spcAft>
              <a:spcPct val="15000"/>
            </a:spcAft>
            <a:buChar char="•"/>
          </a:pPr>
          <a:r>
            <a:rPr lang="en-US" sz="1400" kern="1200"/>
            <a:t>Reassurance</a:t>
          </a:r>
        </a:p>
        <a:p>
          <a:pPr marL="114300" lvl="1" indent="-114300" algn="l" defTabSz="622300">
            <a:lnSpc>
              <a:spcPct val="90000"/>
            </a:lnSpc>
            <a:spcBef>
              <a:spcPct val="0"/>
            </a:spcBef>
            <a:spcAft>
              <a:spcPct val="15000"/>
            </a:spcAft>
            <a:buChar char="•"/>
          </a:pPr>
          <a:r>
            <a:rPr lang="en-US" sz="1400" kern="1200"/>
            <a:t>Safety net</a:t>
          </a:r>
        </a:p>
        <a:p>
          <a:pPr marL="114300" lvl="1" indent="-114300" algn="l" defTabSz="622300">
            <a:lnSpc>
              <a:spcPct val="90000"/>
            </a:lnSpc>
            <a:spcBef>
              <a:spcPct val="0"/>
            </a:spcBef>
            <a:spcAft>
              <a:spcPct val="15000"/>
            </a:spcAft>
            <a:buChar char="•"/>
          </a:pPr>
          <a:r>
            <a:rPr lang="en-US" sz="1400" kern="1200"/>
            <a:t>Error detection</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endParaRPr lang="en-US" sz="1400" kern="1200"/>
        </a:p>
      </dsp:txBody>
      <dsp:txXfrm>
        <a:off x="2565642" y="604200"/>
        <a:ext cx="1915797" cy="1915797"/>
      </dsp:txXfrm>
    </dsp:sp>
    <dsp:sp modelId="{9A3A27F1-5BF9-4B6C-90B0-64F23B5704CB}">
      <dsp:nvSpPr>
        <dsp:cNvPr id="0" name=""/>
        <dsp:cNvSpPr/>
      </dsp:nvSpPr>
      <dsp:spPr>
        <a:xfrm>
          <a:off x="4336344" y="207425"/>
          <a:ext cx="2709347" cy="270934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9104" tIns="22860" rIns="149104" bIns="22860" numCol="1" spcCol="1270" anchor="ctr" anchorCtr="1">
          <a:noAutofit/>
        </a:bodyPr>
        <a:lstStyle/>
        <a:p>
          <a:pPr marL="0" lvl="0" indent="0" algn="l" defTabSz="800100">
            <a:lnSpc>
              <a:spcPct val="90000"/>
            </a:lnSpc>
            <a:spcBef>
              <a:spcPct val="0"/>
            </a:spcBef>
            <a:spcAft>
              <a:spcPct val="35000"/>
            </a:spcAft>
            <a:buNone/>
          </a:pPr>
          <a:r>
            <a:rPr lang="en-US" sz="1800" b="1" kern="1200"/>
            <a:t>Safety &amp; Error Prevention</a:t>
          </a:r>
        </a:p>
        <a:p>
          <a:pPr marL="114300" lvl="1" indent="-114300" algn="l" defTabSz="622300">
            <a:lnSpc>
              <a:spcPct val="90000"/>
            </a:lnSpc>
            <a:spcBef>
              <a:spcPct val="0"/>
            </a:spcBef>
            <a:spcAft>
              <a:spcPct val="15000"/>
            </a:spcAft>
            <a:buChar char="•"/>
          </a:pPr>
          <a:r>
            <a:rPr lang="en-US" sz="1400" kern="1200"/>
            <a:t>Preventative </a:t>
          </a:r>
        </a:p>
        <a:p>
          <a:pPr marL="114300" lvl="1" indent="-114300" algn="l" defTabSz="622300">
            <a:lnSpc>
              <a:spcPct val="90000"/>
            </a:lnSpc>
            <a:spcBef>
              <a:spcPct val="0"/>
            </a:spcBef>
            <a:spcAft>
              <a:spcPct val="15000"/>
            </a:spcAft>
            <a:buChar char="•"/>
          </a:pPr>
          <a:r>
            <a:rPr lang="en-US" sz="1400" kern="1200"/>
            <a:t>Immediate discrepancy identification</a:t>
          </a:r>
        </a:p>
        <a:p>
          <a:pPr marL="114300" lvl="1" indent="-114300" algn="l" defTabSz="622300">
            <a:lnSpc>
              <a:spcPct val="90000"/>
            </a:lnSpc>
            <a:spcBef>
              <a:spcPct val="0"/>
            </a:spcBef>
            <a:spcAft>
              <a:spcPct val="15000"/>
            </a:spcAft>
            <a:buChar char="•"/>
          </a:pPr>
          <a:endParaRPr lang="en-US" sz="1400" kern="1200"/>
        </a:p>
      </dsp:txBody>
      <dsp:txXfrm>
        <a:off x="4733119" y="604200"/>
        <a:ext cx="1915797" cy="1915797"/>
      </dsp:txXfrm>
    </dsp:sp>
    <dsp:sp modelId="{55EBEB21-362E-4F79-9B8D-7BD261246F77}">
      <dsp:nvSpPr>
        <dsp:cNvPr id="0" name=""/>
        <dsp:cNvSpPr/>
      </dsp:nvSpPr>
      <dsp:spPr>
        <a:xfrm>
          <a:off x="6503822" y="207425"/>
          <a:ext cx="2709347" cy="270934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9104" tIns="22860" rIns="149104" bIns="22860" numCol="1" spcCol="1270" anchor="ctr" anchorCtr="1">
          <a:noAutofit/>
        </a:bodyPr>
        <a:lstStyle/>
        <a:p>
          <a:pPr marL="0" lvl="0" indent="0" algn="l" defTabSz="800100">
            <a:lnSpc>
              <a:spcPct val="90000"/>
            </a:lnSpc>
            <a:spcBef>
              <a:spcPct val="0"/>
            </a:spcBef>
            <a:spcAft>
              <a:spcPct val="35000"/>
            </a:spcAft>
            <a:buNone/>
          </a:pPr>
          <a:r>
            <a:rPr lang="en-US" sz="1800" b="1" kern="1200"/>
            <a:t>Feasibility &amp; Burden</a:t>
          </a:r>
        </a:p>
        <a:p>
          <a:pPr marL="114300" lvl="1" indent="-114300" algn="l" defTabSz="622300">
            <a:lnSpc>
              <a:spcPct val="90000"/>
            </a:lnSpc>
            <a:spcBef>
              <a:spcPct val="0"/>
            </a:spcBef>
            <a:spcAft>
              <a:spcPct val="15000"/>
            </a:spcAft>
            <a:buChar char="•"/>
          </a:pPr>
          <a:r>
            <a:rPr lang="en-US" sz="1400" kern="1200"/>
            <a:t>High acceptability</a:t>
          </a:r>
        </a:p>
        <a:p>
          <a:pPr marL="114300" lvl="1" indent="-114300" algn="l" defTabSz="622300">
            <a:lnSpc>
              <a:spcPct val="90000"/>
            </a:lnSpc>
            <a:spcBef>
              <a:spcPct val="0"/>
            </a:spcBef>
            <a:spcAft>
              <a:spcPct val="15000"/>
            </a:spcAft>
            <a:buChar char="•"/>
          </a:pPr>
          <a:r>
            <a:rPr lang="en-US" sz="1400" kern="1200"/>
            <a:t>Need more flexibility, especially with complex cases</a:t>
          </a:r>
        </a:p>
      </dsp:txBody>
      <dsp:txXfrm>
        <a:off x="6900597" y="604200"/>
        <a:ext cx="1915797" cy="1915797"/>
      </dsp:txXfrm>
    </dsp:sp>
    <dsp:sp modelId="{0E573C91-66B6-492C-ABB7-CF1E491C4C2B}">
      <dsp:nvSpPr>
        <dsp:cNvPr id="0" name=""/>
        <dsp:cNvSpPr/>
      </dsp:nvSpPr>
      <dsp:spPr>
        <a:xfrm>
          <a:off x="8671300" y="207425"/>
          <a:ext cx="2709347" cy="270934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9104" tIns="22860" rIns="149104" bIns="22860" numCol="1" spcCol="1270" anchor="ctr" anchorCtr="1">
          <a:noAutofit/>
        </a:bodyPr>
        <a:lstStyle/>
        <a:p>
          <a:pPr marL="0" lvl="0" indent="0" algn="l" defTabSz="800100">
            <a:lnSpc>
              <a:spcPct val="90000"/>
            </a:lnSpc>
            <a:spcBef>
              <a:spcPct val="0"/>
            </a:spcBef>
            <a:spcAft>
              <a:spcPct val="35000"/>
            </a:spcAft>
            <a:buNone/>
          </a:pPr>
          <a:r>
            <a:rPr lang="en-US" sz="1800" b="1" kern="1200"/>
            <a:t>System Navigation &amp; Continuity</a:t>
          </a:r>
        </a:p>
        <a:p>
          <a:pPr marL="114300" lvl="1" indent="-114300" algn="l" defTabSz="555625" rtl="0">
            <a:lnSpc>
              <a:spcPct val="90000"/>
            </a:lnSpc>
            <a:spcBef>
              <a:spcPct val="0"/>
            </a:spcBef>
            <a:spcAft>
              <a:spcPct val="15000"/>
            </a:spcAft>
            <a:buChar char="•"/>
          </a:pPr>
          <a:r>
            <a:rPr lang="en-US" sz="1250" kern="1200"/>
            <a:t>Opportunities to develop systems to reduce caregiver burden (e.g., portable documentation</a:t>
          </a:r>
          <a:r>
            <a:rPr lang="en-US" sz="1250" kern="1200">
              <a:latin typeface="Aptos Display" panose="02110004020202020204"/>
            </a:rPr>
            <a:t> for primary provider</a:t>
          </a:r>
          <a:r>
            <a:rPr lang="en-US" sz="1250" kern="1200"/>
            <a:t>)</a:t>
          </a:r>
        </a:p>
      </dsp:txBody>
      <dsp:txXfrm>
        <a:off x="9068075" y="604200"/>
        <a:ext cx="1915797" cy="19157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7C16E-0B7C-4640-A985-4C08F4754D7F}"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EBF1C-698B-49F6-BAC6-E3AAD3DA741A}" type="slidenum">
              <a:rPr lang="en-US" smtClean="0"/>
              <a:t>‹#›</a:t>
            </a:fld>
            <a:endParaRPr lang="en-US"/>
          </a:p>
        </p:txBody>
      </p:sp>
    </p:spTree>
    <p:extLst>
      <p:ext uri="{BB962C8B-B14F-4D97-AF65-F5344CB8AC3E}">
        <p14:creationId xmlns:p14="http://schemas.microsoft.com/office/powerpoint/2010/main" val="156320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0AEBF1C-698B-49F6-BAC6-E3AAD3DA741A}" type="slidenum">
              <a:rPr lang="en-US" smtClean="0"/>
              <a:t>2</a:t>
            </a:fld>
            <a:endParaRPr lang="en-US"/>
          </a:p>
        </p:txBody>
      </p:sp>
    </p:spTree>
    <p:extLst>
      <p:ext uri="{BB962C8B-B14F-4D97-AF65-F5344CB8AC3E}">
        <p14:creationId xmlns:p14="http://schemas.microsoft.com/office/powerpoint/2010/main" val="347546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Darcel</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0AEBF1C-698B-49F6-BAC6-E3AAD3DA741A}" type="slidenum">
              <a:rPr lang="en-US" smtClean="0"/>
              <a:t>12</a:t>
            </a:fld>
            <a:endParaRPr lang="en-US"/>
          </a:p>
        </p:txBody>
      </p:sp>
    </p:spTree>
    <p:extLst>
      <p:ext uri="{BB962C8B-B14F-4D97-AF65-F5344CB8AC3E}">
        <p14:creationId xmlns:p14="http://schemas.microsoft.com/office/powerpoint/2010/main" val="4203488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AEBF1C-698B-49F6-BAC6-E3AAD3DA741A}" type="slidenum">
              <a:rPr lang="en-US" smtClean="0"/>
              <a:t>13</a:t>
            </a:fld>
            <a:endParaRPr lang="en-US"/>
          </a:p>
        </p:txBody>
      </p:sp>
    </p:spTree>
    <p:extLst>
      <p:ext uri="{BB962C8B-B14F-4D97-AF65-F5344CB8AC3E}">
        <p14:creationId xmlns:p14="http://schemas.microsoft.com/office/powerpoint/2010/main" val="1635865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PRN vs Standing Meds</a:t>
            </a:r>
          </a:p>
        </p:txBody>
      </p:sp>
      <p:sp>
        <p:nvSpPr>
          <p:cNvPr id="4" name="Slide Number Placeholder 3"/>
          <p:cNvSpPr>
            <a:spLocks noGrp="1"/>
          </p:cNvSpPr>
          <p:nvPr>
            <p:ph type="sldNum" sz="quarter" idx="5"/>
          </p:nvPr>
        </p:nvSpPr>
        <p:spPr/>
        <p:txBody>
          <a:bodyPr/>
          <a:lstStyle/>
          <a:p>
            <a:fld id="{20AEBF1C-698B-49F6-BAC6-E3AAD3DA741A}" type="slidenum">
              <a:rPr lang="en-US" smtClean="0"/>
              <a:t>14</a:t>
            </a:fld>
            <a:endParaRPr lang="en-US"/>
          </a:p>
        </p:txBody>
      </p:sp>
    </p:spTree>
    <p:extLst>
      <p:ext uri="{BB962C8B-B14F-4D97-AF65-F5344CB8AC3E}">
        <p14:creationId xmlns:p14="http://schemas.microsoft.com/office/powerpoint/2010/main" val="4051449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07D8-0108-C2EB-8D67-E56504059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F7FD9-3BD7-258D-9DE8-AF77D1E89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4BD63-33F1-4963-5A9F-6B4F5DE7665E}"/>
              </a:ext>
            </a:extLst>
          </p:cNvPr>
          <p:cNvSpPr>
            <a:spLocks noGrp="1"/>
          </p:cNvSpPr>
          <p:nvPr>
            <p:ph type="body" idx="1"/>
          </p:nvPr>
        </p:nvSpPr>
        <p:spPr/>
        <p:txBody>
          <a:bodyPr/>
          <a:lstStyle/>
          <a:p>
            <a:r>
              <a:rPr lang="en-US"/>
              <a:t>Added perk of specialty pharmacy.</a:t>
            </a:r>
          </a:p>
          <a:p>
            <a:endParaRPr lang="en-US"/>
          </a:p>
          <a:p>
            <a:r>
              <a:rPr lang="en-US"/>
              <a:t>Complex Care Team – Billlie had meeting last week</a:t>
            </a:r>
          </a:p>
          <a:p>
            <a:endParaRPr lang="en-US"/>
          </a:p>
          <a:p>
            <a:r>
              <a:rPr lang="en-US"/>
              <a:t>Explore with DC Medicaid – reduce meds? Less cost for payor</a:t>
            </a:r>
          </a:p>
          <a:p>
            <a:r>
              <a:rPr lang="en-US"/>
              <a:t>HSCSN </a:t>
            </a:r>
            <a:r>
              <a:rPr lang="en-US" err="1"/>
              <a:t>opportunites</a:t>
            </a:r>
            <a:r>
              <a:rPr lang="en-US"/>
              <a:t> – Paul Manicone?</a:t>
            </a:r>
          </a:p>
          <a:p>
            <a:r>
              <a:rPr lang="en-US"/>
              <a:t>PHN – Dr. Fox – any payors around medication safety, and VBC angle. </a:t>
            </a:r>
          </a:p>
          <a:p>
            <a:r>
              <a:rPr lang="en-US"/>
              <a:t>Talk with Miriam</a:t>
            </a:r>
          </a:p>
          <a:p>
            <a:endParaRPr lang="en-US"/>
          </a:p>
          <a:p>
            <a:r>
              <a:rPr lang="en-US"/>
              <a:t>Add to </a:t>
            </a:r>
            <a:r>
              <a:rPr lang="en-US" err="1"/>
              <a:t>multidiscpliniary</a:t>
            </a:r>
            <a:r>
              <a:rPr lang="en-US"/>
              <a:t> clinics – cardiac meds </a:t>
            </a:r>
          </a:p>
          <a:p>
            <a:endParaRPr lang="en-US"/>
          </a:p>
          <a:p>
            <a:r>
              <a:rPr lang="en-US"/>
              <a:t>Not just # meds, but risk profile.  Cardiac medication issues. </a:t>
            </a:r>
          </a:p>
          <a:p>
            <a:endParaRPr lang="en-US"/>
          </a:p>
          <a:p>
            <a:r>
              <a:rPr lang="en-US"/>
              <a:t>Enroll with initiation of meds. </a:t>
            </a:r>
          </a:p>
          <a:p>
            <a:endParaRPr lang="en-US"/>
          </a:p>
          <a:p>
            <a:r>
              <a:rPr lang="en-US"/>
              <a:t>Risk profile of meds with pharmacy team.</a:t>
            </a:r>
          </a:p>
          <a:p>
            <a:endParaRPr lang="en-US"/>
          </a:p>
          <a:p>
            <a:endParaRPr lang="en-US"/>
          </a:p>
        </p:txBody>
      </p:sp>
      <p:sp>
        <p:nvSpPr>
          <p:cNvPr id="4" name="Slide Number Placeholder 3">
            <a:extLst>
              <a:ext uri="{FF2B5EF4-FFF2-40B4-BE49-F238E27FC236}">
                <a16:creationId xmlns:a16="http://schemas.microsoft.com/office/drawing/2014/main" id="{5B307B81-FCAA-4F23-55B0-451B6C1F313B}"/>
              </a:ext>
            </a:extLst>
          </p:cNvPr>
          <p:cNvSpPr>
            <a:spLocks noGrp="1"/>
          </p:cNvSpPr>
          <p:nvPr>
            <p:ph type="sldNum" sz="quarter" idx="5"/>
          </p:nvPr>
        </p:nvSpPr>
        <p:spPr/>
        <p:txBody>
          <a:bodyPr/>
          <a:lstStyle/>
          <a:p>
            <a:fld id="{20AEBF1C-698B-49F6-BAC6-E3AAD3DA741A}" type="slidenum">
              <a:rPr lang="en-US" smtClean="0"/>
              <a:t>15</a:t>
            </a:fld>
            <a:endParaRPr lang="en-US"/>
          </a:p>
        </p:txBody>
      </p:sp>
    </p:spTree>
    <p:extLst>
      <p:ext uri="{BB962C8B-B14F-4D97-AF65-F5344CB8AC3E}">
        <p14:creationId xmlns:p14="http://schemas.microsoft.com/office/powerpoint/2010/main" val="261158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0AEBF1C-698B-49F6-BAC6-E3AAD3DA741A}" type="slidenum">
              <a:rPr lang="en-US" smtClean="0"/>
              <a:t>3</a:t>
            </a:fld>
            <a:endParaRPr lang="en-US"/>
          </a:p>
        </p:txBody>
      </p:sp>
    </p:spTree>
    <p:extLst>
      <p:ext uri="{BB962C8B-B14F-4D97-AF65-F5344CB8AC3E}">
        <p14:creationId xmlns:p14="http://schemas.microsoft.com/office/powerpoint/2010/main" val="86086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0AEBF1C-698B-49F6-BAC6-E3AAD3DA741A}" type="slidenum">
              <a:rPr lang="en-US" smtClean="0"/>
              <a:t>5</a:t>
            </a:fld>
            <a:endParaRPr lang="en-US"/>
          </a:p>
        </p:txBody>
      </p:sp>
    </p:spTree>
    <p:extLst>
      <p:ext uri="{BB962C8B-B14F-4D97-AF65-F5344CB8AC3E}">
        <p14:creationId xmlns:p14="http://schemas.microsoft.com/office/powerpoint/2010/main" val="246985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Average Number of Meds:  17.7</a:t>
            </a:r>
          </a:p>
          <a:p>
            <a:r>
              <a:rPr lang="en-US"/>
              <a:t>Readmission Rate: 3/14 (21.5%)</a:t>
            </a:r>
          </a:p>
          <a:p>
            <a:r>
              <a:rPr lang="en-US"/>
              <a:t>*14 families who completed V1 – 4 families readmitted and did not complete V1</a:t>
            </a:r>
          </a:p>
          <a:p>
            <a:endParaRPr lang="en-US"/>
          </a:p>
          <a:p>
            <a:r>
              <a:rPr lang="en-US"/>
              <a:t>Readmission in 30 days, and median time to readmission.</a:t>
            </a:r>
          </a:p>
          <a:p>
            <a:endParaRPr lang="en-US"/>
          </a:p>
          <a:p>
            <a:r>
              <a:rPr lang="en-US"/>
              <a:t>Readmissions: 21, 6, 7 – median: 7</a:t>
            </a:r>
          </a:p>
        </p:txBody>
      </p:sp>
      <p:sp>
        <p:nvSpPr>
          <p:cNvPr id="4" name="Slide Number Placeholder 3"/>
          <p:cNvSpPr>
            <a:spLocks noGrp="1"/>
          </p:cNvSpPr>
          <p:nvPr>
            <p:ph type="sldNum" sz="quarter" idx="5"/>
          </p:nvPr>
        </p:nvSpPr>
        <p:spPr/>
        <p:txBody>
          <a:bodyPr/>
          <a:lstStyle/>
          <a:p>
            <a:fld id="{20AEBF1C-698B-49F6-BAC6-E3AAD3DA741A}" type="slidenum">
              <a:rPr lang="en-US" smtClean="0"/>
              <a:t>6</a:t>
            </a:fld>
            <a:endParaRPr lang="en-US"/>
          </a:p>
        </p:txBody>
      </p:sp>
    </p:spTree>
    <p:extLst>
      <p:ext uri="{BB962C8B-B14F-4D97-AF65-F5344CB8AC3E}">
        <p14:creationId xmlns:p14="http://schemas.microsoft.com/office/powerpoint/2010/main" val="146020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AEBF1C-698B-49F6-BAC6-E3AAD3DA741A}" type="slidenum">
              <a:rPr lang="en-US" smtClean="0"/>
              <a:t>7</a:t>
            </a:fld>
            <a:endParaRPr lang="en-US"/>
          </a:p>
        </p:txBody>
      </p:sp>
    </p:spTree>
    <p:extLst>
      <p:ext uri="{BB962C8B-B14F-4D97-AF65-F5344CB8AC3E}">
        <p14:creationId xmlns:p14="http://schemas.microsoft.com/office/powerpoint/2010/main" val="38113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AEBF1C-698B-49F6-BAC6-E3AAD3DA741A}" type="slidenum">
              <a:rPr lang="en-US" smtClean="0"/>
              <a:t>8</a:t>
            </a:fld>
            <a:endParaRPr lang="en-US"/>
          </a:p>
        </p:txBody>
      </p:sp>
    </p:spTree>
    <p:extLst>
      <p:ext uri="{BB962C8B-B14F-4D97-AF65-F5344CB8AC3E}">
        <p14:creationId xmlns:p14="http://schemas.microsoft.com/office/powerpoint/2010/main" val="271209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13AF2-811A-08B0-70F4-D46315F4D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D75A5-5542-D316-51D4-DE53D9187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8DD29-60BC-243E-D9AB-011D589114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FBA1F2-03D8-3143-4791-743D504F01D1}"/>
              </a:ext>
            </a:extLst>
          </p:cNvPr>
          <p:cNvSpPr>
            <a:spLocks noGrp="1"/>
          </p:cNvSpPr>
          <p:nvPr>
            <p:ph type="sldNum" sz="quarter" idx="5"/>
          </p:nvPr>
        </p:nvSpPr>
        <p:spPr/>
        <p:txBody>
          <a:bodyPr/>
          <a:lstStyle/>
          <a:p>
            <a:fld id="{20AEBF1C-698B-49F6-BAC6-E3AAD3DA741A}" type="slidenum">
              <a:rPr lang="en-US" smtClean="0"/>
              <a:t>9</a:t>
            </a:fld>
            <a:endParaRPr lang="en-US"/>
          </a:p>
        </p:txBody>
      </p:sp>
    </p:spTree>
    <p:extLst>
      <p:ext uri="{BB962C8B-B14F-4D97-AF65-F5344CB8AC3E}">
        <p14:creationId xmlns:p14="http://schemas.microsoft.com/office/powerpoint/2010/main" val="323068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AE974-50EE-A464-A9F7-96B7D0B62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CFD7E-EB74-7FA4-3143-80AFF956C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3D6F91-9EEB-A075-8DA3-4CBB740677B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44DC731B-EB90-AF50-81B2-2E6CE5C4343D}"/>
              </a:ext>
            </a:extLst>
          </p:cNvPr>
          <p:cNvSpPr>
            <a:spLocks noGrp="1"/>
          </p:cNvSpPr>
          <p:nvPr>
            <p:ph type="sldNum" sz="quarter" idx="5"/>
          </p:nvPr>
        </p:nvSpPr>
        <p:spPr/>
        <p:txBody>
          <a:bodyPr/>
          <a:lstStyle/>
          <a:p>
            <a:fld id="{20AEBF1C-698B-49F6-BAC6-E3AAD3DA741A}" type="slidenum">
              <a:rPr lang="en-US" smtClean="0"/>
              <a:t>10</a:t>
            </a:fld>
            <a:endParaRPr lang="en-US"/>
          </a:p>
        </p:txBody>
      </p:sp>
    </p:spTree>
    <p:extLst>
      <p:ext uri="{BB962C8B-B14F-4D97-AF65-F5344CB8AC3E}">
        <p14:creationId xmlns:p14="http://schemas.microsoft.com/office/powerpoint/2010/main" val="323489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DE1DA-923A-C47C-4864-67C80E436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FBF4A-F209-6713-2214-CD69253EE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2774F-AB69-61B9-3D56-F25C4452FDC4}"/>
              </a:ext>
            </a:extLst>
          </p:cNvPr>
          <p:cNvSpPr>
            <a:spLocks noGrp="1"/>
          </p:cNvSpPr>
          <p:nvPr>
            <p:ph type="body" idx="1"/>
          </p:nvPr>
        </p:nvSpPr>
        <p:spPr/>
        <p:txBody>
          <a:bodyPr/>
          <a:lstStyle/>
          <a:p>
            <a:r>
              <a:rPr lang="en-US"/>
              <a:t>Developing themes</a:t>
            </a:r>
          </a:p>
          <a:p>
            <a:pPr lvl="1"/>
            <a:r>
              <a:rPr lang="en-US"/>
              <a:t>Discharge Preparedness</a:t>
            </a:r>
          </a:p>
          <a:p>
            <a:pPr lvl="1"/>
            <a:r>
              <a:rPr lang="en-US"/>
              <a:t>Feasibility and Burden</a:t>
            </a:r>
          </a:p>
          <a:p>
            <a:pPr lvl="1"/>
            <a:r>
              <a:rPr lang="en-US"/>
              <a:t>System Navigation and Continuity</a:t>
            </a:r>
          </a:p>
          <a:p>
            <a:endParaRPr lang="en-US"/>
          </a:p>
        </p:txBody>
      </p:sp>
      <p:sp>
        <p:nvSpPr>
          <p:cNvPr id="4" name="Slide Number Placeholder 3">
            <a:extLst>
              <a:ext uri="{FF2B5EF4-FFF2-40B4-BE49-F238E27FC236}">
                <a16:creationId xmlns:a16="http://schemas.microsoft.com/office/drawing/2014/main" id="{E173B5E3-1A06-DF8A-CF68-4713619F6286}"/>
              </a:ext>
            </a:extLst>
          </p:cNvPr>
          <p:cNvSpPr>
            <a:spLocks noGrp="1"/>
          </p:cNvSpPr>
          <p:nvPr>
            <p:ph type="sldNum" sz="quarter" idx="5"/>
          </p:nvPr>
        </p:nvSpPr>
        <p:spPr/>
        <p:txBody>
          <a:bodyPr/>
          <a:lstStyle/>
          <a:p>
            <a:fld id="{20AEBF1C-698B-49F6-BAC6-E3AAD3DA741A}" type="slidenum">
              <a:rPr lang="en-US" smtClean="0"/>
              <a:t>11</a:t>
            </a:fld>
            <a:endParaRPr lang="en-US"/>
          </a:p>
        </p:txBody>
      </p:sp>
    </p:spTree>
    <p:extLst>
      <p:ext uri="{BB962C8B-B14F-4D97-AF65-F5344CB8AC3E}">
        <p14:creationId xmlns:p14="http://schemas.microsoft.com/office/powerpoint/2010/main" val="8347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BFD4-8060-3054-AC4A-6F4CCF592F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E6F8CE-21C4-0FEF-FD43-9299AEB6C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7021E7-64D8-7961-6A72-826026CB0E8F}"/>
              </a:ext>
            </a:extLst>
          </p:cNvPr>
          <p:cNvSpPr>
            <a:spLocks noGrp="1"/>
          </p:cNvSpPr>
          <p:nvPr>
            <p:ph type="dt" sz="half" idx="10"/>
          </p:nvPr>
        </p:nvSpPr>
        <p:spPr/>
        <p:txBody>
          <a:bodyPr/>
          <a:lstStyle/>
          <a:p>
            <a:fld id="{214C3918-E29B-415E-ABE8-5D6154D0AA9A}" type="datetimeFigureOut">
              <a:rPr lang="en-US" smtClean="0"/>
              <a:t>4/22/2026</a:t>
            </a:fld>
            <a:endParaRPr lang="en-US"/>
          </a:p>
        </p:txBody>
      </p:sp>
      <p:sp>
        <p:nvSpPr>
          <p:cNvPr id="5" name="Footer Placeholder 4">
            <a:extLst>
              <a:ext uri="{FF2B5EF4-FFF2-40B4-BE49-F238E27FC236}">
                <a16:creationId xmlns:a16="http://schemas.microsoft.com/office/drawing/2014/main" id="{F82ED934-8465-F1FF-38D0-40FA7701A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F0C24-79CB-69CB-E85F-72D37A178B5A}"/>
              </a:ext>
            </a:extLst>
          </p:cNvPr>
          <p:cNvSpPr>
            <a:spLocks noGrp="1"/>
          </p:cNvSpPr>
          <p:nvPr>
            <p:ph type="sldNum" sz="quarter" idx="12"/>
          </p:nvPr>
        </p:nvSpPr>
        <p:spPr/>
        <p:txBody>
          <a:bodyPr/>
          <a:lstStyle/>
          <a:p>
            <a:fld id="{DFD2E383-E2A2-4C8E-B625-894C01DEA168}" type="slidenum">
              <a:rPr lang="en-US" smtClean="0"/>
              <a:t>‹#›</a:t>
            </a:fld>
            <a:endParaRPr lang="en-US"/>
          </a:p>
        </p:txBody>
      </p:sp>
    </p:spTree>
    <p:extLst>
      <p:ext uri="{BB962C8B-B14F-4D97-AF65-F5344CB8AC3E}">
        <p14:creationId xmlns:p14="http://schemas.microsoft.com/office/powerpoint/2010/main" val="45452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E86B-0851-E3D2-3B27-B891C1563C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53FD16-9A04-81D2-88B2-5A8E1DD3D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4C34B-B19C-3388-64E4-EFDFEF086F2F}"/>
              </a:ext>
            </a:extLst>
          </p:cNvPr>
          <p:cNvSpPr>
            <a:spLocks noGrp="1"/>
          </p:cNvSpPr>
          <p:nvPr>
            <p:ph type="dt" sz="half" idx="10"/>
          </p:nvPr>
        </p:nvSpPr>
        <p:spPr/>
        <p:txBody>
          <a:bodyPr/>
          <a:lstStyle/>
          <a:p>
            <a:fld id="{214C3918-E29B-415E-ABE8-5D6154D0AA9A}" type="datetimeFigureOut">
              <a:rPr lang="en-US" smtClean="0"/>
              <a:t>4/22/2026</a:t>
            </a:fld>
            <a:endParaRPr lang="en-US"/>
          </a:p>
        </p:txBody>
      </p:sp>
      <p:sp>
        <p:nvSpPr>
          <p:cNvPr id="5" name="Footer Placeholder 4">
            <a:extLst>
              <a:ext uri="{FF2B5EF4-FFF2-40B4-BE49-F238E27FC236}">
                <a16:creationId xmlns:a16="http://schemas.microsoft.com/office/drawing/2014/main" id="{D37B1E8E-DDD7-0182-7A88-26DD3FFB5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C2DAB-F820-B6F8-7C07-224E9E339A43}"/>
              </a:ext>
            </a:extLst>
          </p:cNvPr>
          <p:cNvSpPr>
            <a:spLocks noGrp="1"/>
          </p:cNvSpPr>
          <p:nvPr>
            <p:ph type="sldNum" sz="quarter" idx="12"/>
          </p:nvPr>
        </p:nvSpPr>
        <p:spPr/>
        <p:txBody>
          <a:bodyPr/>
          <a:lstStyle/>
          <a:p>
            <a:fld id="{DFD2E383-E2A2-4C8E-B625-894C01DEA168}" type="slidenum">
              <a:rPr lang="en-US" smtClean="0"/>
              <a:t>‹#›</a:t>
            </a:fld>
            <a:endParaRPr lang="en-US"/>
          </a:p>
        </p:txBody>
      </p:sp>
    </p:spTree>
    <p:extLst>
      <p:ext uri="{BB962C8B-B14F-4D97-AF65-F5344CB8AC3E}">
        <p14:creationId xmlns:p14="http://schemas.microsoft.com/office/powerpoint/2010/main" val="94126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69D7A-3B2C-DC69-19AA-5B9A8044FA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3D76AC-2BC0-22A3-3580-C1A5EA6942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57296-3693-C304-6E3F-88AF4AE0272A}"/>
              </a:ext>
            </a:extLst>
          </p:cNvPr>
          <p:cNvSpPr>
            <a:spLocks noGrp="1"/>
          </p:cNvSpPr>
          <p:nvPr>
            <p:ph type="dt" sz="half" idx="10"/>
          </p:nvPr>
        </p:nvSpPr>
        <p:spPr/>
        <p:txBody>
          <a:bodyPr/>
          <a:lstStyle/>
          <a:p>
            <a:fld id="{214C3918-E29B-415E-ABE8-5D6154D0AA9A}" type="datetimeFigureOut">
              <a:rPr lang="en-US" smtClean="0"/>
              <a:t>4/22/2026</a:t>
            </a:fld>
            <a:endParaRPr lang="en-US"/>
          </a:p>
        </p:txBody>
      </p:sp>
      <p:sp>
        <p:nvSpPr>
          <p:cNvPr id="5" name="Footer Placeholder 4">
            <a:extLst>
              <a:ext uri="{FF2B5EF4-FFF2-40B4-BE49-F238E27FC236}">
                <a16:creationId xmlns:a16="http://schemas.microsoft.com/office/drawing/2014/main" id="{B44F74C5-E029-BD20-6D77-07220FC67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D18E3-F528-9B62-6E51-79B8FB7E16E8}"/>
              </a:ext>
            </a:extLst>
          </p:cNvPr>
          <p:cNvSpPr>
            <a:spLocks noGrp="1"/>
          </p:cNvSpPr>
          <p:nvPr>
            <p:ph type="sldNum" sz="quarter" idx="12"/>
          </p:nvPr>
        </p:nvSpPr>
        <p:spPr/>
        <p:txBody>
          <a:bodyPr/>
          <a:lstStyle/>
          <a:p>
            <a:fld id="{DFD2E383-E2A2-4C8E-B625-894C01DEA168}" type="slidenum">
              <a:rPr lang="en-US" smtClean="0"/>
              <a:t>‹#›</a:t>
            </a:fld>
            <a:endParaRPr lang="en-US"/>
          </a:p>
        </p:txBody>
      </p:sp>
    </p:spTree>
    <p:extLst>
      <p:ext uri="{BB962C8B-B14F-4D97-AF65-F5344CB8AC3E}">
        <p14:creationId xmlns:p14="http://schemas.microsoft.com/office/powerpoint/2010/main" val="394892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_Op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4F93-4377-3716-6057-F640F2FBA90F}"/>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AD12723-4F42-05DB-F123-9C661575E0A1}"/>
              </a:ext>
            </a:extLst>
          </p:cNvPr>
          <p:cNvSpPr>
            <a:spLocks noGrp="1"/>
          </p:cNvSpPr>
          <p:nvPr>
            <p:ph type="dt" sz="half" idx="10"/>
          </p:nvPr>
        </p:nvSpPr>
        <p:spPr/>
        <p:txBody>
          <a:bodyPr/>
          <a:lstStyle/>
          <a:p>
            <a:fld id="{461656C7-C037-0E47-BB99-21092D72D2F9}" type="datetime1">
              <a:rPr lang="en-US" smtClean="0"/>
              <a:t>4/22/2026</a:t>
            </a:fld>
            <a:endParaRPr lang="en-US"/>
          </a:p>
        </p:txBody>
      </p:sp>
      <p:sp>
        <p:nvSpPr>
          <p:cNvPr id="3" name="Freeform: Shape 22">
            <a:extLst>
              <a:ext uri="{FF2B5EF4-FFF2-40B4-BE49-F238E27FC236}">
                <a16:creationId xmlns:a16="http://schemas.microsoft.com/office/drawing/2014/main" id="{64355DA4-3A46-FB0F-7215-2ABFD1B52A40}"/>
              </a:ext>
            </a:extLst>
          </p:cNvPr>
          <p:cNvSpPr/>
          <p:nvPr userDrawn="1"/>
        </p:nvSpPr>
        <p:spPr>
          <a:xfrm>
            <a:off x="10200841" y="5145436"/>
            <a:ext cx="3048321" cy="3048321"/>
          </a:xfrm>
          <a:custGeom>
            <a:avLst/>
            <a:gdLst>
              <a:gd name="connsiteX0" fmla="*/ 1368796 w 2737592"/>
              <a:gd name="connsiteY0" fmla="*/ 337900 h 2737592"/>
              <a:gd name="connsiteX1" fmla="*/ 337899 w 2737592"/>
              <a:gd name="connsiteY1" fmla="*/ 1368796 h 2737592"/>
              <a:gd name="connsiteX2" fmla="*/ 1368796 w 2737592"/>
              <a:gd name="connsiteY2" fmla="*/ 2399692 h 2737592"/>
              <a:gd name="connsiteX3" fmla="*/ 2399693 w 2737592"/>
              <a:gd name="connsiteY3" fmla="*/ 1368796 h 2737592"/>
              <a:gd name="connsiteX4" fmla="*/ 1368796 w 2737592"/>
              <a:gd name="connsiteY4" fmla="*/ 337900 h 2737592"/>
              <a:gd name="connsiteX5" fmla="*/ 1368796 w 2737592"/>
              <a:gd name="connsiteY5" fmla="*/ 0 h 2737592"/>
              <a:gd name="connsiteX6" fmla="*/ 2737592 w 2737592"/>
              <a:gd name="connsiteY6" fmla="*/ 1368796 h 2737592"/>
              <a:gd name="connsiteX7" fmla="*/ 1368796 w 2737592"/>
              <a:gd name="connsiteY7" fmla="*/ 2737592 h 2737592"/>
              <a:gd name="connsiteX8" fmla="*/ 0 w 2737592"/>
              <a:gd name="connsiteY8" fmla="*/ 1368796 h 2737592"/>
              <a:gd name="connsiteX9" fmla="*/ 1368796 w 2737592"/>
              <a:gd name="connsiteY9" fmla="*/ 0 h 273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7592" h="2737592">
                <a:moveTo>
                  <a:pt x="1368796" y="337900"/>
                </a:moveTo>
                <a:cubicBezTo>
                  <a:pt x="799447" y="337900"/>
                  <a:pt x="337899" y="799448"/>
                  <a:pt x="337899" y="1368796"/>
                </a:cubicBezTo>
                <a:cubicBezTo>
                  <a:pt x="337899" y="1938144"/>
                  <a:pt x="799447" y="2399692"/>
                  <a:pt x="1368796" y="2399692"/>
                </a:cubicBezTo>
                <a:cubicBezTo>
                  <a:pt x="1938145" y="2399692"/>
                  <a:pt x="2399693" y="1938144"/>
                  <a:pt x="2399693" y="1368796"/>
                </a:cubicBezTo>
                <a:cubicBezTo>
                  <a:pt x="2399693" y="799448"/>
                  <a:pt x="1938145" y="337900"/>
                  <a:pt x="1368796" y="337900"/>
                </a:cubicBezTo>
                <a:close/>
                <a:moveTo>
                  <a:pt x="1368796" y="0"/>
                </a:moveTo>
                <a:cubicBezTo>
                  <a:pt x="2124761" y="0"/>
                  <a:pt x="2737592" y="612831"/>
                  <a:pt x="2737592" y="1368796"/>
                </a:cubicBezTo>
                <a:cubicBezTo>
                  <a:pt x="2737592" y="2124761"/>
                  <a:pt x="2124761" y="2737592"/>
                  <a:pt x="1368796" y="2737592"/>
                </a:cubicBezTo>
                <a:cubicBezTo>
                  <a:pt x="612831" y="2737592"/>
                  <a:pt x="0" y="2124761"/>
                  <a:pt x="0" y="1368796"/>
                </a:cubicBezTo>
                <a:cubicBezTo>
                  <a:pt x="0" y="612831"/>
                  <a:pt x="612831" y="0"/>
                  <a:pt x="1368796" y="0"/>
                </a:cubicBezTo>
                <a:close/>
              </a:path>
            </a:pathLst>
          </a:cu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entury Gothic" panose="020B0502020202020204" pitchFamily="34" charset="0"/>
            </a:endParaRPr>
          </a:p>
        </p:txBody>
      </p:sp>
      <p:sp>
        <p:nvSpPr>
          <p:cNvPr id="7" name="TextBox 6">
            <a:extLst>
              <a:ext uri="{FF2B5EF4-FFF2-40B4-BE49-F238E27FC236}">
                <a16:creationId xmlns:a16="http://schemas.microsoft.com/office/drawing/2014/main" id="{FA2B5869-E7E0-746C-FC15-07C94B44467F}"/>
              </a:ext>
            </a:extLst>
          </p:cNvPr>
          <p:cNvSpPr txBox="1"/>
          <p:nvPr userDrawn="1"/>
        </p:nvSpPr>
        <p:spPr>
          <a:xfrm>
            <a:off x="838200" y="6400412"/>
            <a:ext cx="3839817" cy="246221"/>
          </a:xfrm>
          <a:prstGeom prst="rect">
            <a:avLst/>
          </a:prstGeom>
          <a:noFill/>
        </p:spPr>
        <p:txBody>
          <a:bodyPr wrap="square">
            <a:spAutoFit/>
          </a:bodyPr>
          <a:lstStyle/>
          <a:p>
            <a:r>
              <a:rPr lang="en-US" sz="1000">
                <a:solidFill>
                  <a:schemeClr val="bg1">
                    <a:lumMod val="50000"/>
                  </a:schemeClr>
                </a:solidFill>
                <a:effectLst/>
              </a:rPr>
              <a:t>CHILDREN’S NATIONAL HOSPITAL</a:t>
            </a:r>
          </a:p>
        </p:txBody>
      </p:sp>
    </p:spTree>
    <p:extLst>
      <p:ext uri="{BB962C8B-B14F-4D97-AF65-F5344CB8AC3E}">
        <p14:creationId xmlns:p14="http://schemas.microsoft.com/office/powerpoint/2010/main" val="406385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_No Image">
    <p:spTree>
      <p:nvGrpSpPr>
        <p:cNvPr id="1" name=""/>
        <p:cNvGrpSpPr/>
        <p:nvPr/>
      </p:nvGrpSpPr>
      <p:grpSpPr>
        <a:xfrm>
          <a:off x="0" y="0"/>
          <a:ext cx="0" cy="0"/>
          <a:chOff x="0" y="0"/>
          <a:chExt cx="0" cy="0"/>
        </a:xfrm>
      </p:grpSpPr>
      <p:pic>
        <p:nvPicPr>
          <p:cNvPr id="10" name="Picture 9" descr="A red and black circle&#10;&#10;Description automatically generated">
            <a:extLst>
              <a:ext uri="{FF2B5EF4-FFF2-40B4-BE49-F238E27FC236}">
                <a16:creationId xmlns:a16="http://schemas.microsoft.com/office/drawing/2014/main" id="{2B2DCC5E-3A6B-B31E-128C-ED478BB32813}"/>
              </a:ext>
            </a:extLst>
          </p:cNvPr>
          <p:cNvPicPr>
            <a:picLocks noChangeAspect="1"/>
          </p:cNvPicPr>
          <p:nvPr userDrawn="1"/>
        </p:nvPicPr>
        <p:blipFill>
          <a:blip r:embed="rId2"/>
          <a:srcRect l="62572" r="5934"/>
          <a:stretch/>
        </p:blipFill>
        <p:spPr>
          <a:xfrm>
            <a:off x="8356209" y="0"/>
            <a:ext cx="3835791" cy="6858000"/>
          </a:xfrm>
          <a:prstGeom prst="rect">
            <a:avLst/>
          </a:prstGeom>
        </p:spPr>
      </p:pic>
      <p:sp>
        <p:nvSpPr>
          <p:cNvPr id="2" name="Title 1">
            <a:extLst>
              <a:ext uri="{FF2B5EF4-FFF2-40B4-BE49-F238E27FC236}">
                <a16:creationId xmlns:a16="http://schemas.microsoft.com/office/drawing/2014/main" id="{5CEC5ED1-FA20-3CB7-DA9F-5D4B425E2654}"/>
              </a:ext>
            </a:extLst>
          </p:cNvPr>
          <p:cNvSpPr>
            <a:spLocks noGrp="1"/>
          </p:cNvSpPr>
          <p:nvPr>
            <p:ph type="ctrTitle"/>
          </p:nvPr>
        </p:nvSpPr>
        <p:spPr>
          <a:xfrm>
            <a:off x="735329" y="957108"/>
            <a:ext cx="6578600" cy="2387600"/>
          </a:xfrm>
        </p:spPr>
        <p:txBody>
          <a:bodyPr anchor="b">
            <a:noAutofit/>
          </a:bodyPr>
          <a:lstStyle>
            <a:lvl1pPr algn="l">
              <a:defRPr sz="5000" b="0">
                <a:solidFill>
                  <a:srgbClr val="63544A"/>
                </a:solidFill>
              </a:defRPr>
            </a:lvl1pPr>
          </a:lstStyle>
          <a:p>
            <a:r>
              <a:rPr lang="en-US"/>
              <a:t>Click to edit Master title style</a:t>
            </a:r>
          </a:p>
        </p:txBody>
      </p:sp>
      <p:sp>
        <p:nvSpPr>
          <p:cNvPr id="3" name="Subtitle 2">
            <a:extLst>
              <a:ext uri="{FF2B5EF4-FFF2-40B4-BE49-F238E27FC236}">
                <a16:creationId xmlns:a16="http://schemas.microsoft.com/office/drawing/2014/main" id="{8647038D-DB86-7CFE-D015-219969723A3E}"/>
              </a:ext>
            </a:extLst>
          </p:cNvPr>
          <p:cNvSpPr>
            <a:spLocks noGrp="1"/>
          </p:cNvSpPr>
          <p:nvPr>
            <p:ph type="subTitle" idx="1" hasCustomPrompt="1"/>
          </p:nvPr>
        </p:nvSpPr>
        <p:spPr>
          <a:xfrm>
            <a:off x="735329" y="3436783"/>
            <a:ext cx="6578600" cy="1655762"/>
          </a:xfrm>
        </p:spPr>
        <p:txBody>
          <a:bodyPr/>
          <a:lstStyle>
            <a:lvl1pPr marL="0" indent="0" algn="l">
              <a:buNone/>
              <a:defRPr sz="2400">
                <a:solidFill>
                  <a:srgbClr val="E4002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Click to edit Master subtitle style</a:t>
            </a:r>
          </a:p>
        </p:txBody>
      </p:sp>
      <p:pic>
        <p:nvPicPr>
          <p:cNvPr id="8" name="Picture 7" descr="A logo of a bear&#10;&#10;Description automatically generated">
            <a:extLst>
              <a:ext uri="{FF2B5EF4-FFF2-40B4-BE49-F238E27FC236}">
                <a16:creationId xmlns:a16="http://schemas.microsoft.com/office/drawing/2014/main" id="{2D14C3D9-F033-09BC-19EC-3E752B877620}"/>
              </a:ext>
            </a:extLst>
          </p:cNvPr>
          <p:cNvPicPr>
            <a:picLocks noChangeAspect="1"/>
          </p:cNvPicPr>
          <p:nvPr userDrawn="1"/>
        </p:nvPicPr>
        <p:blipFill>
          <a:blip r:embed="rId3"/>
          <a:stretch>
            <a:fillRect/>
          </a:stretch>
        </p:blipFill>
        <p:spPr>
          <a:xfrm>
            <a:off x="515794" y="5179740"/>
            <a:ext cx="3151966" cy="1652240"/>
          </a:xfrm>
          <a:prstGeom prst="rect">
            <a:avLst/>
          </a:prstGeom>
        </p:spPr>
      </p:pic>
      <p:sp>
        <p:nvSpPr>
          <p:cNvPr id="13" name="Content Placeholder 13">
            <a:extLst>
              <a:ext uri="{FF2B5EF4-FFF2-40B4-BE49-F238E27FC236}">
                <a16:creationId xmlns:a16="http://schemas.microsoft.com/office/drawing/2014/main" id="{D4C3DA63-B55F-482E-EB94-32654A93A9B4}"/>
              </a:ext>
            </a:extLst>
          </p:cNvPr>
          <p:cNvSpPr>
            <a:spLocks noGrp="1"/>
          </p:cNvSpPr>
          <p:nvPr>
            <p:ph sz="quarter" idx="11"/>
          </p:nvPr>
        </p:nvSpPr>
        <p:spPr>
          <a:xfrm>
            <a:off x="857568" y="4446540"/>
            <a:ext cx="7202487" cy="503237"/>
          </a:xfrm>
        </p:spPr>
        <p:txBody>
          <a:bodyPr>
            <a:normAutofit/>
          </a:bodyPr>
          <a:lstStyle>
            <a:lvl1pPr marL="0" indent="0" algn="l">
              <a:buNone/>
              <a:defRPr sz="1800">
                <a:solidFill>
                  <a:srgbClr val="63544A"/>
                </a:solidFill>
              </a:defRPr>
            </a:lvl1pPr>
          </a:lstStyle>
          <a:p>
            <a:pPr lvl="0"/>
            <a:r>
              <a:rPr lang="en-US"/>
              <a:t>Click to edit Master text styles</a:t>
            </a:r>
          </a:p>
        </p:txBody>
      </p:sp>
    </p:spTree>
    <p:extLst>
      <p:ext uri="{BB962C8B-B14F-4D97-AF65-F5344CB8AC3E}">
        <p14:creationId xmlns:p14="http://schemas.microsoft.com/office/powerpoint/2010/main" val="419055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E4002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AC6C-AEC5-89C8-4BF0-AC06D3026441}"/>
              </a:ext>
            </a:extLst>
          </p:cNvPr>
          <p:cNvSpPr>
            <a:spLocks noGrp="1" noRot="1" noMove="1" noResize="1" noEditPoints="1" noAdjustHandles="1" noChangeArrowheads="1" noChangeShapeType="1"/>
          </p:cNvSpPr>
          <p:nvPr>
            <p:ph type="title" hasCustomPrompt="1"/>
          </p:nvPr>
        </p:nvSpPr>
        <p:spPr>
          <a:xfrm>
            <a:off x="838200" y="4744463"/>
            <a:ext cx="10515600" cy="1325563"/>
          </a:xfrm>
        </p:spPr>
        <p:txBody>
          <a:bodyPr>
            <a:normAutofit/>
          </a:bodyPr>
          <a:lstStyle>
            <a:lvl1pPr algn="ctr">
              <a:defRPr sz="3600" b="1">
                <a:solidFill>
                  <a:schemeClr val="bg1"/>
                </a:solidFill>
              </a:defRPr>
            </a:lvl1pPr>
          </a:lstStyle>
          <a:p>
            <a:r>
              <a:rPr lang="en-US"/>
              <a:t>Thank you</a:t>
            </a:r>
          </a:p>
        </p:txBody>
      </p:sp>
      <p:pic>
        <p:nvPicPr>
          <p:cNvPr id="9" name="Picture 8" descr="A logo of a bear&#10;&#10;Description automatically generated">
            <a:extLst>
              <a:ext uri="{FF2B5EF4-FFF2-40B4-BE49-F238E27FC236}">
                <a16:creationId xmlns:a16="http://schemas.microsoft.com/office/drawing/2014/main" id="{91FF051E-9843-E84A-EFF2-5F0D1CDD476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2946400" y="1606307"/>
            <a:ext cx="6299200" cy="3302000"/>
          </a:xfrm>
          <a:prstGeom prst="rect">
            <a:avLst/>
          </a:prstGeom>
        </p:spPr>
      </p:pic>
    </p:spTree>
    <p:extLst>
      <p:ext uri="{BB962C8B-B14F-4D97-AF65-F5344CB8AC3E}">
        <p14:creationId xmlns:p14="http://schemas.microsoft.com/office/powerpoint/2010/main" val="370653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58EC-BAD9-1169-BDA3-38484EBD2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0FF1F-E58E-75CA-135C-73E8D9542D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043B7-AF1A-D957-DA4C-42E7F156B7FE}"/>
              </a:ext>
            </a:extLst>
          </p:cNvPr>
          <p:cNvSpPr>
            <a:spLocks noGrp="1"/>
          </p:cNvSpPr>
          <p:nvPr>
            <p:ph type="dt" sz="half" idx="10"/>
          </p:nvPr>
        </p:nvSpPr>
        <p:spPr/>
        <p:txBody>
          <a:bodyPr/>
          <a:lstStyle/>
          <a:p>
            <a:fld id="{214C3918-E29B-415E-ABE8-5D6154D0AA9A}" type="datetimeFigureOut">
              <a:rPr lang="en-US" smtClean="0"/>
              <a:t>4/22/2026</a:t>
            </a:fld>
            <a:endParaRPr lang="en-US"/>
          </a:p>
        </p:txBody>
      </p:sp>
      <p:sp>
        <p:nvSpPr>
          <p:cNvPr id="5" name="Footer Placeholder 4">
            <a:extLst>
              <a:ext uri="{FF2B5EF4-FFF2-40B4-BE49-F238E27FC236}">
                <a16:creationId xmlns:a16="http://schemas.microsoft.com/office/drawing/2014/main" id="{CC5C38B6-AEF8-48ED-140E-C6675F46C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D0320-28E9-FFC8-BDCC-D49F5B521D8A}"/>
              </a:ext>
            </a:extLst>
          </p:cNvPr>
          <p:cNvSpPr>
            <a:spLocks noGrp="1"/>
          </p:cNvSpPr>
          <p:nvPr>
            <p:ph type="sldNum" sz="quarter" idx="12"/>
          </p:nvPr>
        </p:nvSpPr>
        <p:spPr/>
        <p:txBody>
          <a:bodyPr/>
          <a:lstStyle/>
          <a:p>
            <a:fld id="{DFD2E383-E2A2-4C8E-B625-894C01DEA168}" type="slidenum">
              <a:rPr lang="en-US" smtClean="0"/>
              <a:t>‹#›</a:t>
            </a:fld>
            <a:endParaRPr lang="en-US"/>
          </a:p>
        </p:txBody>
      </p:sp>
    </p:spTree>
    <p:extLst>
      <p:ext uri="{BB962C8B-B14F-4D97-AF65-F5344CB8AC3E}">
        <p14:creationId xmlns:p14="http://schemas.microsoft.com/office/powerpoint/2010/main" val="213106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3182-EF72-0F30-B715-0D7981FC2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7C178F-DFA7-F98A-3DB0-E2BC79D61B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CF97BA-95F3-8002-E6FE-45899E806C8A}"/>
              </a:ext>
            </a:extLst>
          </p:cNvPr>
          <p:cNvSpPr>
            <a:spLocks noGrp="1"/>
          </p:cNvSpPr>
          <p:nvPr>
            <p:ph type="dt" sz="half" idx="10"/>
          </p:nvPr>
        </p:nvSpPr>
        <p:spPr/>
        <p:txBody>
          <a:bodyPr/>
          <a:lstStyle/>
          <a:p>
            <a:fld id="{214C3918-E29B-415E-ABE8-5D6154D0AA9A}" type="datetimeFigureOut">
              <a:rPr lang="en-US" smtClean="0"/>
              <a:t>4/22/2026</a:t>
            </a:fld>
            <a:endParaRPr lang="en-US"/>
          </a:p>
        </p:txBody>
      </p:sp>
      <p:sp>
        <p:nvSpPr>
          <p:cNvPr id="5" name="Footer Placeholder 4">
            <a:extLst>
              <a:ext uri="{FF2B5EF4-FFF2-40B4-BE49-F238E27FC236}">
                <a16:creationId xmlns:a16="http://schemas.microsoft.com/office/drawing/2014/main" id="{33384D38-5A54-20F8-8B3E-E8F8CC5C9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CBC1D-6C68-B3AE-0E74-05551E26AC31}"/>
              </a:ext>
            </a:extLst>
          </p:cNvPr>
          <p:cNvSpPr>
            <a:spLocks noGrp="1"/>
          </p:cNvSpPr>
          <p:nvPr>
            <p:ph type="sldNum" sz="quarter" idx="12"/>
          </p:nvPr>
        </p:nvSpPr>
        <p:spPr/>
        <p:txBody>
          <a:bodyPr/>
          <a:lstStyle/>
          <a:p>
            <a:fld id="{DFD2E383-E2A2-4C8E-B625-894C01DEA168}" type="slidenum">
              <a:rPr lang="en-US" smtClean="0"/>
              <a:t>‹#›</a:t>
            </a:fld>
            <a:endParaRPr lang="en-US"/>
          </a:p>
        </p:txBody>
      </p:sp>
    </p:spTree>
    <p:extLst>
      <p:ext uri="{BB962C8B-B14F-4D97-AF65-F5344CB8AC3E}">
        <p14:creationId xmlns:p14="http://schemas.microsoft.com/office/powerpoint/2010/main" val="193000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45C9-F6FE-C1AB-137B-2FA9A5C06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913BE-2127-502F-03A0-D7BCEF0E99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5B51DC-7090-7DC6-2FAF-D25A5D687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AB72C2-2609-CD28-F00C-9BB954AB868E}"/>
              </a:ext>
            </a:extLst>
          </p:cNvPr>
          <p:cNvSpPr>
            <a:spLocks noGrp="1"/>
          </p:cNvSpPr>
          <p:nvPr>
            <p:ph type="dt" sz="half" idx="10"/>
          </p:nvPr>
        </p:nvSpPr>
        <p:spPr/>
        <p:txBody>
          <a:bodyPr/>
          <a:lstStyle/>
          <a:p>
            <a:fld id="{214C3918-E29B-415E-ABE8-5D6154D0AA9A}" type="datetimeFigureOut">
              <a:rPr lang="en-US" smtClean="0"/>
              <a:t>4/22/2026</a:t>
            </a:fld>
            <a:endParaRPr lang="en-US"/>
          </a:p>
        </p:txBody>
      </p:sp>
      <p:sp>
        <p:nvSpPr>
          <p:cNvPr id="6" name="Footer Placeholder 5">
            <a:extLst>
              <a:ext uri="{FF2B5EF4-FFF2-40B4-BE49-F238E27FC236}">
                <a16:creationId xmlns:a16="http://schemas.microsoft.com/office/drawing/2014/main" id="{B3DE387A-A5DC-0182-5476-6035B7039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59C2B0-EBA0-72B9-225F-0CD29A361EC0}"/>
              </a:ext>
            </a:extLst>
          </p:cNvPr>
          <p:cNvSpPr>
            <a:spLocks noGrp="1"/>
          </p:cNvSpPr>
          <p:nvPr>
            <p:ph type="sldNum" sz="quarter" idx="12"/>
          </p:nvPr>
        </p:nvSpPr>
        <p:spPr/>
        <p:txBody>
          <a:bodyPr/>
          <a:lstStyle/>
          <a:p>
            <a:fld id="{DFD2E383-E2A2-4C8E-B625-894C01DEA168}" type="slidenum">
              <a:rPr lang="en-US" smtClean="0"/>
              <a:t>‹#›</a:t>
            </a:fld>
            <a:endParaRPr lang="en-US"/>
          </a:p>
        </p:txBody>
      </p:sp>
    </p:spTree>
    <p:extLst>
      <p:ext uri="{BB962C8B-B14F-4D97-AF65-F5344CB8AC3E}">
        <p14:creationId xmlns:p14="http://schemas.microsoft.com/office/powerpoint/2010/main" val="40927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41C0-081D-49DA-D1D8-BA308A6E1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013722-EB84-EF4E-C16D-7FA3CBA45C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9CA79E-9C2F-4C08-FF87-5510A29878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F0000D-D88F-2DCC-016E-0B99EA0D2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F32F2E-ED3F-FFFE-5DD3-A4524626D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24C445-2CD9-13F7-88AB-97ABC2916C7C}"/>
              </a:ext>
            </a:extLst>
          </p:cNvPr>
          <p:cNvSpPr>
            <a:spLocks noGrp="1"/>
          </p:cNvSpPr>
          <p:nvPr>
            <p:ph type="dt" sz="half" idx="10"/>
          </p:nvPr>
        </p:nvSpPr>
        <p:spPr/>
        <p:txBody>
          <a:bodyPr/>
          <a:lstStyle/>
          <a:p>
            <a:fld id="{214C3918-E29B-415E-ABE8-5D6154D0AA9A}" type="datetimeFigureOut">
              <a:rPr lang="en-US" smtClean="0"/>
              <a:t>4/22/2026</a:t>
            </a:fld>
            <a:endParaRPr lang="en-US"/>
          </a:p>
        </p:txBody>
      </p:sp>
      <p:sp>
        <p:nvSpPr>
          <p:cNvPr id="8" name="Footer Placeholder 7">
            <a:extLst>
              <a:ext uri="{FF2B5EF4-FFF2-40B4-BE49-F238E27FC236}">
                <a16:creationId xmlns:a16="http://schemas.microsoft.com/office/drawing/2014/main" id="{F96FE35A-D156-1F24-9880-82D8E52517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A127C-3377-C698-9571-8927AD3847E9}"/>
              </a:ext>
            </a:extLst>
          </p:cNvPr>
          <p:cNvSpPr>
            <a:spLocks noGrp="1"/>
          </p:cNvSpPr>
          <p:nvPr>
            <p:ph type="sldNum" sz="quarter" idx="12"/>
          </p:nvPr>
        </p:nvSpPr>
        <p:spPr/>
        <p:txBody>
          <a:bodyPr/>
          <a:lstStyle/>
          <a:p>
            <a:fld id="{DFD2E383-E2A2-4C8E-B625-894C01DEA168}" type="slidenum">
              <a:rPr lang="en-US" smtClean="0"/>
              <a:t>‹#›</a:t>
            </a:fld>
            <a:endParaRPr lang="en-US"/>
          </a:p>
        </p:txBody>
      </p:sp>
    </p:spTree>
    <p:extLst>
      <p:ext uri="{BB962C8B-B14F-4D97-AF65-F5344CB8AC3E}">
        <p14:creationId xmlns:p14="http://schemas.microsoft.com/office/powerpoint/2010/main" val="335112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B3EE-F0E8-96D1-58C8-E480FF647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1F14C-60B7-8D11-B8BC-3C54B1F0C977}"/>
              </a:ext>
            </a:extLst>
          </p:cNvPr>
          <p:cNvSpPr>
            <a:spLocks noGrp="1"/>
          </p:cNvSpPr>
          <p:nvPr>
            <p:ph type="dt" sz="half" idx="10"/>
          </p:nvPr>
        </p:nvSpPr>
        <p:spPr/>
        <p:txBody>
          <a:bodyPr/>
          <a:lstStyle/>
          <a:p>
            <a:fld id="{214C3918-E29B-415E-ABE8-5D6154D0AA9A}" type="datetimeFigureOut">
              <a:rPr lang="en-US" smtClean="0"/>
              <a:t>4/22/2026</a:t>
            </a:fld>
            <a:endParaRPr lang="en-US"/>
          </a:p>
        </p:txBody>
      </p:sp>
      <p:sp>
        <p:nvSpPr>
          <p:cNvPr id="4" name="Footer Placeholder 3">
            <a:extLst>
              <a:ext uri="{FF2B5EF4-FFF2-40B4-BE49-F238E27FC236}">
                <a16:creationId xmlns:a16="http://schemas.microsoft.com/office/drawing/2014/main" id="{9B099D30-C9D2-1E2F-E8F5-21E6329F5C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AE4D84-5793-1DE4-6C64-F9049D989D94}"/>
              </a:ext>
            </a:extLst>
          </p:cNvPr>
          <p:cNvSpPr>
            <a:spLocks noGrp="1"/>
          </p:cNvSpPr>
          <p:nvPr>
            <p:ph type="sldNum" sz="quarter" idx="12"/>
          </p:nvPr>
        </p:nvSpPr>
        <p:spPr/>
        <p:txBody>
          <a:bodyPr/>
          <a:lstStyle/>
          <a:p>
            <a:fld id="{DFD2E383-E2A2-4C8E-B625-894C01DEA168}" type="slidenum">
              <a:rPr lang="en-US" smtClean="0"/>
              <a:t>‹#›</a:t>
            </a:fld>
            <a:endParaRPr lang="en-US"/>
          </a:p>
        </p:txBody>
      </p:sp>
    </p:spTree>
    <p:extLst>
      <p:ext uri="{BB962C8B-B14F-4D97-AF65-F5344CB8AC3E}">
        <p14:creationId xmlns:p14="http://schemas.microsoft.com/office/powerpoint/2010/main" val="211823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E07307-032E-07D2-CF1C-A8BF28FCA1A1}"/>
              </a:ext>
            </a:extLst>
          </p:cNvPr>
          <p:cNvSpPr>
            <a:spLocks noGrp="1"/>
          </p:cNvSpPr>
          <p:nvPr>
            <p:ph type="dt" sz="half" idx="10"/>
          </p:nvPr>
        </p:nvSpPr>
        <p:spPr/>
        <p:txBody>
          <a:bodyPr/>
          <a:lstStyle/>
          <a:p>
            <a:fld id="{214C3918-E29B-415E-ABE8-5D6154D0AA9A}" type="datetimeFigureOut">
              <a:rPr lang="en-US" smtClean="0"/>
              <a:t>4/22/2026</a:t>
            </a:fld>
            <a:endParaRPr lang="en-US"/>
          </a:p>
        </p:txBody>
      </p:sp>
      <p:sp>
        <p:nvSpPr>
          <p:cNvPr id="3" name="Footer Placeholder 2">
            <a:extLst>
              <a:ext uri="{FF2B5EF4-FFF2-40B4-BE49-F238E27FC236}">
                <a16:creationId xmlns:a16="http://schemas.microsoft.com/office/drawing/2014/main" id="{DA3AACDD-B881-F855-796C-D667E4FBC6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83814C-63BE-A431-87F6-C0F4B867C0FB}"/>
              </a:ext>
            </a:extLst>
          </p:cNvPr>
          <p:cNvSpPr>
            <a:spLocks noGrp="1"/>
          </p:cNvSpPr>
          <p:nvPr>
            <p:ph type="sldNum" sz="quarter" idx="12"/>
          </p:nvPr>
        </p:nvSpPr>
        <p:spPr/>
        <p:txBody>
          <a:bodyPr/>
          <a:lstStyle/>
          <a:p>
            <a:fld id="{DFD2E383-E2A2-4C8E-B625-894C01DEA168}" type="slidenum">
              <a:rPr lang="en-US" smtClean="0"/>
              <a:t>‹#›</a:t>
            </a:fld>
            <a:endParaRPr lang="en-US"/>
          </a:p>
        </p:txBody>
      </p:sp>
    </p:spTree>
    <p:extLst>
      <p:ext uri="{BB962C8B-B14F-4D97-AF65-F5344CB8AC3E}">
        <p14:creationId xmlns:p14="http://schemas.microsoft.com/office/powerpoint/2010/main" val="319009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E9DF-7605-650A-29BF-36E04CD71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98F32A-3246-091A-12CB-FCF8C56DAC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7FA1BA-FF31-AB5F-BB83-AD5D278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7D8992-D85C-5A2C-ACA0-09F79E9C687D}"/>
              </a:ext>
            </a:extLst>
          </p:cNvPr>
          <p:cNvSpPr>
            <a:spLocks noGrp="1"/>
          </p:cNvSpPr>
          <p:nvPr>
            <p:ph type="dt" sz="half" idx="10"/>
          </p:nvPr>
        </p:nvSpPr>
        <p:spPr/>
        <p:txBody>
          <a:bodyPr/>
          <a:lstStyle/>
          <a:p>
            <a:fld id="{214C3918-E29B-415E-ABE8-5D6154D0AA9A}" type="datetimeFigureOut">
              <a:rPr lang="en-US" smtClean="0"/>
              <a:t>4/22/2026</a:t>
            </a:fld>
            <a:endParaRPr lang="en-US"/>
          </a:p>
        </p:txBody>
      </p:sp>
      <p:sp>
        <p:nvSpPr>
          <p:cNvPr id="6" name="Footer Placeholder 5">
            <a:extLst>
              <a:ext uri="{FF2B5EF4-FFF2-40B4-BE49-F238E27FC236}">
                <a16:creationId xmlns:a16="http://schemas.microsoft.com/office/drawing/2014/main" id="{DA13B88D-ADD4-8B77-9CFA-7C56262D7E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9C54E-BB78-2EE6-5318-A1A0F6B1200C}"/>
              </a:ext>
            </a:extLst>
          </p:cNvPr>
          <p:cNvSpPr>
            <a:spLocks noGrp="1"/>
          </p:cNvSpPr>
          <p:nvPr>
            <p:ph type="sldNum" sz="quarter" idx="12"/>
          </p:nvPr>
        </p:nvSpPr>
        <p:spPr/>
        <p:txBody>
          <a:bodyPr/>
          <a:lstStyle/>
          <a:p>
            <a:fld id="{DFD2E383-E2A2-4C8E-B625-894C01DEA168}" type="slidenum">
              <a:rPr lang="en-US" smtClean="0"/>
              <a:t>‹#›</a:t>
            </a:fld>
            <a:endParaRPr lang="en-US"/>
          </a:p>
        </p:txBody>
      </p:sp>
    </p:spTree>
    <p:extLst>
      <p:ext uri="{BB962C8B-B14F-4D97-AF65-F5344CB8AC3E}">
        <p14:creationId xmlns:p14="http://schemas.microsoft.com/office/powerpoint/2010/main" val="34011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6ACE-0250-A670-99BF-6A3DAF3A8D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7D4D37-6F36-A017-3B41-0A30AB76E3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B14105-68D5-D853-961A-8B53DC323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56C6B2-E6CE-D3FD-EA8D-C202002721D6}"/>
              </a:ext>
            </a:extLst>
          </p:cNvPr>
          <p:cNvSpPr>
            <a:spLocks noGrp="1"/>
          </p:cNvSpPr>
          <p:nvPr>
            <p:ph type="dt" sz="half" idx="10"/>
          </p:nvPr>
        </p:nvSpPr>
        <p:spPr/>
        <p:txBody>
          <a:bodyPr/>
          <a:lstStyle/>
          <a:p>
            <a:fld id="{214C3918-E29B-415E-ABE8-5D6154D0AA9A}" type="datetimeFigureOut">
              <a:rPr lang="en-US" smtClean="0"/>
              <a:t>4/22/2026</a:t>
            </a:fld>
            <a:endParaRPr lang="en-US"/>
          </a:p>
        </p:txBody>
      </p:sp>
      <p:sp>
        <p:nvSpPr>
          <p:cNvPr id="6" name="Footer Placeholder 5">
            <a:extLst>
              <a:ext uri="{FF2B5EF4-FFF2-40B4-BE49-F238E27FC236}">
                <a16:creationId xmlns:a16="http://schemas.microsoft.com/office/drawing/2014/main" id="{EC38F9A6-5E94-E81C-B6E1-ADE257A3C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116ED-2D57-2F04-9EF8-BB666A883FF2}"/>
              </a:ext>
            </a:extLst>
          </p:cNvPr>
          <p:cNvSpPr>
            <a:spLocks noGrp="1"/>
          </p:cNvSpPr>
          <p:nvPr>
            <p:ph type="sldNum" sz="quarter" idx="12"/>
          </p:nvPr>
        </p:nvSpPr>
        <p:spPr/>
        <p:txBody>
          <a:bodyPr/>
          <a:lstStyle/>
          <a:p>
            <a:fld id="{DFD2E383-E2A2-4C8E-B625-894C01DEA168}" type="slidenum">
              <a:rPr lang="en-US" smtClean="0"/>
              <a:t>‹#›</a:t>
            </a:fld>
            <a:endParaRPr lang="en-US"/>
          </a:p>
        </p:txBody>
      </p:sp>
    </p:spTree>
    <p:extLst>
      <p:ext uri="{BB962C8B-B14F-4D97-AF65-F5344CB8AC3E}">
        <p14:creationId xmlns:p14="http://schemas.microsoft.com/office/powerpoint/2010/main" val="137762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404AD-F8AC-4C27-AD1C-9D8E689F0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988998-E36A-220F-784F-8BAFF6D3D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25459-6435-5638-E8DA-BD494B606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4C3918-E29B-415E-ABE8-5D6154D0AA9A}" type="datetimeFigureOut">
              <a:rPr lang="en-US" smtClean="0"/>
              <a:t>4/22/2026</a:t>
            </a:fld>
            <a:endParaRPr lang="en-US"/>
          </a:p>
        </p:txBody>
      </p:sp>
      <p:sp>
        <p:nvSpPr>
          <p:cNvPr id="5" name="Footer Placeholder 4">
            <a:extLst>
              <a:ext uri="{FF2B5EF4-FFF2-40B4-BE49-F238E27FC236}">
                <a16:creationId xmlns:a16="http://schemas.microsoft.com/office/drawing/2014/main" id="{ACF61794-2EC0-22AA-D8C3-6014F0260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E4B910-EEE6-E183-1FEE-FFCDAFFD2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D2E383-E2A2-4C8E-B625-894C01DEA168}" type="slidenum">
              <a:rPr lang="en-US" smtClean="0"/>
              <a:t>‹#›</a:t>
            </a:fld>
            <a:endParaRPr lang="en-US"/>
          </a:p>
        </p:txBody>
      </p:sp>
    </p:spTree>
    <p:extLst>
      <p:ext uri="{BB962C8B-B14F-4D97-AF65-F5344CB8AC3E}">
        <p14:creationId xmlns:p14="http://schemas.microsoft.com/office/powerpoint/2010/main" val="1678023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3.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36.svg"/><Relationship Id="rId4" Type="http://schemas.openxmlformats.org/officeDocument/2006/relationships/image" Target="../media/image34.sv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5083-FE93-4038-91DE-D073BB1A069B}"/>
              </a:ext>
            </a:extLst>
          </p:cNvPr>
          <p:cNvSpPr>
            <a:spLocks noGrp="1"/>
          </p:cNvSpPr>
          <p:nvPr>
            <p:ph type="ctrTitle"/>
          </p:nvPr>
        </p:nvSpPr>
        <p:spPr/>
        <p:txBody>
          <a:bodyPr/>
          <a:lstStyle/>
          <a:p>
            <a:r>
              <a:rPr lang="en-US">
                <a:latin typeface="Century Gothic" panose="020B0502020202020204" pitchFamily="34" charset="0"/>
              </a:rPr>
              <a:t>Bear-RX PATHS</a:t>
            </a:r>
          </a:p>
        </p:txBody>
      </p:sp>
      <p:sp>
        <p:nvSpPr>
          <p:cNvPr id="3" name="Subtitle 2">
            <a:extLst>
              <a:ext uri="{FF2B5EF4-FFF2-40B4-BE49-F238E27FC236}">
                <a16:creationId xmlns:a16="http://schemas.microsoft.com/office/drawing/2014/main" id="{C45B097F-7D2A-F1E8-1FF7-B93C15CFF5A7}"/>
              </a:ext>
            </a:extLst>
          </p:cNvPr>
          <p:cNvSpPr>
            <a:spLocks noGrp="1"/>
          </p:cNvSpPr>
          <p:nvPr>
            <p:ph type="subTitle" idx="1"/>
          </p:nvPr>
        </p:nvSpPr>
        <p:spPr/>
        <p:txBody>
          <a:bodyPr vert="horz" lIns="91440" tIns="45720" rIns="91440" bIns="45720" rtlCol="0" anchor="t">
            <a:normAutofit/>
          </a:bodyPr>
          <a:lstStyle/>
          <a:p>
            <a:r>
              <a:rPr lang="en-US">
                <a:latin typeface="Century Gothic"/>
              </a:rPr>
              <a:t>Copic Medical Foundation Grant </a:t>
            </a:r>
          </a:p>
          <a:p>
            <a:r>
              <a:rPr lang="en-US">
                <a:latin typeface="Century Gothic"/>
              </a:rPr>
              <a:t>May 1, 2026</a:t>
            </a:r>
          </a:p>
        </p:txBody>
      </p:sp>
      <p:pic>
        <p:nvPicPr>
          <p:cNvPr id="5" name="Graphic 4" descr="Medicine outline">
            <a:extLst>
              <a:ext uri="{FF2B5EF4-FFF2-40B4-BE49-F238E27FC236}">
                <a16:creationId xmlns:a16="http://schemas.microsoft.com/office/drawing/2014/main" id="{A44359E8-D437-2628-8ED7-846EB8E563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0561" y="2323973"/>
            <a:ext cx="1189320" cy="1189320"/>
          </a:xfrm>
          <a:prstGeom prst="rect">
            <a:avLst/>
          </a:prstGeom>
        </p:spPr>
      </p:pic>
    </p:spTree>
    <p:extLst>
      <p:ext uri="{BB962C8B-B14F-4D97-AF65-F5344CB8AC3E}">
        <p14:creationId xmlns:p14="http://schemas.microsoft.com/office/powerpoint/2010/main" val="37286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B4195-9D12-05D1-654E-BB366121B6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A7B2E-1906-80CD-A261-FB38403A06FE}"/>
              </a:ext>
            </a:extLst>
          </p:cNvPr>
          <p:cNvSpPr>
            <a:spLocks noGrp="1"/>
          </p:cNvSpPr>
          <p:nvPr>
            <p:ph type="title"/>
          </p:nvPr>
        </p:nvSpPr>
        <p:spPr>
          <a:xfrm>
            <a:off x="838200" y="177099"/>
            <a:ext cx="10515600" cy="1325563"/>
          </a:xfrm>
        </p:spPr>
        <p:txBody>
          <a:bodyPr/>
          <a:lstStyle/>
          <a:p>
            <a:r>
              <a:rPr lang="en-US">
                <a:solidFill>
                  <a:srgbClr val="63544A"/>
                </a:solidFill>
                <a:latin typeface="Century Gothic" panose="020B0502020202020204" pitchFamily="34" charset="0"/>
              </a:rPr>
              <a:t>Caregiver Acceptability</a:t>
            </a:r>
          </a:p>
        </p:txBody>
      </p:sp>
      <p:graphicFrame>
        <p:nvGraphicFramePr>
          <p:cNvPr id="4" name="Table 3">
            <a:extLst>
              <a:ext uri="{FF2B5EF4-FFF2-40B4-BE49-F238E27FC236}">
                <a16:creationId xmlns:a16="http://schemas.microsoft.com/office/drawing/2014/main" id="{B1E52409-D4BF-C77B-6775-8C7A97E7E380}"/>
              </a:ext>
            </a:extLst>
          </p:cNvPr>
          <p:cNvGraphicFramePr>
            <a:graphicFrameLocks noGrp="1"/>
          </p:cNvGraphicFramePr>
          <p:nvPr>
            <p:extLst>
              <p:ext uri="{D42A27DB-BD31-4B8C-83A1-F6EECF244321}">
                <p14:modId xmlns:p14="http://schemas.microsoft.com/office/powerpoint/2010/main" val="230526129"/>
              </p:ext>
            </p:extLst>
          </p:nvPr>
        </p:nvGraphicFramePr>
        <p:xfrm>
          <a:off x="626882" y="1621410"/>
          <a:ext cx="10938235" cy="4361701"/>
        </p:xfrm>
        <a:graphic>
          <a:graphicData uri="http://schemas.openxmlformats.org/drawingml/2006/table">
            <a:tbl>
              <a:tblPr firstRow="1" bandRow="1">
                <a:tableStyleId>{5C22544A-7EE6-4342-B048-85BDC9FD1C3A}</a:tableStyleId>
              </a:tblPr>
              <a:tblGrid>
                <a:gridCol w="1921735">
                  <a:extLst>
                    <a:ext uri="{9D8B030D-6E8A-4147-A177-3AD203B41FA5}">
                      <a16:colId xmlns:a16="http://schemas.microsoft.com/office/drawing/2014/main" val="3841965624"/>
                    </a:ext>
                  </a:extLst>
                </a:gridCol>
                <a:gridCol w="1447342">
                  <a:extLst>
                    <a:ext uri="{9D8B030D-6E8A-4147-A177-3AD203B41FA5}">
                      <a16:colId xmlns:a16="http://schemas.microsoft.com/office/drawing/2014/main" val="147356741"/>
                    </a:ext>
                  </a:extLst>
                </a:gridCol>
                <a:gridCol w="1447342">
                  <a:extLst>
                    <a:ext uri="{9D8B030D-6E8A-4147-A177-3AD203B41FA5}">
                      <a16:colId xmlns:a16="http://schemas.microsoft.com/office/drawing/2014/main" val="3229455687"/>
                    </a:ext>
                  </a:extLst>
                </a:gridCol>
                <a:gridCol w="1530454">
                  <a:extLst>
                    <a:ext uri="{9D8B030D-6E8A-4147-A177-3AD203B41FA5}">
                      <a16:colId xmlns:a16="http://schemas.microsoft.com/office/drawing/2014/main" val="1512817112"/>
                    </a:ext>
                  </a:extLst>
                </a:gridCol>
                <a:gridCol w="1530454">
                  <a:extLst>
                    <a:ext uri="{9D8B030D-6E8A-4147-A177-3AD203B41FA5}">
                      <a16:colId xmlns:a16="http://schemas.microsoft.com/office/drawing/2014/main" val="4256942082"/>
                    </a:ext>
                  </a:extLst>
                </a:gridCol>
                <a:gridCol w="1530454">
                  <a:extLst>
                    <a:ext uri="{9D8B030D-6E8A-4147-A177-3AD203B41FA5}">
                      <a16:colId xmlns:a16="http://schemas.microsoft.com/office/drawing/2014/main" val="538074426"/>
                    </a:ext>
                  </a:extLst>
                </a:gridCol>
                <a:gridCol w="1530454">
                  <a:extLst>
                    <a:ext uri="{9D8B030D-6E8A-4147-A177-3AD203B41FA5}">
                      <a16:colId xmlns:a16="http://schemas.microsoft.com/office/drawing/2014/main" val="3568418964"/>
                    </a:ext>
                  </a:extLst>
                </a:gridCol>
              </a:tblGrid>
              <a:tr h="1036949">
                <a:tc>
                  <a:txBody>
                    <a:bodyPr/>
                    <a:lstStyle/>
                    <a:p>
                      <a:r>
                        <a:rPr lang="en-US" sz="1700"/>
                        <a:t>V1 (n=12)</a:t>
                      </a:r>
                    </a:p>
                    <a:p>
                      <a:r>
                        <a:rPr lang="en-US" sz="1700"/>
                        <a:t>V2 (n=8)</a:t>
                      </a:r>
                    </a:p>
                  </a:txBody>
                  <a:tcPr/>
                </a:tc>
                <a:tc gridSpan="2">
                  <a:txBody>
                    <a:bodyPr/>
                    <a:lstStyle/>
                    <a:p>
                      <a:r>
                        <a:rPr lang="en-US" sz="1700"/>
                        <a:t>The pharmacist helped me feel more confident giving medications at home</a:t>
                      </a:r>
                    </a:p>
                  </a:txBody>
                  <a:tcPr/>
                </a:tc>
                <a:tc hMerge="1">
                  <a:txBody>
                    <a:bodyPr/>
                    <a:lstStyle/>
                    <a:p>
                      <a:endParaRPr lang="en-US"/>
                    </a:p>
                  </a:txBody>
                  <a:tcPr/>
                </a:tc>
                <a:tc gridSpan="2">
                  <a:txBody>
                    <a:bodyPr/>
                    <a:lstStyle/>
                    <a:p>
                      <a:r>
                        <a:rPr lang="en-US" sz="1700"/>
                        <a:t>The telehealth visit addressed my biggest concerns about medications</a:t>
                      </a:r>
                    </a:p>
                  </a:txBody>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t>I would recommend this kind of telehealth follow-up to other families</a:t>
                      </a:r>
                    </a:p>
                  </a:txBody>
                  <a:tcPr/>
                </a:tc>
                <a:tc hMerge="1">
                  <a:txBody>
                    <a:bodyPr/>
                    <a:lstStyle/>
                    <a:p>
                      <a:endParaRPr lang="en-US"/>
                    </a:p>
                  </a:txBody>
                  <a:tcPr/>
                </a:tc>
                <a:extLst>
                  <a:ext uri="{0D108BD9-81ED-4DB2-BD59-A6C34878D82A}">
                    <a16:rowId xmlns:a16="http://schemas.microsoft.com/office/drawing/2014/main" val="1801389869"/>
                  </a:ext>
                </a:extLst>
              </a:tr>
              <a:tr h="400012">
                <a:tc>
                  <a:txBody>
                    <a:bodyPr/>
                    <a:lstStyle/>
                    <a:p>
                      <a:endParaRPr lang="en-US" sz="1700"/>
                    </a:p>
                  </a:txBody>
                  <a:tcPr/>
                </a:tc>
                <a:tc>
                  <a:txBody>
                    <a:bodyPr/>
                    <a:lstStyle/>
                    <a:p>
                      <a:pPr algn="ctr"/>
                      <a:r>
                        <a:rPr lang="en-US" sz="1700" b="1"/>
                        <a:t>V1</a:t>
                      </a:r>
                    </a:p>
                  </a:txBody>
                  <a:tcPr>
                    <a:solidFill>
                      <a:schemeClr val="accent4">
                        <a:lumMod val="20000"/>
                        <a:lumOff val="80000"/>
                      </a:schemeClr>
                    </a:solidFill>
                  </a:tcPr>
                </a:tc>
                <a:tc>
                  <a:txBody>
                    <a:bodyPr/>
                    <a:lstStyle/>
                    <a:p>
                      <a:pPr algn="ctr"/>
                      <a:r>
                        <a:rPr lang="en-US" sz="1700" b="1"/>
                        <a:t>V2</a:t>
                      </a:r>
                    </a:p>
                  </a:txBody>
                  <a:tcPr>
                    <a:solidFill>
                      <a:schemeClr val="tx2">
                        <a:lumMod val="25000"/>
                        <a:lumOff val="75000"/>
                      </a:schemeClr>
                    </a:solidFill>
                  </a:tcPr>
                </a:tc>
                <a:tc>
                  <a:txBody>
                    <a:bodyPr/>
                    <a:lstStyle/>
                    <a:p>
                      <a:pPr algn="ctr"/>
                      <a:r>
                        <a:rPr lang="en-US" sz="1700" b="1"/>
                        <a:t>V1</a:t>
                      </a:r>
                    </a:p>
                  </a:txBody>
                  <a:tcPr>
                    <a:solidFill>
                      <a:schemeClr val="accent4">
                        <a:lumMod val="20000"/>
                        <a:lumOff val="80000"/>
                      </a:schemeClr>
                    </a:solidFill>
                  </a:tcPr>
                </a:tc>
                <a:tc>
                  <a:txBody>
                    <a:bodyPr/>
                    <a:lstStyle/>
                    <a:p>
                      <a:pPr algn="ctr"/>
                      <a:r>
                        <a:rPr lang="en-US" sz="1700" b="1"/>
                        <a:t>V2</a:t>
                      </a:r>
                    </a:p>
                  </a:txBody>
                  <a:tcPr>
                    <a:solidFill>
                      <a:schemeClr val="tx2">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a:t>V1</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a:t>V2</a:t>
                      </a:r>
                    </a:p>
                  </a:txBody>
                  <a:tcPr>
                    <a:solidFill>
                      <a:schemeClr val="tx2">
                        <a:lumMod val="25000"/>
                        <a:lumOff val="75000"/>
                      </a:schemeClr>
                    </a:solidFill>
                  </a:tcPr>
                </a:tc>
                <a:extLst>
                  <a:ext uri="{0D108BD9-81ED-4DB2-BD59-A6C34878D82A}">
                    <a16:rowId xmlns:a16="http://schemas.microsoft.com/office/drawing/2014/main" val="2207336577"/>
                  </a:ext>
                </a:extLst>
              </a:tr>
              <a:tr h="731185">
                <a:tc>
                  <a:txBody>
                    <a:bodyPr/>
                    <a:lstStyle/>
                    <a:p>
                      <a:r>
                        <a:rPr lang="en-US" sz="1700"/>
                        <a:t>Strongly Agree</a:t>
                      </a:r>
                    </a:p>
                  </a:txBody>
                  <a:tcPr/>
                </a:tc>
                <a:tc>
                  <a:txBody>
                    <a:bodyPr/>
                    <a:lstStyle/>
                    <a:p>
                      <a:pPr algn="ctr"/>
                      <a:r>
                        <a:rPr lang="en-US" sz="1700"/>
                        <a:t>3</a:t>
                      </a:r>
                    </a:p>
                  </a:txBody>
                  <a:tcPr>
                    <a:solidFill>
                      <a:schemeClr val="accent4">
                        <a:lumMod val="20000"/>
                        <a:lumOff val="80000"/>
                      </a:schemeClr>
                    </a:solidFill>
                  </a:tcPr>
                </a:tc>
                <a:tc>
                  <a:txBody>
                    <a:bodyPr/>
                    <a:lstStyle/>
                    <a:p>
                      <a:pPr algn="ctr"/>
                      <a:r>
                        <a:rPr lang="en-US" sz="1700"/>
                        <a:t>4</a:t>
                      </a:r>
                    </a:p>
                  </a:txBody>
                  <a:tcPr>
                    <a:solidFill>
                      <a:schemeClr val="tx2">
                        <a:lumMod val="25000"/>
                        <a:lumOff val="75000"/>
                      </a:schemeClr>
                    </a:solidFill>
                  </a:tcPr>
                </a:tc>
                <a:tc>
                  <a:txBody>
                    <a:bodyPr/>
                    <a:lstStyle/>
                    <a:p>
                      <a:pPr algn="ctr"/>
                      <a:r>
                        <a:rPr lang="en-US" sz="1700"/>
                        <a:t>5</a:t>
                      </a:r>
                    </a:p>
                  </a:txBody>
                  <a:tcPr>
                    <a:solidFill>
                      <a:schemeClr val="accent4">
                        <a:lumMod val="20000"/>
                        <a:lumOff val="80000"/>
                      </a:schemeClr>
                    </a:solidFill>
                  </a:tcPr>
                </a:tc>
                <a:tc>
                  <a:txBody>
                    <a:bodyPr/>
                    <a:lstStyle/>
                    <a:p>
                      <a:pPr algn="ctr"/>
                      <a:r>
                        <a:rPr lang="en-US" sz="1700"/>
                        <a:t>4</a:t>
                      </a:r>
                    </a:p>
                  </a:txBody>
                  <a:tcPr>
                    <a:solidFill>
                      <a:schemeClr val="tx2">
                        <a:lumMod val="25000"/>
                        <a:lumOff val="75000"/>
                      </a:schemeClr>
                    </a:solidFill>
                  </a:tcPr>
                </a:tc>
                <a:tc>
                  <a:txBody>
                    <a:bodyPr/>
                    <a:lstStyle/>
                    <a:p>
                      <a:pPr algn="ctr"/>
                      <a:r>
                        <a:rPr lang="en-US" sz="1700"/>
                        <a:t>7</a:t>
                      </a:r>
                    </a:p>
                  </a:txBody>
                  <a:tcPr>
                    <a:solidFill>
                      <a:schemeClr val="accent4">
                        <a:lumMod val="20000"/>
                        <a:lumOff val="80000"/>
                      </a:schemeClr>
                    </a:solidFill>
                  </a:tcPr>
                </a:tc>
                <a:tc>
                  <a:txBody>
                    <a:bodyPr/>
                    <a:lstStyle/>
                    <a:p>
                      <a:pPr algn="ctr"/>
                      <a:r>
                        <a:rPr lang="en-US" sz="1700"/>
                        <a:t>6</a:t>
                      </a:r>
                    </a:p>
                  </a:txBody>
                  <a:tcPr>
                    <a:solidFill>
                      <a:schemeClr val="tx2">
                        <a:lumMod val="25000"/>
                        <a:lumOff val="75000"/>
                      </a:schemeClr>
                    </a:solidFill>
                  </a:tcPr>
                </a:tc>
                <a:extLst>
                  <a:ext uri="{0D108BD9-81ED-4DB2-BD59-A6C34878D82A}">
                    <a16:rowId xmlns:a16="http://schemas.microsoft.com/office/drawing/2014/main" val="536557645"/>
                  </a:ext>
                </a:extLst>
              </a:tr>
              <a:tr h="731185">
                <a:tc>
                  <a:txBody>
                    <a:bodyPr/>
                    <a:lstStyle/>
                    <a:p>
                      <a:r>
                        <a:rPr lang="en-US" sz="1700"/>
                        <a:t>Agree</a:t>
                      </a:r>
                    </a:p>
                  </a:txBody>
                  <a:tcPr/>
                </a:tc>
                <a:tc>
                  <a:txBody>
                    <a:bodyPr/>
                    <a:lstStyle/>
                    <a:p>
                      <a:pPr algn="ctr"/>
                      <a:r>
                        <a:rPr lang="en-US" sz="1700"/>
                        <a:t>6</a:t>
                      </a:r>
                    </a:p>
                  </a:txBody>
                  <a:tcPr>
                    <a:solidFill>
                      <a:schemeClr val="accent4">
                        <a:lumMod val="20000"/>
                        <a:lumOff val="80000"/>
                      </a:schemeClr>
                    </a:solidFill>
                  </a:tcPr>
                </a:tc>
                <a:tc>
                  <a:txBody>
                    <a:bodyPr/>
                    <a:lstStyle/>
                    <a:p>
                      <a:pPr algn="ctr"/>
                      <a:r>
                        <a:rPr lang="en-US" sz="1700"/>
                        <a:t>2</a:t>
                      </a:r>
                    </a:p>
                  </a:txBody>
                  <a:tcPr>
                    <a:solidFill>
                      <a:schemeClr val="tx2">
                        <a:lumMod val="25000"/>
                        <a:lumOff val="75000"/>
                      </a:schemeClr>
                    </a:solidFill>
                  </a:tcPr>
                </a:tc>
                <a:tc>
                  <a:txBody>
                    <a:bodyPr/>
                    <a:lstStyle/>
                    <a:p>
                      <a:pPr algn="ctr"/>
                      <a:r>
                        <a:rPr lang="en-US" sz="1700"/>
                        <a:t>4</a:t>
                      </a:r>
                    </a:p>
                  </a:txBody>
                  <a:tcPr>
                    <a:solidFill>
                      <a:schemeClr val="accent4">
                        <a:lumMod val="20000"/>
                        <a:lumOff val="80000"/>
                      </a:schemeClr>
                    </a:solidFill>
                  </a:tcPr>
                </a:tc>
                <a:tc>
                  <a:txBody>
                    <a:bodyPr/>
                    <a:lstStyle/>
                    <a:p>
                      <a:pPr algn="ctr"/>
                      <a:r>
                        <a:rPr lang="en-US" sz="1700"/>
                        <a:t>2</a:t>
                      </a:r>
                    </a:p>
                  </a:txBody>
                  <a:tcPr>
                    <a:solidFill>
                      <a:schemeClr val="tx2">
                        <a:lumMod val="25000"/>
                        <a:lumOff val="75000"/>
                      </a:schemeClr>
                    </a:solidFill>
                  </a:tcPr>
                </a:tc>
                <a:tc>
                  <a:txBody>
                    <a:bodyPr/>
                    <a:lstStyle/>
                    <a:p>
                      <a:pPr algn="ctr"/>
                      <a:r>
                        <a:rPr lang="en-US" sz="1700"/>
                        <a:t>2</a:t>
                      </a:r>
                    </a:p>
                  </a:txBody>
                  <a:tcPr>
                    <a:solidFill>
                      <a:schemeClr val="accent4">
                        <a:lumMod val="20000"/>
                        <a:lumOff val="80000"/>
                      </a:schemeClr>
                    </a:solidFill>
                  </a:tcPr>
                </a:tc>
                <a:tc>
                  <a:txBody>
                    <a:bodyPr/>
                    <a:lstStyle/>
                    <a:p>
                      <a:pPr algn="ctr"/>
                      <a:r>
                        <a:rPr lang="en-US" sz="1700"/>
                        <a:t>2</a:t>
                      </a:r>
                    </a:p>
                  </a:txBody>
                  <a:tcPr>
                    <a:solidFill>
                      <a:schemeClr val="tx2">
                        <a:lumMod val="25000"/>
                        <a:lumOff val="75000"/>
                      </a:schemeClr>
                    </a:solidFill>
                  </a:tcPr>
                </a:tc>
                <a:extLst>
                  <a:ext uri="{0D108BD9-81ED-4DB2-BD59-A6C34878D82A}">
                    <a16:rowId xmlns:a16="http://schemas.microsoft.com/office/drawing/2014/main" val="368724819"/>
                  </a:ext>
                </a:extLst>
              </a:tr>
              <a:tr h="731185">
                <a:tc>
                  <a:txBody>
                    <a:bodyPr/>
                    <a:lstStyle/>
                    <a:p>
                      <a:r>
                        <a:rPr lang="en-US" sz="1700"/>
                        <a:t>Neutral</a:t>
                      </a:r>
                    </a:p>
                  </a:txBody>
                  <a:tcPr/>
                </a:tc>
                <a:tc>
                  <a:txBody>
                    <a:bodyPr/>
                    <a:lstStyle/>
                    <a:p>
                      <a:pPr algn="ctr"/>
                      <a:r>
                        <a:rPr lang="en-US" sz="1700"/>
                        <a:t>3</a:t>
                      </a:r>
                    </a:p>
                  </a:txBody>
                  <a:tcPr>
                    <a:solidFill>
                      <a:schemeClr val="accent4">
                        <a:lumMod val="20000"/>
                        <a:lumOff val="80000"/>
                      </a:schemeClr>
                    </a:solidFill>
                  </a:tcPr>
                </a:tc>
                <a:tc>
                  <a:txBody>
                    <a:bodyPr/>
                    <a:lstStyle/>
                    <a:p>
                      <a:pPr algn="ctr"/>
                      <a:r>
                        <a:rPr lang="en-US" sz="1700"/>
                        <a:t>2</a:t>
                      </a:r>
                    </a:p>
                  </a:txBody>
                  <a:tcPr>
                    <a:solidFill>
                      <a:schemeClr val="tx2">
                        <a:lumMod val="25000"/>
                        <a:lumOff val="75000"/>
                      </a:schemeClr>
                    </a:solidFill>
                  </a:tcPr>
                </a:tc>
                <a:tc>
                  <a:txBody>
                    <a:bodyPr/>
                    <a:lstStyle/>
                    <a:p>
                      <a:pPr algn="ctr"/>
                      <a:r>
                        <a:rPr lang="en-US" sz="1700"/>
                        <a:t>2</a:t>
                      </a:r>
                    </a:p>
                  </a:txBody>
                  <a:tcPr>
                    <a:solidFill>
                      <a:schemeClr val="accent4">
                        <a:lumMod val="20000"/>
                        <a:lumOff val="80000"/>
                      </a:schemeClr>
                    </a:solidFill>
                  </a:tcPr>
                </a:tc>
                <a:tc>
                  <a:txBody>
                    <a:bodyPr/>
                    <a:lstStyle/>
                    <a:p>
                      <a:pPr algn="ctr"/>
                      <a:r>
                        <a:rPr lang="en-US" sz="1700"/>
                        <a:t>2</a:t>
                      </a:r>
                    </a:p>
                  </a:txBody>
                  <a:tcPr>
                    <a:solidFill>
                      <a:schemeClr val="tx2">
                        <a:lumMod val="25000"/>
                        <a:lumOff val="75000"/>
                      </a:schemeClr>
                    </a:solidFill>
                  </a:tcPr>
                </a:tc>
                <a:tc>
                  <a:txBody>
                    <a:bodyPr/>
                    <a:lstStyle/>
                    <a:p>
                      <a:pPr algn="ctr"/>
                      <a:r>
                        <a:rPr lang="en-US" sz="1700"/>
                        <a:t>3</a:t>
                      </a:r>
                    </a:p>
                  </a:txBody>
                  <a:tcPr>
                    <a:solidFill>
                      <a:schemeClr val="accent4">
                        <a:lumMod val="20000"/>
                        <a:lumOff val="80000"/>
                      </a:schemeClr>
                    </a:solidFill>
                  </a:tcPr>
                </a:tc>
                <a:tc>
                  <a:txBody>
                    <a:bodyPr/>
                    <a:lstStyle/>
                    <a:p>
                      <a:pPr algn="ctr"/>
                      <a:r>
                        <a:rPr lang="en-US" sz="1700"/>
                        <a:t>0</a:t>
                      </a:r>
                    </a:p>
                  </a:txBody>
                  <a:tcPr>
                    <a:solidFill>
                      <a:schemeClr val="tx2">
                        <a:lumMod val="25000"/>
                        <a:lumOff val="75000"/>
                      </a:schemeClr>
                    </a:solidFill>
                  </a:tcPr>
                </a:tc>
                <a:extLst>
                  <a:ext uri="{0D108BD9-81ED-4DB2-BD59-A6C34878D82A}">
                    <a16:rowId xmlns:a16="http://schemas.microsoft.com/office/drawing/2014/main" val="352633618"/>
                  </a:ext>
                </a:extLst>
              </a:tr>
              <a:tr h="731185">
                <a:tc>
                  <a:txBody>
                    <a:bodyPr/>
                    <a:lstStyle/>
                    <a:p>
                      <a:r>
                        <a:rPr lang="en-US" sz="1700"/>
                        <a:t>Disagree</a:t>
                      </a:r>
                    </a:p>
                  </a:txBody>
                  <a:tcPr/>
                </a:tc>
                <a:tc>
                  <a:txBody>
                    <a:bodyPr/>
                    <a:lstStyle/>
                    <a:p>
                      <a:pPr algn="ctr"/>
                      <a:r>
                        <a:rPr lang="en-US" sz="1700"/>
                        <a:t>0</a:t>
                      </a:r>
                    </a:p>
                  </a:txBody>
                  <a:tcPr>
                    <a:solidFill>
                      <a:schemeClr val="accent4">
                        <a:lumMod val="20000"/>
                        <a:lumOff val="80000"/>
                      </a:schemeClr>
                    </a:solidFill>
                  </a:tcPr>
                </a:tc>
                <a:tc>
                  <a:txBody>
                    <a:bodyPr/>
                    <a:lstStyle/>
                    <a:p>
                      <a:pPr algn="ctr"/>
                      <a:r>
                        <a:rPr lang="en-US" sz="1700"/>
                        <a:t>0</a:t>
                      </a:r>
                    </a:p>
                  </a:txBody>
                  <a:tcPr>
                    <a:solidFill>
                      <a:schemeClr val="tx2">
                        <a:lumMod val="25000"/>
                        <a:lumOff val="75000"/>
                      </a:schemeClr>
                    </a:solidFill>
                  </a:tcPr>
                </a:tc>
                <a:tc>
                  <a:txBody>
                    <a:bodyPr/>
                    <a:lstStyle/>
                    <a:p>
                      <a:pPr algn="ctr"/>
                      <a:r>
                        <a:rPr lang="en-US" sz="1700"/>
                        <a:t>1</a:t>
                      </a:r>
                    </a:p>
                  </a:txBody>
                  <a:tcPr>
                    <a:solidFill>
                      <a:schemeClr val="accent4">
                        <a:lumMod val="20000"/>
                        <a:lumOff val="80000"/>
                      </a:schemeClr>
                    </a:solidFill>
                  </a:tcPr>
                </a:tc>
                <a:tc>
                  <a:txBody>
                    <a:bodyPr/>
                    <a:lstStyle/>
                    <a:p>
                      <a:pPr algn="ctr"/>
                      <a:r>
                        <a:rPr lang="en-US" sz="1700"/>
                        <a:t>0</a:t>
                      </a:r>
                    </a:p>
                  </a:txBody>
                  <a:tcPr>
                    <a:solidFill>
                      <a:schemeClr val="tx2">
                        <a:lumMod val="25000"/>
                        <a:lumOff val="75000"/>
                      </a:schemeClr>
                    </a:solidFill>
                  </a:tcPr>
                </a:tc>
                <a:tc>
                  <a:txBody>
                    <a:bodyPr/>
                    <a:lstStyle/>
                    <a:p>
                      <a:pPr algn="ctr"/>
                      <a:r>
                        <a:rPr lang="en-US" sz="1700"/>
                        <a:t>0</a:t>
                      </a:r>
                    </a:p>
                  </a:txBody>
                  <a:tcPr>
                    <a:solidFill>
                      <a:schemeClr val="accent4">
                        <a:lumMod val="20000"/>
                        <a:lumOff val="80000"/>
                      </a:schemeClr>
                    </a:solidFill>
                  </a:tcPr>
                </a:tc>
                <a:tc>
                  <a:txBody>
                    <a:bodyPr/>
                    <a:lstStyle/>
                    <a:p>
                      <a:pPr algn="ctr"/>
                      <a:r>
                        <a:rPr lang="en-US" sz="1700"/>
                        <a:t>0</a:t>
                      </a:r>
                    </a:p>
                  </a:txBody>
                  <a:tcPr>
                    <a:solidFill>
                      <a:schemeClr val="tx2">
                        <a:lumMod val="25000"/>
                        <a:lumOff val="75000"/>
                      </a:schemeClr>
                    </a:solidFill>
                  </a:tcPr>
                </a:tc>
                <a:extLst>
                  <a:ext uri="{0D108BD9-81ED-4DB2-BD59-A6C34878D82A}">
                    <a16:rowId xmlns:a16="http://schemas.microsoft.com/office/drawing/2014/main" val="2939006142"/>
                  </a:ext>
                </a:extLst>
              </a:tr>
            </a:tbl>
          </a:graphicData>
        </a:graphic>
      </p:graphicFrame>
    </p:spTree>
    <p:extLst>
      <p:ext uri="{BB962C8B-B14F-4D97-AF65-F5344CB8AC3E}">
        <p14:creationId xmlns:p14="http://schemas.microsoft.com/office/powerpoint/2010/main" val="341884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A0A99-EAF4-690C-B6E4-460B83821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755ED-7084-8C16-59FA-969709FB7E1E}"/>
              </a:ext>
            </a:extLst>
          </p:cNvPr>
          <p:cNvSpPr>
            <a:spLocks noGrp="1"/>
          </p:cNvSpPr>
          <p:nvPr>
            <p:ph type="title"/>
          </p:nvPr>
        </p:nvSpPr>
        <p:spPr/>
        <p:txBody>
          <a:bodyPr/>
          <a:lstStyle/>
          <a:p>
            <a:r>
              <a:rPr lang="en-US">
                <a:solidFill>
                  <a:srgbClr val="63544A"/>
                </a:solidFill>
                <a:latin typeface="Century Gothic"/>
              </a:rPr>
              <a:t>Qualitative Caregiver Feedback: Developing Themes</a:t>
            </a:r>
            <a:endParaRPr lang="en-US">
              <a:solidFill>
                <a:srgbClr val="63544A"/>
              </a:solidFill>
              <a:latin typeface="Century Gothic" panose="020B0502020202020204" pitchFamily="34" charset="0"/>
            </a:endParaRPr>
          </a:p>
        </p:txBody>
      </p:sp>
      <p:graphicFrame>
        <p:nvGraphicFramePr>
          <p:cNvPr id="3" name="Diagram 2">
            <a:extLst>
              <a:ext uri="{FF2B5EF4-FFF2-40B4-BE49-F238E27FC236}">
                <a16:creationId xmlns:a16="http://schemas.microsoft.com/office/drawing/2014/main" id="{6837FB58-D64C-C04F-68EF-76D90E996E4A}"/>
              </a:ext>
            </a:extLst>
          </p:cNvPr>
          <p:cNvGraphicFramePr/>
          <p:nvPr>
            <p:extLst>
              <p:ext uri="{D42A27DB-BD31-4B8C-83A1-F6EECF244321}">
                <p14:modId xmlns:p14="http://schemas.microsoft.com/office/powerpoint/2010/main" val="2231234962"/>
              </p:ext>
            </p:extLst>
          </p:nvPr>
        </p:nvGraphicFramePr>
        <p:xfrm>
          <a:off x="404981" y="2212891"/>
          <a:ext cx="11382037" cy="3124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911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92870-4E3D-55A8-589B-60BE6C3F8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EEB6D-2472-E4EC-280D-A8E4EA0774AB}"/>
              </a:ext>
            </a:extLst>
          </p:cNvPr>
          <p:cNvSpPr>
            <a:spLocks noGrp="1"/>
          </p:cNvSpPr>
          <p:nvPr>
            <p:ph type="title"/>
          </p:nvPr>
        </p:nvSpPr>
        <p:spPr>
          <a:xfrm>
            <a:off x="838200" y="388275"/>
            <a:ext cx="10515600" cy="1325563"/>
          </a:xfrm>
        </p:spPr>
        <p:txBody>
          <a:bodyPr/>
          <a:lstStyle/>
          <a:p>
            <a:r>
              <a:rPr lang="en-US">
                <a:solidFill>
                  <a:srgbClr val="63544A"/>
                </a:solidFill>
                <a:latin typeface="Century Gothic"/>
              </a:rPr>
              <a:t>Qualitative Caregiver Feedback (n=3)</a:t>
            </a:r>
            <a:endParaRPr lang="en-US">
              <a:solidFill>
                <a:srgbClr val="63544A"/>
              </a:solidFill>
              <a:latin typeface="Century Gothic" panose="020B0502020202020204" pitchFamily="34" charset="0"/>
            </a:endParaRPr>
          </a:p>
        </p:txBody>
      </p:sp>
      <p:sp>
        <p:nvSpPr>
          <p:cNvPr id="5" name="Speech Bubble: Oval 4">
            <a:extLst>
              <a:ext uri="{FF2B5EF4-FFF2-40B4-BE49-F238E27FC236}">
                <a16:creationId xmlns:a16="http://schemas.microsoft.com/office/drawing/2014/main" id="{02F8E354-75F7-99AC-6EDB-C9CC652F0A47}"/>
              </a:ext>
            </a:extLst>
          </p:cNvPr>
          <p:cNvSpPr/>
          <p:nvPr/>
        </p:nvSpPr>
        <p:spPr>
          <a:xfrm>
            <a:off x="8253098" y="1810328"/>
            <a:ext cx="3594517" cy="300840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“I would recommend it… especially if they’re walking away with 7 or more medications”</a:t>
            </a:r>
          </a:p>
        </p:txBody>
      </p:sp>
      <p:sp>
        <p:nvSpPr>
          <p:cNvPr id="9" name="Speech Bubble: Oval 8">
            <a:extLst>
              <a:ext uri="{FF2B5EF4-FFF2-40B4-BE49-F238E27FC236}">
                <a16:creationId xmlns:a16="http://schemas.microsoft.com/office/drawing/2014/main" id="{102AEA26-1F25-AB4B-5F81-E9BD9E801CB9}"/>
              </a:ext>
            </a:extLst>
          </p:cNvPr>
          <p:cNvSpPr/>
          <p:nvPr/>
        </p:nvSpPr>
        <p:spPr>
          <a:xfrm>
            <a:off x="140819" y="1819920"/>
            <a:ext cx="3651241" cy="299881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ptos"/>
              <a:cs typeface="Segoe UI"/>
            </a:endParaRPr>
          </a:p>
          <a:p>
            <a:pPr algn="ctr"/>
            <a:r>
              <a:rPr lang="en-US" sz="1900">
                <a:latin typeface="Aptos"/>
                <a:cs typeface="Segoe UI"/>
              </a:rPr>
              <a:t>“Sometimes you don’t really understand what the medication does, even after it’s explained at discharge. Once you’re home, that really helps.”</a:t>
            </a:r>
            <a:endParaRPr lang="en-US" sz="1900">
              <a:latin typeface="Aptos"/>
            </a:endParaRPr>
          </a:p>
          <a:p>
            <a:pPr algn="ctr"/>
            <a:endParaRPr lang="en-US" sz="2100">
              <a:cs typeface="Segoe UI"/>
            </a:endParaRPr>
          </a:p>
        </p:txBody>
      </p:sp>
      <p:sp>
        <p:nvSpPr>
          <p:cNvPr id="10" name="Speech Bubble: Oval 9">
            <a:extLst>
              <a:ext uri="{FF2B5EF4-FFF2-40B4-BE49-F238E27FC236}">
                <a16:creationId xmlns:a16="http://schemas.microsoft.com/office/drawing/2014/main" id="{6422501B-B9FE-3709-A0CF-72BD5FF0A134}"/>
              </a:ext>
            </a:extLst>
          </p:cNvPr>
          <p:cNvSpPr/>
          <p:nvPr/>
        </p:nvSpPr>
        <p:spPr>
          <a:xfrm>
            <a:off x="4066256" y="1671221"/>
            <a:ext cx="3882958" cy="3454547"/>
          </a:xfrm>
          <a:prstGeom prst="wedgeEllipse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“We had a couple of minor mistakes on my end, and we were able to spot that and get that corrected. If it was one of these other medications… then absolutely… it could save a trip to the ED.”</a:t>
            </a:r>
          </a:p>
        </p:txBody>
      </p:sp>
      <p:sp>
        <p:nvSpPr>
          <p:cNvPr id="3" name="TextBox 2">
            <a:extLst>
              <a:ext uri="{FF2B5EF4-FFF2-40B4-BE49-F238E27FC236}">
                <a16:creationId xmlns:a16="http://schemas.microsoft.com/office/drawing/2014/main" id="{4D873B2C-614D-2B0E-7823-52220F63140E}"/>
              </a:ext>
            </a:extLst>
          </p:cNvPr>
          <p:cNvSpPr txBox="1"/>
          <p:nvPr/>
        </p:nvSpPr>
        <p:spPr>
          <a:xfrm>
            <a:off x="5745601" y="6346903"/>
            <a:ext cx="387942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Segoe UI"/>
                <a:cs typeface="Segoe UI"/>
              </a:rPr>
              <a:t>Caregiver one-on-one interviews, BEAR-Rx PATHS </a:t>
            </a:r>
            <a:endParaRPr lang="en-US"/>
          </a:p>
        </p:txBody>
      </p:sp>
    </p:spTree>
    <p:extLst>
      <p:ext uri="{BB962C8B-B14F-4D97-AF65-F5344CB8AC3E}">
        <p14:creationId xmlns:p14="http://schemas.microsoft.com/office/powerpoint/2010/main" val="176625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AD74C-2EC1-B650-2EB0-33EFA21B7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B1AC7-138A-7117-77DA-363F4AF619FD}"/>
              </a:ext>
            </a:extLst>
          </p:cNvPr>
          <p:cNvSpPr>
            <a:spLocks noGrp="1"/>
          </p:cNvSpPr>
          <p:nvPr>
            <p:ph type="title"/>
          </p:nvPr>
        </p:nvSpPr>
        <p:spPr/>
        <p:txBody>
          <a:bodyPr/>
          <a:lstStyle/>
          <a:p>
            <a:r>
              <a:rPr lang="en-US">
                <a:solidFill>
                  <a:srgbClr val="63544A"/>
                </a:solidFill>
                <a:latin typeface="Century Gothic" panose="020B0502020202020204" pitchFamily="34" charset="0"/>
              </a:rPr>
              <a:t>Medication Errors</a:t>
            </a:r>
          </a:p>
        </p:txBody>
      </p:sp>
      <p:grpSp>
        <p:nvGrpSpPr>
          <p:cNvPr id="7" name="Group 6">
            <a:extLst>
              <a:ext uri="{FF2B5EF4-FFF2-40B4-BE49-F238E27FC236}">
                <a16:creationId xmlns:a16="http://schemas.microsoft.com/office/drawing/2014/main" id="{3525A436-72EA-807A-0E17-971C837C855D}"/>
              </a:ext>
            </a:extLst>
          </p:cNvPr>
          <p:cNvGrpSpPr/>
          <p:nvPr/>
        </p:nvGrpSpPr>
        <p:grpSpPr>
          <a:xfrm>
            <a:off x="5759333" y="1564849"/>
            <a:ext cx="5411430" cy="5065843"/>
            <a:chOff x="4958054" y="1819373"/>
            <a:chExt cx="5108568" cy="4783040"/>
          </a:xfrm>
        </p:grpSpPr>
        <p:pic>
          <p:nvPicPr>
            <p:cNvPr id="8" name="Picture 7">
              <a:extLst>
                <a:ext uri="{FF2B5EF4-FFF2-40B4-BE49-F238E27FC236}">
                  <a16:creationId xmlns:a16="http://schemas.microsoft.com/office/drawing/2014/main" id="{624C4D61-04B2-FB8B-9AFC-15ABD7A7CD23}"/>
                </a:ext>
              </a:extLst>
            </p:cNvPr>
            <p:cNvPicPr>
              <a:picLocks noChangeAspect="1"/>
            </p:cNvPicPr>
            <p:nvPr/>
          </p:nvPicPr>
          <p:blipFill>
            <a:blip r:embed="rId3"/>
            <a:srcRect l="1" t="6692" r="1412"/>
            <a:stretch>
              <a:fillRect/>
            </a:stretch>
          </p:blipFill>
          <p:spPr>
            <a:xfrm>
              <a:off x="4958054" y="1819373"/>
              <a:ext cx="5108567" cy="4783040"/>
            </a:xfrm>
            <a:prstGeom prst="rect">
              <a:avLst/>
            </a:prstGeom>
          </p:spPr>
        </p:pic>
        <p:sp>
          <p:nvSpPr>
            <p:cNvPr id="4" name="Rectangle 3">
              <a:extLst>
                <a:ext uri="{FF2B5EF4-FFF2-40B4-BE49-F238E27FC236}">
                  <a16:creationId xmlns:a16="http://schemas.microsoft.com/office/drawing/2014/main" id="{C561AE08-1778-2B17-E255-CEF93A844A8B}"/>
                </a:ext>
              </a:extLst>
            </p:cNvPr>
            <p:cNvSpPr/>
            <p:nvPr/>
          </p:nvSpPr>
          <p:spPr>
            <a:xfrm>
              <a:off x="5186252" y="5753100"/>
              <a:ext cx="4880370" cy="3969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B9DCED-A02F-915E-9414-04BC5082E82F}"/>
                </a:ext>
              </a:extLst>
            </p:cNvPr>
            <p:cNvSpPr/>
            <p:nvPr/>
          </p:nvSpPr>
          <p:spPr>
            <a:xfrm>
              <a:off x="5186251" y="4238625"/>
              <a:ext cx="4880370" cy="11494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Content Placeholder 6">
            <a:extLst>
              <a:ext uri="{FF2B5EF4-FFF2-40B4-BE49-F238E27FC236}">
                <a16:creationId xmlns:a16="http://schemas.microsoft.com/office/drawing/2014/main" id="{903DFA05-8D8F-DD4B-812B-35A87D6B1638}"/>
              </a:ext>
            </a:extLst>
          </p:cNvPr>
          <p:cNvGraphicFramePr>
            <a:graphicFrameLocks/>
          </p:cNvGraphicFramePr>
          <p:nvPr>
            <p:extLst>
              <p:ext uri="{D42A27DB-BD31-4B8C-83A1-F6EECF244321}">
                <p14:modId xmlns:p14="http://schemas.microsoft.com/office/powerpoint/2010/main" val="3393288463"/>
              </p:ext>
            </p:extLst>
          </p:nvPr>
        </p:nvGraphicFramePr>
        <p:xfrm>
          <a:off x="838200" y="2997168"/>
          <a:ext cx="4506013" cy="2065598"/>
        </p:xfrm>
        <a:graphic>
          <a:graphicData uri="http://schemas.openxmlformats.org/drawingml/2006/table">
            <a:tbl>
              <a:tblPr firstRow="1" bandRow="1">
                <a:tableStyleId>{5C22544A-7EE6-4342-B048-85BDC9FD1C3A}</a:tableStyleId>
              </a:tblPr>
              <a:tblGrid>
                <a:gridCol w="1735660">
                  <a:extLst>
                    <a:ext uri="{9D8B030D-6E8A-4147-A177-3AD203B41FA5}">
                      <a16:colId xmlns:a16="http://schemas.microsoft.com/office/drawing/2014/main" val="196490760"/>
                    </a:ext>
                  </a:extLst>
                </a:gridCol>
                <a:gridCol w="1194969">
                  <a:extLst>
                    <a:ext uri="{9D8B030D-6E8A-4147-A177-3AD203B41FA5}">
                      <a16:colId xmlns:a16="http://schemas.microsoft.com/office/drawing/2014/main" val="1716605857"/>
                    </a:ext>
                  </a:extLst>
                </a:gridCol>
                <a:gridCol w="1575384">
                  <a:extLst>
                    <a:ext uri="{9D8B030D-6E8A-4147-A177-3AD203B41FA5}">
                      <a16:colId xmlns:a16="http://schemas.microsoft.com/office/drawing/2014/main" val="3881460684"/>
                    </a:ext>
                  </a:extLst>
                </a:gridCol>
              </a:tblGrid>
              <a:tr h="433431">
                <a:tc>
                  <a:txBody>
                    <a:bodyPr/>
                    <a:lstStyle/>
                    <a:p>
                      <a:endParaRPr lang="en-US"/>
                    </a:p>
                  </a:txBody>
                  <a:tcPr/>
                </a:tc>
                <a:tc>
                  <a:txBody>
                    <a:bodyPr/>
                    <a:lstStyle/>
                    <a:p>
                      <a:pPr algn="ctr"/>
                      <a:r>
                        <a:rPr lang="en-US"/>
                        <a:t>Total Meds Reviewed</a:t>
                      </a:r>
                    </a:p>
                  </a:txBody>
                  <a:tcPr/>
                </a:tc>
                <a:tc>
                  <a:txBody>
                    <a:bodyPr/>
                    <a:lstStyle/>
                    <a:p>
                      <a:pPr algn="ctr"/>
                      <a:r>
                        <a:rPr lang="en-US"/>
                        <a:t># of Errors</a:t>
                      </a:r>
                    </a:p>
                  </a:txBody>
                  <a:tcPr/>
                </a:tc>
                <a:extLst>
                  <a:ext uri="{0D108BD9-81ED-4DB2-BD59-A6C34878D82A}">
                    <a16:rowId xmlns:a16="http://schemas.microsoft.com/office/drawing/2014/main" val="1532074797"/>
                  </a:ext>
                </a:extLst>
              </a:tr>
              <a:tr h="575599">
                <a:tc>
                  <a:txBody>
                    <a:bodyPr/>
                    <a:lstStyle/>
                    <a:p>
                      <a:r>
                        <a:rPr lang="en-US"/>
                        <a:t>Visit 1 (n=12)</a:t>
                      </a:r>
                    </a:p>
                  </a:txBody>
                  <a:tcPr/>
                </a:tc>
                <a:tc>
                  <a:txBody>
                    <a:bodyPr/>
                    <a:lstStyle/>
                    <a:p>
                      <a:pPr algn="ctr"/>
                      <a:r>
                        <a:rPr lang="en-US"/>
                        <a:t>95</a:t>
                      </a:r>
                    </a:p>
                  </a:txBody>
                  <a:tcPr/>
                </a:tc>
                <a:tc>
                  <a:txBody>
                    <a:bodyPr/>
                    <a:lstStyle/>
                    <a:p>
                      <a:pPr algn="ctr"/>
                      <a:r>
                        <a:rPr lang="en-US"/>
                        <a:t>39 (41.1%)</a:t>
                      </a:r>
                    </a:p>
                  </a:txBody>
                  <a:tcPr/>
                </a:tc>
                <a:extLst>
                  <a:ext uri="{0D108BD9-81ED-4DB2-BD59-A6C34878D82A}">
                    <a16:rowId xmlns:a16="http://schemas.microsoft.com/office/drawing/2014/main" val="521442252"/>
                  </a:ext>
                </a:extLst>
              </a:tr>
              <a:tr h="575599">
                <a:tc>
                  <a:txBody>
                    <a:bodyPr/>
                    <a:lstStyle/>
                    <a:p>
                      <a:r>
                        <a:rPr lang="en-US"/>
                        <a:t>Visit 2 (n=6)</a:t>
                      </a:r>
                    </a:p>
                  </a:txBody>
                  <a:tcPr/>
                </a:tc>
                <a:tc>
                  <a:txBody>
                    <a:bodyPr/>
                    <a:lstStyle/>
                    <a:p>
                      <a:pPr algn="ctr"/>
                      <a:r>
                        <a:rPr lang="en-US"/>
                        <a:t>66</a:t>
                      </a:r>
                    </a:p>
                  </a:txBody>
                  <a:tcPr/>
                </a:tc>
                <a:tc>
                  <a:txBody>
                    <a:bodyPr/>
                    <a:lstStyle/>
                    <a:p>
                      <a:pPr algn="ctr"/>
                      <a:r>
                        <a:rPr lang="en-US"/>
                        <a:t>28 (42.4%)</a:t>
                      </a:r>
                    </a:p>
                  </a:txBody>
                  <a:tcPr/>
                </a:tc>
                <a:extLst>
                  <a:ext uri="{0D108BD9-81ED-4DB2-BD59-A6C34878D82A}">
                    <a16:rowId xmlns:a16="http://schemas.microsoft.com/office/drawing/2014/main" val="3151456800"/>
                  </a:ext>
                </a:extLst>
              </a:tr>
            </a:tbl>
          </a:graphicData>
        </a:graphic>
      </p:graphicFrame>
    </p:spTree>
    <p:extLst>
      <p:ext uri="{BB962C8B-B14F-4D97-AF65-F5344CB8AC3E}">
        <p14:creationId xmlns:p14="http://schemas.microsoft.com/office/powerpoint/2010/main" val="25168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90FFE-BAB1-9A5B-E3B0-A0055C301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31DAA-9F9A-8808-EFE2-91FDA6DC4E10}"/>
              </a:ext>
            </a:extLst>
          </p:cNvPr>
          <p:cNvSpPr>
            <a:spLocks noGrp="1"/>
          </p:cNvSpPr>
          <p:nvPr>
            <p:ph type="title"/>
          </p:nvPr>
        </p:nvSpPr>
        <p:spPr/>
        <p:txBody>
          <a:bodyPr/>
          <a:lstStyle/>
          <a:p>
            <a:r>
              <a:rPr lang="en-US">
                <a:solidFill>
                  <a:srgbClr val="63544A"/>
                </a:solidFill>
                <a:latin typeface="Century Gothic" panose="020B0502020202020204" pitchFamily="34" charset="0"/>
              </a:rPr>
              <a:t>Our Learnings</a:t>
            </a:r>
          </a:p>
        </p:txBody>
      </p:sp>
      <p:sp>
        <p:nvSpPr>
          <p:cNvPr id="3" name="Content Placeholder 2">
            <a:extLst>
              <a:ext uri="{FF2B5EF4-FFF2-40B4-BE49-F238E27FC236}">
                <a16:creationId xmlns:a16="http://schemas.microsoft.com/office/drawing/2014/main" id="{6E6A15DC-1544-1C2A-7F38-DC8E14094887}"/>
              </a:ext>
            </a:extLst>
          </p:cNvPr>
          <p:cNvSpPr txBox="1">
            <a:spLocks/>
          </p:cNvSpPr>
          <p:nvPr/>
        </p:nvSpPr>
        <p:spPr>
          <a:xfrm>
            <a:off x="726141" y="1489448"/>
            <a:ext cx="10515600" cy="4855933"/>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300"/>
              </a:spcAft>
              <a:buNone/>
            </a:pPr>
            <a:r>
              <a:rPr lang="en-US" sz="3300" b="1"/>
              <a:t>Structure:</a:t>
            </a:r>
            <a:r>
              <a:rPr lang="en-US" sz="3300"/>
              <a:t> Setting, Resources, Population</a:t>
            </a:r>
          </a:p>
          <a:p>
            <a:pPr>
              <a:lnSpc>
                <a:spcPct val="110000"/>
              </a:lnSpc>
              <a:spcBef>
                <a:spcPts val="0"/>
              </a:spcBef>
              <a:spcAft>
                <a:spcPts val="300"/>
              </a:spcAft>
            </a:pPr>
            <a:r>
              <a:rPr lang="en-US" sz="3300"/>
              <a:t>High clinical complexity – high # meds and risk of readmission</a:t>
            </a:r>
          </a:p>
          <a:p>
            <a:pPr>
              <a:lnSpc>
                <a:spcPct val="110000"/>
              </a:lnSpc>
              <a:spcBef>
                <a:spcPts val="0"/>
              </a:spcBef>
              <a:spcAft>
                <a:spcPts val="300"/>
              </a:spcAft>
            </a:pPr>
            <a:r>
              <a:rPr lang="en-US" sz="3300"/>
              <a:t>Caregiver demand – interesting and perceived value </a:t>
            </a:r>
          </a:p>
          <a:p>
            <a:pPr>
              <a:lnSpc>
                <a:spcPct val="110000"/>
              </a:lnSpc>
              <a:spcBef>
                <a:spcPts val="0"/>
              </a:spcBef>
              <a:spcAft>
                <a:spcPts val="300"/>
              </a:spcAft>
            </a:pPr>
            <a:r>
              <a:rPr lang="en-US" sz="3300"/>
              <a:t>Positive feedback from Pharmacy and Bear-Paths provider</a:t>
            </a:r>
          </a:p>
          <a:p>
            <a:pPr marL="0" indent="0">
              <a:spcBef>
                <a:spcPts val="0"/>
              </a:spcBef>
              <a:spcAft>
                <a:spcPts val="300"/>
              </a:spcAft>
              <a:buNone/>
            </a:pPr>
            <a:endParaRPr lang="en-US" sz="900" b="1"/>
          </a:p>
          <a:p>
            <a:pPr marL="0" indent="0">
              <a:lnSpc>
                <a:spcPct val="110000"/>
              </a:lnSpc>
              <a:spcBef>
                <a:spcPts val="0"/>
              </a:spcBef>
              <a:spcAft>
                <a:spcPts val="300"/>
              </a:spcAft>
              <a:buFont typeface="Arial" panose="020B0604020202020204" pitchFamily="34" charset="0"/>
              <a:buNone/>
            </a:pPr>
            <a:r>
              <a:rPr lang="en-US" sz="3400" b="1"/>
              <a:t>Process: </a:t>
            </a:r>
            <a:r>
              <a:rPr lang="en-US" sz="3400"/>
              <a:t>Implementation and Delivery</a:t>
            </a:r>
          </a:p>
          <a:p>
            <a:pPr>
              <a:lnSpc>
                <a:spcPct val="110000"/>
              </a:lnSpc>
              <a:spcBef>
                <a:spcPts val="0"/>
              </a:spcBef>
              <a:spcAft>
                <a:spcPts val="300"/>
              </a:spcAft>
            </a:pPr>
            <a:r>
              <a:rPr lang="en-US" sz="3400"/>
              <a:t>Visit burden – too long</a:t>
            </a:r>
          </a:p>
          <a:p>
            <a:pPr>
              <a:lnSpc>
                <a:spcPct val="110000"/>
              </a:lnSpc>
              <a:spcBef>
                <a:spcPts val="0"/>
              </a:spcBef>
              <a:spcAft>
                <a:spcPts val="300"/>
              </a:spcAft>
            </a:pPr>
            <a:r>
              <a:rPr lang="en-US" sz="3400"/>
              <a:t>Integration with primary care vs discharge team</a:t>
            </a:r>
          </a:p>
          <a:p>
            <a:pPr>
              <a:lnSpc>
                <a:spcPct val="110000"/>
              </a:lnSpc>
              <a:spcBef>
                <a:spcPts val="0"/>
              </a:spcBef>
              <a:spcAft>
                <a:spcPts val="300"/>
              </a:spcAft>
            </a:pPr>
            <a:r>
              <a:rPr lang="en-US" sz="3400"/>
              <a:t>Optional vs required</a:t>
            </a:r>
          </a:p>
          <a:p>
            <a:pPr>
              <a:lnSpc>
                <a:spcPct val="110000"/>
              </a:lnSpc>
              <a:spcBef>
                <a:spcPts val="0"/>
              </a:spcBef>
              <a:spcAft>
                <a:spcPts val="300"/>
              </a:spcAft>
            </a:pPr>
            <a:r>
              <a:rPr lang="en-US" sz="3400"/>
              <a:t>Caregivers want flexibility to schedule after discharge</a:t>
            </a:r>
          </a:p>
          <a:p>
            <a:pPr marL="0" indent="0">
              <a:spcBef>
                <a:spcPts val="0"/>
              </a:spcBef>
              <a:spcAft>
                <a:spcPts val="300"/>
              </a:spcAft>
              <a:buNone/>
            </a:pPr>
            <a:endParaRPr lang="en-US" sz="1000" b="1"/>
          </a:p>
          <a:p>
            <a:pPr marL="0" indent="0">
              <a:lnSpc>
                <a:spcPct val="110000"/>
              </a:lnSpc>
              <a:spcBef>
                <a:spcPts val="0"/>
              </a:spcBef>
              <a:spcAft>
                <a:spcPts val="300"/>
              </a:spcAft>
              <a:buFont typeface="Arial" panose="020B0604020202020204" pitchFamily="34" charset="0"/>
              <a:buNone/>
            </a:pPr>
            <a:r>
              <a:rPr lang="en-US" sz="3400" b="1"/>
              <a:t>Outcomes:  </a:t>
            </a:r>
            <a:r>
              <a:rPr lang="en-US" sz="3400"/>
              <a:t>Value and Impact</a:t>
            </a:r>
          </a:p>
          <a:p>
            <a:pPr>
              <a:lnSpc>
                <a:spcPct val="110000"/>
              </a:lnSpc>
              <a:spcBef>
                <a:spcPts val="0"/>
              </a:spcBef>
              <a:spcAft>
                <a:spcPts val="300"/>
              </a:spcAft>
            </a:pPr>
            <a:r>
              <a:rPr lang="en-US" sz="3400"/>
              <a:t>Positive Caregiver Acceptability and Feasibility from surveys</a:t>
            </a:r>
          </a:p>
          <a:p>
            <a:pPr>
              <a:lnSpc>
                <a:spcPct val="110000"/>
              </a:lnSpc>
              <a:spcBef>
                <a:spcPts val="0"/>
              </a:spcBef>
              <a:spcAft>
                <a:spcPts val="300"/>
              </a:spcAft>
            </a:pPr>
            <a:r>
              <a:rPr lang="en-US" sz="3400"/>
              <a:t>Positive Caregiver Feedback from qualitative interviews</a:t>
            </a:r>
          </a:p>
          <a:p>
            <a:pPr>
              <a:lnSpc>
                <a:spcPct val="110000"/>
              </a:lnSpc>
              <a:spcBef>
                <a:spcPts val="0"/>
              </a:spcBef>
              <a:spcAft>
                <a:spcPts val="300"/>
              </a:spcAft>
            </a:pPr>
            <a:r>
              <a:rPr lang="en-US" sz="3400"/>
              <a:t>Strong IRR with medication review tool</a:t>
            </a:r>
          </a:p>
          <a:p>
            <a:pPr>
              <a:lnSpc>
                <a:spcPct val="110000"/>
              </a:lnSpc>
              <a:spcBef>
                <a:spcPts val="0"/>
              </a:spcBef>
              <a:spcAft>
                <a:spcPts val="300"/>
              </a:spcAft>
            </a:pPr>
            <a:r>
              <a:rPr lang="en-US" sz="3400"/>
              <a:t>High rate of medication errors in the home after discharge</a:t>
            </a:r>
          </a:p>
        </p:txBody>
      </p:sp>
    </p:spTree>
    <p:extLst>
      <p:ext uri="{BB962C8B-B14F-4D97-AF65-F5344CB8AC3E}">
        <p14:creationId xmlns:p14="http://schemas.microsoft.com/office/powerpoint/2010/main" val="214187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BF272-5A01-3A85-B46F-54B038678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79734-CEE0-393B-4EB0-E9111FA1C754}"/>
              </a:ext>
            </a:extLst>
          </p:cNvPr>
          <p:cNvSpPr>
            <a:spLocks noGrp="1"/>
          </p:cNvSpPr>
          <p:nvPr>
            <p:ph type="title"/>
          </p:nvPr>
        </p:nvSpPr>
        <p:spPr>
          <a:xfrm>
            <a:off x="478134" y="113916"/>
            <a:ext cx="10515600" cy="1325563"/>
          </a:xfrm>
        </p:spPr>
        <p:txBody>
          <a:bodyPr/>
          <a:lstStyle/>
          <a:p>
            <a:r>
              <a:rPr lang="en-US">
                <a:solidFill>
                  <a:srgbClr val="63544A"/>
                </a:solidFill>
                <a:latin typeface="Century Gothic" panose="020B0502020202020204" pitchFamily="34" charset="0"/>
              </a:rPr>
              <a:t>Sustainability Ideas</a:t>
            </a:r>
          </a:p>
        </p:txBody>
      </p:sp>
      <p:grpSp>
        <p:nvGrpSpPr>
          <p:cNvPr id="10" name="Group 9">
            <a:extLst>
              <a:ext uri="{FF2B5EF4-FFF2-40B4-BE49-F238E27FC236}">
                <a16:creationId xmlns:a16="http://schemas.microsoft.com/office/drawing/2014/main" id="{35C5F942-5C47-8EF8-6A42-4BC4B1361245}"/>
              </a:ext>
            </a:extLst>
          </p:cNvPr>
          <p:cNvGrpSpPr/>
          <p:nvPr/>
        </p:nvGrpSpPr>
        <p:grpSpPr>
          <a:xfrm>
            <a:off x="2842208" y="1439479"/>
            <a:ext cx="6507583" cy="4909219"/>
            <a:chOff x="2313432" y="1141695"/>
            <a:chExt cx="6507583" cy="4909219"/>
          </a:xfrm>
        </p:grpSpPr>
        <p:sp>
          <p:nvSpPr>
            <p:cNvPr id="6" name="Rectangle 5">
              <a:extLst>
                <a:ext uri="{FF2B5EF4-FFF2-40B4-BE49-F238E27FC236}">
                  <a16:creationId xmlns:a16="http://schemas.microsoft.com/office/drawing/2014/main" id="{58548B7F-B30D-B362-C36B-D18BB87880AD}"/>
                </a:ext>
              </a:extLst>
            </p:cNvPr>
            <p:cNvSpPr/>
            <p:nvPr/>
          </p:nvSpPr>
          <p:spPr>
            <a:xfrm>
              <a:off x="2316377" y="1141695"/>
              <a:ext cx="3252319" cy="2456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Clinical Space </a:t>
              </a:r>
            </a:p>
            <a:p>
              <a:pPr algn="ctr"/>
              <a:r>
                <a:rPr lang="en-US" sz="2800"/>
                <a:t>(Complex Care &amp; Specialty Clinic)</a:t>
              </a:r>
            </a:p>
          </p:txBody>
        </p:sp>
        <p:sp>
          <p:nvSpPr>
            <p:cNvPr id="7" name="Rectangle 6">
              <a:extLst>
                <a:ext uri="{FF2B5EF4-FFF2-40B4-BE49-F238E27FC236}">
                  <a16:creationId xmlns:a16="http://schemas.microsoft.com/office/drawing/2014/main" id="{AB911440-08F5-6EFC-7417-086DCA7F3037}"/>
                </a:ext>
              </a:extLst>
            </p:cNvPr>
            <p:cNvSpPr/>
            <p:nvPr/>
          </p:nvSpPr>
          <p:spPr>
            <a:xfrm>
              <a:off x="5565751" y="1141695"/>
              <a:ext cx="3255264" cy="245973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Payor Space (HSCSN)</a:t>
              </a:r>
            </a:p>
          </p:txBody>
        </p:sp>
        <p:sp>
          <p:nvSpPr>
            <p:cNvPr id="8" name="Rectangle 7">
              <a:extLst>
                <a:ext uri="{FF2B5EF4-FFF2-40B4-BE49-F238E27FC236}">
                  <a16:creationId xmlns:a16="http://schemas.microsoft.com/office/drawing/2014/main" id="{84070147-555D-4983-FC00-8EA5EBC10766}"/>
                </a:ext>
              </a:extLst>
            </p:cNvPr>
            <p:cNvSpPr/>
            <p:nvPr/>
          </p:nvSpPr>
          <p:spPr>
            <a:xfrm>
              <a:off x="5565751" y="3594596"/>
              <a:ext cx="3255264" cy="2456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Subacute Rehabilitation Hospital (New Hospital Setting)</a:t>
              </a:r>
            </a:p>
          </p:txBody>
        </p:sp>
        <p:sp>
          <p:nvSpPr>
            <p:cNvPr id="9" name="Rectangle 8">
              <a:extLst>
                <a:ext uri="{FF2B5EF4-FFF2-40B4-BE49-F238E27FC236}">
                  <a16:creationId xmlns:a16="http://schemas.microsoft.com/office/drawing/2014/main" id="{B0A744B7-BCD1-0891-CA4A-33D90655E0E8}"/>
                </a:ext>
              </a:extLst>
            </p:cNvPr>
            <p:cNvSpPr/>
            <p:nvPr/>
          </p:nvSpPr>
          <p:spPr>
            <a:xfrm>
              <a:off x="2313432" y="3594596"/>
              <a:ext cx="3255264" cy="245631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Specialty Pharmacy</a:t>
              </a:r>
            </a:p>
          </p:txBody>
        </p:sp>
      </p:grpSp>
    </p:spTree>
    <p:extLst>
      <p:ext uri="{BB962C8B-B14F-4D97-AF65-F5344CB8AC3E}">
        <p14:creationId xmlns:p14="http://schemas.microsoft.com/office/powerpoint/2010/main" val="365224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1F8EA-C1DC-17EF-B8D0-6A217E7A8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DC3ED-D097-566F-6510-125013E1CC2A}"/>
              </a:ext>
            </a:extLst>
          </p:cNvPr>
          <p:cNvSpPr>
            <a:spLocks noGrp="1"/>
          </p:cNvSpPr>
          <p:nvPr>
            <p:ph type="title"/>
          </p:nvPr>
        </p:nvSpPr>
        <p:spPr/>
        <p:txBody>
          <a:bodyPr/>
          <a:lstStyle/>
          <a:p>
            <a:r>
              <a:rPr lang="en-US">
                <a:solidFill>
                  <a:srgbClr val="63544A"/>
                </a:solidFill>
                <a:latin typeface="Century Gothic" panose="020B0502020202020204" pitchFamily="34" charset="0"/>
              </a:rPr>
              <a:t>Dissemination Opportunities</a:t>
            </a:r>
          </a:p>
        </p:txBody>
      </p:sp>
      <p:sp>
        <p:nvSpPr>
          <p:cNvPr id="3" name="Content Placeholder 2">
            <a:extLst>
              <a:ext uri="{FF2B5EF4-FFF2-40B4-BE49-F238E27FC236}">
                <a16:creationId xmlns:a16="http://schemas.microsoft.com/office/drawing/2014/main" id="{7D1DE06A-0D06-D646-4D26-0815F6621508}"/>
              </a:ext>
            </a:extLst>
          </p:cNvPr>
          <p:cNvSpPr txBox="1">
            <a:spLocks/>
          </p:cNvSpPr>
          <p:nvPr/>
        </p:nvSpPr>
        <p:spPr>
          <a:xfrm>
            <a:off x="352609" y="1457276"/>
            <a:ext cx="10515600" cy="480760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Local Presentations</a:t>
            </a:r>
          </a:p>
          <a:p>
            <a:pPr lvl="1"/>
            <a:r>
              <a:rPr lang="en-US"/>
              <a:t>Children’s National Research Institute’s Research, </a:t>
            </a:r>
          </a:p>
          <a:p>
            <a:pPr marL="457200" lvl="1" indent="0">
              <a:buNone/>
            </a:pPr>
            <a:r>
              <a:rPr lang="en-US"/>
              <a:t>	Education &amp; Innovation Week: April 2026 </a:t>
            </a:r>
          </a:p>
          <a:p>
            <a:pPr lvl="1"/>
            <a:r>
              <a:rPr lang="en-US"/>
              <a:t>Children’s National Hospital Patient &amp; Family Experience </a:t>
            </a:r>
          </a:p>
          <a:p>
            <a:pPr marL="457200" lvl="1" indent="0">
              <a:buNone/>
            </a:pPr>
            <a:r>
              <a:rPr lang="en-US"/>
              <a:t>	Week: April 2026</a:t>
            </a:r>
          </a:p>
          <a:p>
            <a:pPr lvl="1"/>
            <a:r>
              <a:rPr lang="en-US"/>
              <a:t>Hospital Medicine Research Compendium: June 2026</a:t>
            </a:r>
          </a:p>
          <a:p>
            <a:r>
              <a:rPr lang="en-US"/>
              <a:t>National Conferences </a:t>
            </a:r>
          </a:p>
          <a:p>
            <a:pPr lvl="1"/>
            <a:r>
              <a:rPr lang="en-US"/>
              <a:t>Pediatric Hospital Medicine (PHM): August 2026 (Kansas City)</a:t>
            </a:r>
          </a:p>
          <a:p>
            <a:pPr lvl="1"/>
            <a:r>
              <a:rPr lang="en-US"/>
              <a:t>American College of Clinical Pharmacy: October 2026 (Salt Lake City)</a:t>
            </a:r>
          </a:p>
          <a:p>
            <a:pPr lvl="1"/>
            <a:r>
              <a:rPr lang="en-US"/>
              <a:t>American Academy of Pediatrics: October 2026 (San Diego)</a:t>
            </a:r>
          </a:p>
          <a:p>
            <a:pPr lvl="1"/>
            <a:r>
              <a:rPr lang="en-US"/>
              <a:t>Pediatric Complex Care Association (PCCA): October 2026 (Cincinnati)</a:t>
            </a:r>
          </a:p>
          <a:p>
            <a:pPr lvl="1"/>
            <a:r>
              <a:rPr lang="en-US"/>
              <a:t>Planetree’s Person-Centered Care Global Forum: October 2026 (Boston)</a:t>
            </a:r>
          </a:p>
          <a:p>
            <a:r>
              <a:rPr lang="en-US"/>
              <a:t>Manuscript Drafted</a:t>
            </a:r>
          </a:p>
        </p:txBody>
      </p:sp>
      <p:pic>
        <p:nvPicPr>
          <p:cNvPr id="5" name="Picture 4">
            <a:extLst>
              <a:ext uri="{FF2B5EF4-FFF2-40B4-BE49-F238E27FC236}">
                <a16:creationId xmlns:a16="http://schemas.microsoft.com/office/drawing/2014/main" id="{B8683EBE-89DC-4700-FB00-9A389373C538}"/>
              </a:ext>
            </a:extLst>
          </p:cNvPr>
          <p:cNvPicPr>
            <a:picLocks noChangeAspect="1"/>
          </p:cNvPicPr>
          <p:nvPr/>
        </p:nvPicPr>
        <p:blipFill>
          <a:blip r:embed="rId2">
            <a:extLst>
              <a:ext uri="{28A0092B-C50C-407E-A947-70E740481C1C}">
                <a14:useLocalDpi xmlns:a14="http://schemas.microsoft.com/office/drawing/2010/main" val="0"/>
              </a:ext>
            </a:extLst>
          </a:blip>
          <a:srcRect t="21249" b="7088"/>
          <a:stretch>
            <a:fillRect/>
          </a:stretch>
        </p:blipFill>
        <p:spPr>
          <a:xfrm>
            <a:off x="8520243" y="467000"/>
            <a:ext cx="3552122" cy="3394076"/>
          </a:xfrm>
          <a:prstGeom prst="rect">
            <a:avLst/>
          </a:prstGeom>
        </p:spPr>
      </p:pic>
    </p:spTree>
    <p:extLst>
      <p:ext uri="{BB962C8B-B14F-4D97-AF65-F5344CB8AC3E}">
        <p14:creationId xmlns:p14="http://schemas.microsoft.com/office/powerpoint/2010/main" val="423712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8584-9410-4749-CFC6-BB15A631FC72}"/>
              </a:ext>
            </a:extLst>
          </p:cNvPr>
          <p:cNvSpPr>
            <a:spLocks noGrp="1"/>
          </p:cNvSpPr>
          <p:nvPr>
            <p:ph type="title"/>
          </p:nvPr>
        </p:nvSpPr>
        <p:spPr>
          <a:xfrm>
            <a:off x="4862512" y="4592063"/>
            <a:ext cx="2466975" cy="1325563"/>
          </a:xfrm>
        </p:spPr>
        <p:txBody>
          <a:bodyPr/>
          <a:lstStyle/>
          <a:p>
            <a:r>
              <a:rPr lang="en-US"/>
              <a:t>Thank you!</a:t>
            </a:r>
          </a:p>
        </p:txBody>
      </p:sp>
    </p:spTree>
    <p:extLst>
      <p:ext uri="{BB962C8B-B14F-4D97-AF65-F5344CB8AC3E}">
        <p14:creationId xmlns:p14="http://schemas.microsoft.com/office/powerpoint/2010/main" val="183469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48A4-E68A-1460-B4FE-E7E59CE3B02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80AD8F2-CCA7-4B49-5218-D6B0938A52B4}"/>
              </a:ext>
            </a:extLst>
          </p:cNvPr>
          <p:cNvSpPr>
            <a:spLocks noGrp="1"/>
          </p:cNvSpPr>
          <p:nvPr>
            <p:ph type="title"/>
          </p:nvPr>
        </p:nvSpPr>
        <p:spPr>
          <a:xfrm>
            <a:off x="838200" y="365125"/>
            <a:ext cx="10515600" cy="1325563"/>
          </a:xfrm>
        </p:spPr>
        <p:txBody>
          <a:bodyPr/>
          <a:lstStyle/>
          <a:p>
            <a:r>
              <a:rPr lang="en-US">
                <a:solidFill>
                  <a:srgbClr val="63544A"/>
                </a:solidFill>
                <a:latin typeface="Century Gothic" panose="020B0502020202020204" pitchFamily="34" charset="0"/>
              </a:rPr>
              <a:t>Study Team</a:t>
            </a:r>
          </a:p>
        </p:txBody>
      </p:sp>
      <p:pic>
        <p:nvPicPr>
          <p:cNvPr id="37" name="Picture 36" descr="A person smiling at the camera&#10;&#10;AI-generated content may be incorrect.">
            <a:extLst>
              <a:ext uri="{FF2B5EF4-FFF2-40B4-BE49-F238E27FC236}">
                <a16:creationId xmlns:a16="http://schemas.microsoft.com/office/drawing/2014/main" id="{63A41300-CEFA-7AB6-6BD4-1C78CD69F995}"/>
              </a:ext>
            </a:extLst>
          </p:cNvPr>
          <p:cNvPicPr>
            <a:picLocks noChangeAspect="1"/>
          </p:cNvPicPr>
          <p:nvPr/>
        </p:nvPicPr>
        <p:blipFill>
          <a:blip r:embed="rId3">
            <a:extLst>
              <a:ext uri="{28A0092B-C50C-407E-A947-70E740481C1C}">
                <a14:useLocalDpi xmlns:a14="http://schemas.microsoft.com/office/drawing/2010/main" val="0"/>
              </a:ext>
            </a:extLst>
          </a:blip>
          <a:srcRect l="25988" t="31788" r="24641" b="31153"/>
          <a:stretch>
            <a:fillRect/>
          </a:stretch>
        </p:blipFill>
        <p:spPr>
          <a:xfrm>
            <a:off x="10624260" y="3913869"/>
            <a:ext cx="1370503" cy="1371600"/>
          </a:xfrm>
          <a:prstGeom prst="rect">
            <a:avLst/>
          </a:prstGeom>
        </p:spPr>
      </p:pic>
      <p:pic>
        <p:nvPicPr>
          <p:cNvPr id="38" name="Picture 37" descr="A person with grey hair and a black jacket&#10;&#10;AI-generated content may be incorrect.">
            <a:extLst>
              <a:ext uri="{FF2B5EF4-FFF2-40B4-BE49-F238E27FC236}">
                <a16:creationId xmlns:a16="http://schemas.microsoft.com/office/drawing/2014/main" id="{BAE0EAB1-E76A-7DD1-E8CB-B6F1E5C58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353" y="3913869"/>
            <a:ext cx="1371600" cy="1371600"/>
          </a:xfrm>
          <a:prstGeom prst="rect">
            <a:avLst/>
          </a:prstGeom>
        </p:spPr>
      </p:pic>
      <p:pic>
        <p:nvPicPr>
          <p:cNvPr id="39" name="Picture 38" descr="A person in a blue dress&#10;&#10;AI-generated content may be incorrect.">
            <a:extLst>
              <a:ext uri="{FF2B5EF4-FFF2-40B4-BE49-F238E27FC236}">
                <a16:creationId xmlns:a16="http://schemas.microsoft.com/office/drawing/2014/main" id="{912C2D77-9E2D-9208-0003-DA387B3EA3B0}"/>
              </a:ext>
            </a:extLst>
          </p:cNvPr>
          <p:cNvPicPr>
            <a:picLocks noChangeAspect="1"/>
          </p:cNvPicPr>
          <p:nvPr/>
        </p:nvPicPr>
        <p:blipFill>
          <a:blip r:embed="rId5">
            <a:extLst>
              <a:ext uri="{28A0092B-C50C-407E-A947-70E740481C1C}">
                <a14:useLocalDpi xmlns:a14="http://schemas.microsoft.com/office/drawing/2010/main" val="0"/>
              </a:ext>
            </a:extLst>
          </a:blip>
          <a:srcRect b="15843"/>
          <a:stretch>
            <a:fillRect/>
          </a:stretch>
        </p:blipFill>
        <p:spPr>
          <a:xfrm>
            <a:off x="3269915" y="3913869"/>
            <a:ext cx="1371600" cy="1371600"/>
          </a:xfrm>
          <a:prstGeom prst="rect">
            <a:avLst/>
          </a:prstGeom>
        </p:spPr>
      </p:pic>
      <p:pic>
        <p:nvPicPr>
          <p:cNvPr id="40" name="Picture 39" descr="A person with blonde curly hair wearing a blue shirt&#10;&#10;AI-generated content may be incorrect.">
            <a:extLst>
              <a:ext uri="{FF2B5EF4-FFF2-40B4-BE49-F238E27FC236}">
                <a16:creationId xmlns:a16="http://schemas.microsoft.com/office/drawing/2014/main" id="{AAFB793F-C3D8-F89E-C655-4BC555796A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23163" y="1712537"/>
            <a:ext cx="1371600" cy="1371600"/>
          </a:xfrm>
          <a:prstGeom prst="rect">
            <a:avLst/>
          </a:prstGeom>
        </p:spPr>
      </p:pic>
      <p:pic>
        <p:nvPicPr>
          <p:cNvPr id="41" name="Picture 40" descr="A person in a tie smiling&#10;&#10;AI-generated content may be incorrect.">
            <a:extLst>
              <a:ext uri="{FF2B5EF4-FFF2-40B4-BE49-F238E27FC236}">
                <a16:creationId xmlns:a16="http://schemas.microsoft.com/office/drawing/2014/main" id="{B15B928E-CF54-BC46-AC8B-D5560D8F7F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2698" y="1712537"/>
            <a:ext cx="1371600" cy="1371600"/>
          </a:xfrm>
          <a:prstGeom prst="rect">
            <a:avLst/>
          </a:prstGeom>
        </p:spPr>
      </p:pic>
      <p:pic>
        <p:nvPicPr>
          <p:cNvPr id="42" name="Picture 41" descr="A person with curly hair and a blue shirt&#10;&#10;AI-generated content may be incorrect.">
            <a:extLst>
              <a:ext uri="{FF2B5EF4-FFF2-40B4-BE49-F238E27FC236}">
                <a16:creationId xmlns:a16="http://schemas.microsoft.com/office/drawing/2014/main" id="{CFB393E1-E960-1C1E-BCC0-40E8231BD7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3872" y="1712537"/>
            <a:ext cx="1371600" cy="1371600"/>
          </a:xfrm>
          <a:prstGeom prst="rect">
            <a:avLst/>
          </a:prstGeom>
        </p:spPr>
      </p:pic>
      <p:pic>
        <p:nvPicPr>
          <p:cNvPr id="43" name="Picture 42" descr="A person with glasses smiling&#10;&#10;AI-generated content may be incorrect.">
            <a:extLst>
              <a:ext uri="{FF2B5EF4-FFF2-40B4-BE49-F238E27FC236}">
                <a16:creationId xmlns:a16="http://schemas.microsoft.com/office/drawing/2014/main" id="{1329DDB3-43E1-B28A-B5DE-2F2AF2A31B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5046" y="1712537"/>
            <a:ext cx="1371600" cy="1371600"/>
          </a:xfrm>
          <a:prstGeom prst="rect">
            <a:avLst/>
          </a:prstGeom>
        </p:spPr>
      </p:pic>
      <p:pic>
        <p:nvPicPr>
          <p:cNvPr id="44" name="Picture 43" descr="A person with long hair wearing a floral shirt&#10;&#10;AI-generated content may be incorrect.">
            <a:extLst>
              <a:ext uri="{FF2B5EF4-FFF2-40B4-BE49-F238E27FC236}">
                <a16:creationId xmlns:a16="http://schemas.microsoft.com/office/drawing/2014/main" id="{E822C067-A0CE-FB6D-3693-23B52BD818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6310" y="1712537"/>
            <a:ext cx="1371600" cy="1371600"/>
          </a:xfrm>
          <a:prstGeom prst="rect">
            <a:avLst/>
          </a:prstGeom>
        </p:spPr>
      </p:pic>
      <p:pic>
        <p:nvPicPr>
          <p:cNvPr id="45" name="Picture 44" descr="Medium shot of a person wearing a white lab coat&#10;&#10;AI-generated content may be incorrect.">
            <a:extLst>
              <a:ext uri="{FF2B5EF4-FFF2-40B4-BE49-F238E27FC236}">
                <a16:creationId xmlns:a16="http://schemas.microsoft.com/office/drawing/2014/main" id="{0E284ABA-CAC4-E639-47C8-9B5771542830}"/>
              </a:ext>
            </a:extLst>
          </p:cNvPr>
          <p:cNvPicPr>
            <a:picLocks noChangeAspect="1"/>
          </p:cNvPicPr>
          <p:nvPr/>
        </p:nvPicPr>
        <p:blipFill>
          <a:blip r:embed="rId11">
            <a:extLst>
              <a:ext uri="{28A0092B-C50C-407E-A947-70E740481C1C}">
                <a14:useLocalDpi xmlns:a14="http://schemas.microsoft.com/office/drawing/2010/main" val="0"/>
              </a:ext>
            </a:extLst>
          </a:blip>
          <a:srcRect t="-3" b="33081"/>
          <a:stretch>
            <a:fillRect/>
          </a:stretch>
        </p:blipFill>
        <p:spPr>
          <a:xfrm>
            <a:off x="333722" y="1712537"/>
            <a:ext cx="1368228" cy="1371600"/>
          </a:xfrm>
          <a:prstGeom prst="rect">
            <a:avLst/>
          </a:prstGeom>
        </p:spPr>
      </p:pic>
      <p:pic>
        <p:nvPicPr>
          <p:cNvPr id="46" name="Picture 45" descr="A person in a white shirt&#10;&#10;AI-generated content may be incorrect.">
            <a:extLst>
              <a:ext uri="{FF2B5EF4-FFF2-40B4-BE49-F238E27FC236}">
                <a16:creationId xmlns:a16="http://schemas.microsoft.com/office/drawing/2014/main" id="{0D5ADB87-6BB3-98FB-922C-19732370A5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01524" y="1712537"/>
            <a:ext cx="1371600" cy="1371600"/>
          </a:xfrm>
          <a:prstGeom prst="rect">
            <a:avLst/>
          </a:prstGeom>
        </p:spPr>
      </p:pic>
      <p:sp>
        <p:nvSpPr>
          <p:cNvPr id="47" name="TextBox 46">
            <a:extLst>
              <a:ext uri="{FF2B5EF4-FFF2-40B4-BE49-F238E27FC236}">
                <a16:creationId xmlns:a16="http://schemas.microsoft.com/office/drawing/2014/main" id="{9C5E6B1B-8973-E0C9-03E6-EB156AC52442}"/>
              </a:ext>
            </a:extLst>
          </p:cNvPr>
          <p:cNvSpPr txBox="1"/>
          <p:nvPr/>
        </p:nvSpPr>
        <p:spPr>
          <a:xfrm>
            <a:off x="1801524" y="3084136"/>
            <a:ext cx="1368228" cy="600164"/>
          </a:xfrm>
          <a:prstGeom prst="rect">
            <a:avLst/>
          </a:prstGeom>
          <a:solidFill>
            <a:schemeClr val="bg1"/>
          </a:solidFill>
          <a:ln>
            <a:solidFill>
              <a:schemeClr val="accent1"/>
            </a:solidFill>
          </a:ln>
        </p:spPr>
        <p:txBody>
          <a:bodyPr wrap="square" rtlCol="0">
            <a:spAutoFit/>
          </a:bodyPr>
          <a:lstStyle/>
          <a:p>
            <a:r>
              <a:rPr lang="en-US" sz="1100"/>
              <a:t>Craig DeWolfe, MD</a:t>
            </a:r>
          </a:p>
          <a:p>
            <a:r>
              <a:rPr lang="en-US" sz="1100"/>
              <a:t>Co-Investigator; Bear-PATHS Lead</a:t>
            </a:r>
          </a:p>
        </p:txBody>
      </p:sp>
      <p:sp>
        <p:nvSpPr>
          <p:cNvPr id="48" name="TextBox 47">
            <a:extLst>
              <a:ext uri="{FF2B5EF4-FFF2-40B4-BE49-F238E27FC236}">
                <a16:creationId xmlns:a16="http://schemas.microsoft.com/office/drawing/2014/main" id="{6E62B598-E947-34EB-10A8-C965F8C4B515}"/>
              </a:ext>
            </a:extLst>
          </p:cNvPr>
          <p:cNvSpPr txBox="1"/>
          <p:nvPr/>
        </p:nvSpPr>
        <p:spPr>
          <a:xfrm>
            <a:off x="3274384" y="3084135"/>
            <a:ext cx="1368228" cy="600164"/>
          </a:xfrm>
          <a:prstGeom prst="rect">
            <a:avLst/>
          </a:prstGeom>
          <a:solidFill>
            <a:schemeClr val="bg1"/>
          </a:solidFill>
          <a:ln>
            <a:solidFill>
              <a:schemeClr val="accent1"/>
            </a:solidFill>
          </a:ln>
        </p:spPr>
        <p:txBody>
          <a:bodyPr wrap="square" rtlCol="0">
            <a:spAutoFit/>
          </a:bodyPr>
          <a:lstStyle/>
          <a:p>
            <a:r>
              <a:rPr lang="en-US" sz="1100"/>
              <a:t>Michael Lotke, MD</a:t>
            </a:r>
          </a:p>
          <a:p>
            <a:r>
              <a:rPr lang="en-US" sz="1100"/>
              <a:t>Complex Care Provider</a:t>
            </a:r>
          </a:p>
        </p:txBody>
      </p:sp>
      <p:sp>
        <p:nvSpPr>
          <p:cNvPr id="49" name="TextBox 48">
            <a:extLst>
              <a:ext uri="{FF2B5EF4-FFF2-40B4-BE49-F238E27FC236}">
                <a16:creationId xmlns:a16="http://schemas.microsoft.com/office/drawing/2014/main" id="{A00490EF-7E59-EBDD-D1E9-4D3DBE1E2E5F}"/>
              </a:ext>
            </a:extLst>
          </p:cNvPr>
          <p:cNvSpPr txBox="1"/>
          <p:nvPr/>
        </p:nvSpPr>
        <p:spPr>
          <a:xfrm>
            <a:off x="4743397" y="3084135"/>
            <a:ext cx="1368228" cy="600164"/>
          </a:xfrm>
          <a:prstGeom prst="rect">
            <a:avLst/>
          </a:prstGeom>
          <a:solidFill>
            <a:schemeClr val="bg1"/>
          </a:solidFill>
          <a:ln>
            <a:solidFill>
              <a:schemeClr val="accent1"/>
            </a:solidFill>
          </a:ln>
        </p:spPr>
        <p:txBody>
          <a:bodyPr wrap="square" rtlCol="0">
            <a:spAutoFit/>
          </a:bodyPr>
          <a:lstStyle/>
          <a:p>
            <a:r>
              <a:rPr lang="en-US" sz="1100"/>
              <a:t>Miriam Bloom, MD</a:t>
            </a:r>
          </a:p>
          <a:p>
            <a:r>
              <a:rPr lang="en-US" sz="1100"/>
              <a:t>Complex Care Provider</a:t>
            </a:r>
          </a:p>
        </p:txBody>
      </p:sp>
      <p:sp>
        <p:nvSpPr>
          <p:cNvPr id="50" name="TextBox 49">
            <a:extLst>
              <a:ext uri="{FF2B5EF4-FFF2-40B4-BE49-F238E27FC236}">
                <a16:creationId xmlns:a16="http://schemas.microsoft.com/office/drawing/2014/main" id="{E680E7E0-ACDD-A0F7-CAC5-C543185A213C}"/>
              </a:ext>
            </a:extLst>
          </p:cNvPr>
          <p:cNvSpPr txBox="1"/>
          <p:nvPr/>
        </p:nvSpPr>
        <p:spPr>
          <a:xfrm>
            <a:off x="6206878" y="3084135"/>
            <a:ext cx="1368228" cy="600164"/>
          </a:xfrm>
          <a:prstGeom prst="rect">
            <a:avLst/>
          </a:prstGeom>
          <a:solidFill>
            <a:schemeClr val="bg1"/>
          </a:solidFill>
          <a:ln>
            <a:solidFill>
              <a:schemeClr val="accent1"/>
            </a:solidFill>
          </a:ln>
        </p:spPr>
        <p:txBody>
          <a:bodyPr wrap="square" rtlCol="0">
            <a:spAutoFit/>
          </a:bodyPr>
          <a:lstStyle/>
          <a:p>
            <a:r>
              <a:rPr lang="en-US" sz="1100"/>
              <a:t>Nicola Brodie, MD</a:t>
            </a:r>
          </a:p>
          <a:p>
            <a:r>
              <a:rPr lang="en-US" sz="1100"/>
              <a:t>Complex Care Provider</a:t>
            </a:r>
          </a:p>
        </p:txBody>
      </p:sp>
      <p:sp>
        <p:nvSpPr>
          <p:cNvPr id="51" name="TextBox 50">
            <a:extLst>
              <a:ext uri="{FF2B5EF4-FFF2-40B4-BE49-F238E27FC236}">
                <a16:creationId xmlns:a16="http://schemas.microsoft.com/office/drawing/2014/main" id="{8292B395-7336-EE73-51E6-7AB665314E68}"/>
              </a:ext>
            </a:extLst>
          </p:cNvPr>
          <p:cNvSpPr txBox="1"/>
          <p:nvPr/>
        </p:nvSpPr>
        <p:spPr>
          <a:xfrm>
            <a:off x="9159682" y="3084135"/>
            <a:ext cx="1368228" cy="600164"/>
          </a:xfrm>
          <a:prstGeom prst="rect">
            <a:avLst/>
          </a:prstGeom>
          <a:solidFill>
            <a:schemeClr val="bg1"/>
          </a:solidFill>
          <a:ln>
            <a:solidFill>
              <a:schemeClr val="accent1"/>
            </a:solidFill>
          </a:ln>
        </p:spPr>
        <p:txBody>
          <a:bodyPr wrap="square" rtlCol="0">
            <a:spAutoFit/>
          </a:bodyPr>
          <a:lstStyle/>
          <a:p>
            <a:r>
              <a:rPr lang="en-US" sz="1100"/>
              <a:t>Sara Rooney, PharmD</a:t>
            </a:r>
          </a:p>
          <a:p>
            <a:r>
              <a:rPr lang="en-US" sz="1100"/>
              <a:t>Pharmacy Team</a:t>
            </a:r>
          </a:p>
        </p:txBody>
      </p:sp>
      <p:sp>
        <p:nvSpPr>
          <p:cNvPr id="52" name="TextBox 51">
            <a:extLst>
              <a:ext uri="{FF2B5EF4-FFF2-40B4-BE49-F238E27FC236}">
                <a16:creationId xmlns:a16="http://schemas.microsoft.com/office/drawing/2014/main" id="{E40D4F90-A49C-619D-B387-ABDDE5C2C5AA}"/>
              </a:ext>
            </a:extLst>
          </p:cNvPr>
          <p:cNvSpPr txBox="1"/>
          <p:nvPr/>
        </p:nvSpPr>
        <p:spPr>
          <a:xfrm>
            <a:off x="10623163" y="3084135"/>
            <a:ext cx="1368228" cy="600164"/>
          </a:xfrm>
          <a:prstGeom prst="rect">
            <a:avLst/>
          </a:prstGeom>
          <a:solidFill>
            <a:schemeClr val="bg1"/>
          </a:solidFill>
          <a:ln>
            <a:solidFill>
              <a:schemeClr val="accent1"/>
            </a:solidFill>
          </a:ln>
        </p:spPr>
        <p:txBody>
          <a:bodyPr wrap="square" rtlCol="0">
            <a:spAutoFit/>
          </a:bodyPr>
          <a:lstStyle/>
          <a:p>
            <a:r>
              <a:rPr lang="en-US" sz="1100"/>
              <a:t>Jessica Lundeen, PharmD</a:t>
            </a:r>
          </a:p>
          <a:p>
            <a:r>
              <a:rPr lang="en-US" sz="1100"/>
              <a:t>Pharmacy Team</a:t>
            </a:r>
          </a:p>
        </p:txBody>
      </p:sp>
      <p:sp>
        <p:nvSpPr>
          <p:cNvPr id="53" name="TextBox 52">
            <a:extLst>
              <a:ext uri="{FF2B5EF4-FFF2-40B4-BE49-F238E27FC236}">
                <a16:creationId xmlns:a16="http://schemas.microsoft.com/office/drawing/2014/main" id="{7337F0AC-91D1-0929-446C-D2F65408C999}"/>
              </a:ext>
            </a:extLst>
          </p:cNvPr>
          <p:cNvSpPr txBox="1"/>
          <p:nvPr/>
        </p:nvSpPr>
        <p:spPr>
          <a:xfrm>
            <a:off x="1793524" y="5285469"/>
            <a:ext cx="1368228" cy="600164"/>
          </a:xfrm>
          <a:prstGeom prst="rect">
            <a:avLst/>
          </a:prstGeom>
          <a:solidFill>
            <a:schemeClr val="bg1"/>
          </a:solidFill>
          <a:ln>
            <a:solidFill>
              <a:schemeClr val="accent1"/>
            </a:solidFill>
          </a:ln>
        </p:spPr>
        <p:txBody>
          <a:bodyPr wrap="square" rtlCol="0">
            <a:spAutoFit/>
          </a:bodyPr>
          <a:lstStyle/>
          <a:p>
            <a:r>
              <a:rPr lang="en-US" sz="1100"/>
              <a:t>Philomena Ebiasah, PharmD</a:t>
            </a:r>
          </a:p>
          <a:p>
            <a:r>
              <a:rPr lang="en-US" sz="1100"/>
              <a:t>Pharmacy Team</a:t>
            </a:r>
          </a:p>
        </p:txBody>
      </p:sp>
      <p:sp>
        <p:nvSpPr>
          <p:cNvPr id="54" name="TextBox 53">
            <a:extLst>
              <a:ext uri="{FF2B5EF4-FFF2-40B4-BE49-F238E27FC236}">
                <a16:creationId xmlns:a16="http://schemas.microsoft.com/office/drawing/2014/main" id="{7330C4AB-6859-A03E-FEA8-8912E5788154}"/>
              </a:ext>
            </a:extLst>
          </p:cNvPr>
          <p:cNvSpPr txBox="1"/>
          <p:nvPr/>
        </p:nvSpPr>
        <p:spPr>
          <a:xfrm>
            <a:off x="3274384" y="5285469"/>
            <a:ext cx="1368228" cy="600164"/>
          </a:xfrm>
          <a:prstGeom prst="rect">
            <a:avLst/>
          </a:prstGeom>
          <a:solidFill>
            <a:schemeClr val="bg1"/>
          </a:solidFill>
          <a:ln>
            <a:solidFill>
              <a:schemeClr val="accent1"/>
            </a:solidFill>
          </a:ln>
        </p:spPr>
        <p:txBody>
          <a:bodyPr wrap="square" rtlCol="0">
            <a:spAutoFit/>
          </a:bodyPr>
          <a:lstStyle/>
          <a:p>
            <a:r>
              <a:rPr lang="en-US" sz="1100"/>
              <a:t>Erica Shepperd-Debnam, PharmD</a:t>
            </a:r>
          </a:p>
          <a:p>
            <a:r>
              <a:rPr lang="en-US" sz="1100"/>
              <a:t>Pharmacy Team</a:t>
            </a:r>
          </a:p>
        </p:txBody>
      </p:sp>
      <p:sp>
        <p:nvSpPr>
          <p:cNvPr id="55" name="TextBox 54">
            <a:extLst>
              <a:ext uri="{FF2B5EF4-FFF2-40B4-BE49-F238E27FC236}">
                <a16:creationId xmlns:a16="http://schemas.microsoft.com/office/drawing/2014/main" id="{0CECDBAB-F417-623E-CF7B-E979C288F108}"/>
              </a:ext>
            </a:extLst>
          </p:cNvPr>
          <p:cNvSpPr txBox="1"/>
          <p:nvPr/>
        </p:nvSpPr>
        <p:spPr>
          <a:xfrm>
            <a:off x="4750775" y="5285469"/>
            <a:ext cx="1368228" cy="600164"/>
          </a:xfrm>
          <a:prstGeom prst="rect">
            <a:avLst/>
          </a:prstGeom>
          <a:solidFill>
            <a:schemeClr val="bg1"/>
          </a:solidFill>
          <a:ln>
            <a:solidFill>
              <a:schemeClr val="accent1"/>
            </a:solidFill>
          </a:ln>
        </p:spPr>
        <p:txBody>
          <a:bodyPr wrap="square" rtlCol="0">
            <a:spAutoFit/>
          </a:bodyPr>
          <a:lstStyle/>
          <a:p>
            <a:r>
              <a:rPr lang="en-US" sz="1100"/>
              <a:t>Billie Jo Mitchell, PharmD</a:t>
            </a:r>
          </a:p>
          <a:p>
            <a:r>
              <a:rPr lang="en-US" sz="1100"/>
              <a:t>Pharmacy Team</a:t>
            </a:r>
          </a:p>
        </p:txBody>
      </p:sp>
      <p:sp>
        <p:nvSpPr>
          <p:cNvPr id="56" name="TextBox 55">
            <a:extLst>
              <a:ext uri="{FF2B5EF4-FFF2-40B4-BE49-F238E27FC236}">
                <a16:creationId xmlns:a16="http://schemas.microsoft.com/office/drawing/2014/main" id="{2420C91F-6EFC-A5E2-9666-F64AD6E348D4}"/>
              </a:ext>
            </a:extLst>
          </p:cNvPr>
          <p:cNvSpPr txBox="1"/>
          <p:nvPr/>
        </p:nvSpPr>
        <p:spPr>
          <a:xfrm>
            <a:off x="6213949" y="5285469"/>
            <a:ext cx="1368228" cy="600164"/>
          </a:xfrm>
          <a:prstGeom prst="rect">
            <a:avLst/>
          </a:prstGeom>
          <a:solidFill>
            <a:schemeClr val="bg1"/>
          </a:solidFill>
          <a:ln>
            <a:solidFill>
              <a:schemeClr val="accent1"/>
            </a:solidFill>
          </a:ln>
        </p:spPr>
        <p:txBody>
          <a:bodyPr wrap="square" lIns="91440" tIns="45720" rIns="91440" bIns="45720" rtlCol="0" anchor="t">
            <a:spAutoFit/>
          </a:bodyPr>
          <a:lstStyle/>
          <a:p>
            <a:r>
              <a:rPr lang="en-US" sz="1100"/>
              <a:t>Darcel Jackson, CPXP</a:t>
            </a:r>
          </a:p>
          <a:p>
            <a:r>
              <a:rPr lang="en-US" sz="1100"/>
              <a:t>Family Partner</a:t>
            </a:r>
          </a:p>
        </p:txBody>
      </p:sp>
      <p:sp>
        <p:nvSpPr>
          <p:cNvPr id="57" name="TextBox 56">
            <a:extLst>
              <a:ext uri="{FF2B5EF4-FFF2-40B4-BE49-F238E27FC236}">
                <a16:creationId xmlns:a16="http://schemas.microsoft.com/office/drawing/2014/main" id="{E2246A71-DF81-C625-6FFB-985DEEE3C7BF}"/>
              </a:ext>
            </a:extLst>
          </p:cNvPr>
          <p:cNvSpPr txBox="1"/>
          <p:nvPr/>
        </p:nvSpPr>
        <p:spPr>
          <a:xfrm>
            <a:off x="7694245" y="5285469"/>
            <a:ext cx="1368228" cy="600164"/>
          </a:xfrm>
          <a:prstGeom prst="rect">
            <a:avLst/>
          </a:prstGeom>
          <a:solidFill>
            <a:schemeClr val="bg1"/>
          </a:solidFill>
          <a:ln>
            <a:solidFill>
              <a:schemeClr val="accent1"/>
            </a:solidFill>
          </a:ln>
        </p:spPr>
        <p:txBody>
          <a:bodyPr wrap="square" rtlCol="0">
            <a:spAutoFit/>
          </a:bodyPr>
          <a:lstStyle/>
          <a:p>
            <a:r>
              <a:rPr lang="en-US" sz="1100"/>
              <a:t>Jenhao Jacob Cheng, PhD</a:t>
            </a:r>
          </a:p>
          <a:p>
            <a:r>
              <a:rPr lang="en-US" sz="1100"/>
              <a:t>Clinical Statistician</a:t>
            </a:r>
          </a:p>
        </p:txBody>
      </p:sp>
      <p:sp>
        <p:nvSpPr>
          <p:cNvPr id="58" name="TextBox 57">
            <a:extLst>
              <a:ext uri="{FF2B5EF4-FFF2-40B4-BE49-F238E27FC236}">
                <a16:creationId xmlns:a16="http://schemas.microsoft.com/office/drawing/2014/main" id="{3928A0B1-7F21-A355-0330-AE497F2681A4}"/>
              </a:ext>
            </a:extLst>
          </p:cNvPr>
          <p:cNvSpPr txBox="1"/>
          <p:nvPr/>
        </p:nvSpPr>
        <p:spPr>
          <a:xfrm>
            <a:off x="10623163" y="5285469"/>
            <a:ext cx="1368228" cy="600164"/>
          </a:xfrm>
          <a:prstGeom prst="rect">
            <a:avLst/>
          </a:prstGeom>
          <a:solidFill>
            <a:schemeClr val="bg1"/>
          </a:solidFill>
          <a:ln>
            <a:solidFill>
              <a:schemeClr val="accent1"/>
            </a:solidFill>
          </a:ln>
        </p:spPr>
        <p:txBody>
          <a:bodyPr wrap="square" rtlCol="0">
            <a:spAutoFit/>
          </a:bodyPr>
          <a:lstStyle/>
          <a:p>
            <a:r>
              <a:rPr lang="en-US" sz="1100"/>
              <a:t>Amina Touma, SCRC</a:t>
            </a:r>
          </a:p>
          <a:p>
            <a:r>
              <a:rPr lang="en-US" sz="1100"/>
              <a:t>Project Manager</a:t>
            </a:r>
          </a:p>
        </p:txBody>
      </p:sp>
      <p:pic>
        <p:nvPicPr>
          <p:cNvPr id="59" name="Picture 58" descr="A person in a suit and tie&#10;&#10;AI-generated content may be incorrect.">
            <a:extLst>
              <a:ext uri="{FF2B5EF4-FFF2-40B4-BE49-F238E27FC236}">
                <a16:creationId xmlns:a16="http://schemas.microsoft.com/office/drawing/2014/main" id="{B4374DF3-2B16-C4DE-2705-031924A8E51E}"/>
              </a:ext>
            </a:extLst>
          </p:cNvPr>
          <p:cNvPicPr>
            <a:picLocks noChangeAspect="1"/>
          </p:cNvPicPr>
          <p:nvPr/>
        </p:nvPicPr>
        <p:blipFill>
          <a:blip r:embed="rId13">
            <a:extLst>
              <a:ext uri="{28A0092B-C50C-407E-A947-70E740481C1C}">
                <a14:useLocalDpi xmlns:a14="http://schemas.microsoft.com/office/drawing/2010/main" val="0"/>
              </a:ext>
            </a:extLst>
          </a:blip>
          <a:srcRect t="2328" b="20768"/>
          <a:stretch>
            <a:fillRect/>
          </a:stretch>
        </p:blipFill>
        <p:spPr>
          <a:xfrm>
            <a:off x="7701829" y="3913869"/>
            <a:ext cx="1371600" cy="1371600"/>
          </a:xfrm>
          <a:prstGeom prst="rect">
            <a:avLst/>
          </a:prstGeom>
        </p:spPr>
      </p:pic>
      <p:pic>
        <p:nvPicPr>
          <p:cNvPr id="60" name="Picture 59" descr="A person with long brown hair wearing glasses&#10;&#10;AI-generated content may be incorrect.">
            <a:extLst>
              <a:ext uri="{FF2B5EF4-FFF2-40B4-BE49-F238E27FC236}">
                <a16:creationId xmlns:a16="http://schemas.microsoft.com/office/drawing/2014/main" id="{7354A1EF-FEBB-5D55-DC74-AC6A4BB0D0B9}"/>
              </a:ext>
            </a:extLst>
          </p:cNvPr>
          <p:cNvPicPr>
            <a:picLocks noChangeAspect="1"/>
          </p:cNvPicPr>
          <p:nvPr/>
        </p:nvPicPr>
        <p:blipFill>
          <a:blip r:embed="rId14">
            <a:extLst>
              <a:ext uri="{28A0092B-C50C-407E-A947-70E740481C1C}">
                <a14:useLocalDpi xmlns:a14="http://schemas.microsoft.com/office/drawing/2010/main" val="0"/>
              </a:ext>
            </a:extLst>
          </a:blip>
          <a:srcRect b="20000"/>
          <a:stretch>
            <a:fillRect/>
          </a:stretch>
        </p:blipFill>
        <p:spPr>
          <a:xfrm>
            <a:off x="4731685" y="3913869"/>
            <a:ext cx="1371600" cy="1371600"/>
          </a:xfrm>
          <a:prstGeom prst="rect">
            <a:avLst/>
          </a:prstGeom>
        </p:spPr>
      </p:pic>
      <p:pic>
        <p:nvPicPr>
          <p:cNvPr id="61" name="Picture 60" descr="A person smiling at camera&#10;&#10;AI-generated content may be incorrect.">
            <a:extLst>
              <a:ext uri="{FF2B5EF4-FFF2-40B4-BE49-F238E27FC236}">
                <a16:creationId xmlns:a16="http://schemas.microsoft.com/office/drawing/2014/main" id="{4067E0C6-1AB9-8E3F-DCD4-87984AE95BB7}"/>
              </a:ext>
            </a:extLst>
          </p:cNvPr>
          <p:cNvPicPr>
            <a:picLocks noChangeAspect="1"/>
          </p:cNvPicPr>
          <p:nvPr/>
        </p:nvPicPr>
        <p:blipFill>
          <a:blip r:embed="rId15">
            <a:extLst>
              <a:ext uri="{28A0092B-C50C-407E-A947-70E740481C1C}">
                <a14:useLocalDpi xmlns:a14="http://schemas.microsoft.com/office/drawing/2010/main" val="0"/>
              </a:ext>
            </a:extLst>
          </a:blip>
          <a:srcRect b="16808"/>
          <a:stretch>
            <a:fillRect/>
          </a:stretch>
        </p:blipFill>
        <p:spPr>
          <a:xfrm>
            <a:off x="1794928" y="3913869"/>
            <a:ext cx="1371600" cy="1371600"/>
          </a:xfrm>
          <a:prstGeom prst="rect">
            <a:avLst/>
          </a:prstGeom>
        </p:spPr>
      </p:pic>
      <p:pic>
        <p:nvPicPr>
          <p:cNvPr id="62" name="Picture 61" descr="A person in a suit&#10;&#10;AI-generated content may be incorrect.">
            <a:extLst>
              <a:ext uri="{FF2B5EF4-FFF2-40B4-BE49-F238E27FC236}">
                <a16:creationId xmlns:a16="http://schemas.microsoft.com/office/drawing/2014/main" id="{3CEEBD8A-0378-D774-00AD-C36EBEF71054}"/>
              </a:ext>
            </a:extLst>
          </p:cNvPr>
          <p:cNvPicPr>
            <a:picLocks noChangeAspect="1"/>
          </p:cNvPicPr>
          <p:nvPr/>
        </p:nvPicPr>
        <p:blipFill>
          <a:blip r:embed="rId16">
            <a:extLst>
              <a:ext uri="{28A0092B-C50C-407E-A947-70E740481C1C}">
                <a14:useLocalDpi xmlns:a14="http://schemas.microsoft.com/office/drawing/2010/main" val="0"/>
              </a:ext>
            </a:extLst>
          </a:blip>
          <a:srcRect l="698" r="1"/>
          <a:stretch>
            <a:fillRect/>
          </a:stretch>
        </p:blipFill>
        <p:spPr>
          <a:xfrm>
            <a:off x="332851" y="3913869"/>
            <a:ext cx="1371600" cy="1371600"/>
          </a:xfrm>
          <a:prstGeom prst="rect">
            <a:avLst/>
          </a:prstGeom>
        </p:spPr>
      </p:pic>
      <p:pic>
        <p:nvPicPr>
          <p:cNvPr id="63" name="Picture 62">
            <a:extLst>
              <a:ext uri="{FF2B5EF4-FFF2-40B4-BE49-F238E27FC236}">
                <a16:creationId xmlns:a16="http://schemas.microsoft.com/office/drawing/2014/main" id="{6049EED0-83CF-2D66-A022-7AA0089997C8}"/>
              </a:ext>
            </a:extLst>
          </p:cNvPr>
          <p:cNvPicPr>
            <a:picLocks noChangeAspect="1"/>
          </p:cNvPicPr>
          <p:nvPr/>
        </p:nvPicPr>
        <p:blipFill>
          <a:blip r:embed="rId17">
            <a:extLst>
              <a:ext uri="{28A0092B-C50C-407E-A947-70E740481C1C}">
                <a14:useLocalDpi xmlns:a14="http://schemas.microsoft.com/office/drawing/2010/main" val="0"/>
              </a:ext>
            </a:extLst>
          </a:blip>
          <a:srcRect l="1426" t="-1" r="11993" b="33092"/>
          <a:stretch>
            <a:fillRect/>
          </a:stretch>
        </p:blipFill>
        <p:spPr>
          <a:xfrm>
            <a:off x="7681899" y="1712537"/>
            <a:ext cx="1371600" cy="1371600"/>
          </a:xfrm>
          <a:prstGeom prst="rect">
            <a:avLst/>
          </a:prstGeom>
        </p:spPr>
      </p:pic>
      <p:sp>
        <p:nvSpPr>
          <p:cNvPr id="64" name="TextBox 63">
            <a:extLst>
              <a:ext uri="{FF2B5EF4-FFF2-40B4-BE49-F238E27FC236}">
                <a16:creationId xmlns:a16="http://schemas.microsoft.com/office/drawing/2014/main" id="{8F0ABEF3-66AB-917D-4FAD-F1018DD90414}"/>
              </a:ext>
            </a:extLst>
          </p:cNvPr>
          <p:cNvSpPr txBox="1"/>
          <p:nvPr/>
        </p:nvSpPr>
        <p:spPr>
          <a:xfrm>
            <a:off x="7681594" y="3084135"/>
            <a:ext cx="1368228" cy="600164"/>
          </a:xfrm>
          <a:prstGeom prst="rect">
            <a:avLst/>
          </a:prstGeom>
          <a:solidFill>
            <a:schemeClr val="bg1"/>
          </a:solidFill>
          <a:ln>
            <a:solidFill>
              <a:schemeClr val="accent1"/>
            </a:solidFill>
          </a:ln>
        </p:spPr>
        <p:txBody>
          <a:bodyPr wrap="square" rtlCol="0">
            <a:spAutoFit/>
          </a:bodyPr>
          <a:lstStyle/>
          <a:p>
            <a:r>
              <a:rPr lang="en-US" sz="1100"/>
              <a:t>Lauretta Oseni, MD</a:t>
            </a:r>
          </a:p>
          <a:p>
            <a:r>
              <a:rPr lang="en-US" sz="1100"/>
              <a:t>Complex Care Provider</a:t>
            </a:r>
          </a:p>
        </p:txBody>
      </p:sp>
      <p:pic>
        <p:nvPicPr>
          <p:cNvPr id="65" name="Picture 64">
            <a:extLst>
              <a:ext uri="{FF2B5EF4-FFF2-40B4-BE49-F238E27FC236}">
                <a16:creationId xmlns:a16="http://schemas.microsoft.com/office/drawing/2014/main" id="{67A6614A-CD2D-EA16-A936-B0BD42312789}"/>
              </a:ext>
            </a:extLst>
          </p:cNvPr>
          <p:cNvPicPr>
            <a:picLocks noChangeAspect="1"/>
          </p:cNvPicPr>
          <p:nvPr/>
        </p:nvPicPr>
        <p:blipFill>
          <a:blip r:embed="rId18">
            <a:extLst>
              <a:ext uri="{28A0092B-C50C-407E-A947-70E740481C1C}">
                <a14:useLocalDpi xmlns:a14="http://schemas.microsoft.com/office/drawing/2010/main" val="0"/>
              </a:ext>
            </a:extLst>
          </a:blip>
          <a:srcRect l="5089" t="7070" r="9790" b="27227"/>
          <a:stretch>
            <a:fillRect/>
          </a:stretch>
        </p:blipFill>
        <p:spPr>
          <a:xfrm>
            <a:off x="9156310" y="3913869"/>
            <a:ext cx="1371600" cy="1371600"/>
          </a:xfrm>
          <a:prstGeom prst="rect">
            <a:avLst/>
          </a:prstGeom>
        </p:spPr>
      </p:pic>
      <p:sp>
        <p:nvSpPr>
          <p:cNvPr id="66" name="TextBox 65">
            <a:extLst>
              <a:ext uri="{FF2B5EF4-FFF2-40B4-BE49-F238E27FC236}">
                <a16:creationId xmlns:a16="http://schemas.microsoft.com/office/drawing/2014/main" id="{1FED8832-085F-5A15-AD78-B0629EA44EC7}"/>
              </a:ext>
            </a:extLst>
          </p:cNvPr>
          <p:cNvSpPr txBox="1"/>
          <p:nvPr/>
        </p:nvSpPr>
        <p:spPr>
          <a:xfrm>
            <a:off x="9157996" y="5285469"/>
            <a:ext cx="1368228" cy="600164"/>
          </a:xfrm>
          <a:prstGeom prst="rect">
            <a:avLst/>
          </a:prstGeom>
          <a:solidFill>
            <a:schemeClr val="bg1"/>
          </a:solidFill>
          <a:ln>
            <a:solidFill>
              <a:schemeClr val="accent1"/>
            </a:solidFill>
          </a:ln>
        </p:spPr>
        <p:txBody>
          <a:bodyPr wrap="square" rtlCol="0">
            <a:spAutoFit/>
          </a:bodyPr>
          <a:lstStyle/>
          <a:p>
            <a:r>
              <a:rPr lang="en-US" sz="1100"/>
              <a:t>anushka </a:t>
            </a:r>
            <a:r>
              <a:rPr lang="en-US" sz="1100" err="1"/>
              <a:t>aqil</a:t>
            </a:r>
            <a:r>
              <a:rPr lang="en-US" sz="1100"/>
              <a:t>, PhD, MPH</a:t>
            </a:r>
          </a:p>
          <a:p>
            <a:r>
              <a:rPr lang="en-US" sz="1100"/>
              <a:t>Project Manager</a:t>
            </a:r>
          </a:p>
        </p:txBody>
      </p:sp>
      <p:sp>
        <p:nvSpPr>
          <p:cNvPr id="67" name="TextBox 66">
            <a:extLst>
              <a:ext uri="{FF2B5EF4-FFF2-40B4-BE49-F238E27FC236}">
                <a16:creationId xmlns:a16="http://schemas.microsoft.com/office/drawing/2014/main" id="{86234921-C408-CF4B-9788-9407B2E25742}"/>
              </a:ext>
            </a:extLst>
          </p:cNvPr>
          <p:cNvSpPr txBox="1"/>
          <p:nvPr/>
        </p:nvSpPr>
        <p:spPr>
          <a:xfrm>
            <a:off x="330350" y="3084137"/>
            <a:ext cx="1368228" cy="600164"/>
          </a:xfrm>
          <a:prstGeom prst="rect">
            <a:avLst/>
          </a:prstGeom>
          <a:solidFill>
            <a:schemeClr val="bg1"/>
          </a:solidFill>
          <a:ln>
            <a:solidFill>
              <a:schemeClr val="accent1"/>
            </a:solidFill>
          </a:ln>
        </p:spPr>
        <p:txBody>
          <a:bodyPr wrap="square" rtlCol="0">
            <a:spAutoFit/>
          </a:bodyPr>
          <a:lstStyle/>
          <a:p>
            <a:r>
              <a:rPr lang="en-US" sz="1100"/>
              <a:t>Kavita Parikh, MD Principal Investigator</a:t>
            </a:r>
          </a:p>
        </p:txBody>
      </p:sp>
      <p:sp>
        <p:nvSpPr>
          <p:cNvPr id="68" name="TextBox 67">
            <a:extLst>
              <a:ext uri="{FF2B5EF4-FFF2-40B4-BE49-F238E27FC236}">
                <a16:creationId xmlns:a16="http://schemas.microsoft.com/office/drawing/2014/main" id="{F45ABC18-3EE6-CD9E-51B2-446A7BA4BD70}"/>
              </a:ext>
            </a:extLst>
          </p:cNvPr>
          <p:cNvSpPr txBox="1"/>
          <p:nvPr/>
        </p:nvSpPr>
        <p:spPr>
          <a:xfrm>
            <a:off x="330350" y="5285469"/>
            <a:ext cx="1368228" cy="600164"/>
          </a:xfrm>
          <a:prstGeom prst="rect">
            <a:avLst/>
          </a:prstGeom>
          <a:solidFill>
            <a:schemeClr val="bg1"/>
          </a:solidFill>
          <a:ln>
            <a:solidFill>
              <a:schemeClr val="accent1"/>
            </a:solidFill>
          </a:ln>
        </p:spPr>
        <p:txBody>
          <a:bodyPr wrap="square" rtlCol="0">
            <a:spAutoFit/>
          </a:bodyPr>
          <a:lstStyle/>
          <a:p>
            <a:r>
              <a:rPr lang="en-US" sz="1100"/>
              <a:t>Samuel Anti, PharmD</a:t>
            </a:r>
          </a:p>
          <a:p>
            <a:r>
              <a:rPr lang="en-US" sz="1100"/>
              <a:t>Pharmacy Team</a:t>
            </a:r>
          </a:p>
        </p:txBody>
      </p:sp>
    </p:spTree>
    <p:extLst>
      <p:ext uri="{BB962C8B-B14F-4D97-AF65-F5344CB8AC3E}">
        <p14:creationId xmlns:p14="http://schemas.microsoft.com/office/powerpoint/2010/main" val="313553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4FD37-130A-1713-8768-99AE5E5168F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88A856B-378E-1EA0-3AAC-FD825C6A3AA8}"/>
              </a:ext>
            </a:extLst>
          </p:cNvPr>
          <p:cNvGrpSpPr/>
          <p:nvPr/>
        </p:nvGrpSpPr>
        <p:grpSpPr>
          <a:xfrm>
            <a:off x="478976" y="1156762"/>
            <a:ext cx="11172827" cy="2818528"/>
            <a:chOff x="446586" y="2423230"/>
            <a:chExt cx="11172827" cy="2818528"/>
          </a:xfrm>
        </p:grpSpPr>
        <p:grpSp>
          <p:nvGrpSpPr>
            <p:cNvPr id="17" name="Group 16">
              <a:extLst>
                <a:ext uri="{FF2B5EF4-FFF2-40B4-BE49-F238E27FC236}">
                  <a16:creationId xmlns:a16="http://schemas.microsoft.com/office/drawing/2014/main" id="{9D9BC63B-F9C2-87AE-28DD-94620EA8D040}"/>
                </a:ext>
              </a:extLst>
            </p:cNvPr>
            <p:cNvGrpSpPr/>
            <p:nvPr/>
          </p:nvGrpSpPr>
          <p:grpSpPr>
            <a:xfrm>
              <a:off x="446586" y="2423230"/>
              <a:ext cx="11158652" cy="2352248"/>
              <a:chOff x="522001" y="2545778"/>
              <a:chExt cx="11158652" cy="2352248"/>
            </a:xfrm>
          </p:grpSpPr>
          <p:grpSp>
            <p:nvGrpSpPr>
              <p:cNvPr id="22" name="Group 21">
                <a:extLst>
                  <a:ext uri="{FF2B5EF4-FFF2-40B4-BE49-F238E27FC236}">
                    <a16:creationId xmlns:a16="http://schemas.microsoft.com/office/drawing/2014/main" id="{3AD6CFA5-F617-8640-D736-B7F10F8E0E07}"/>
                  </a:ext>
                </a:extLst>
              </p:cNvPr>
              <p:cNvGrpSpPr/>
              <p:nvPr/>
            </p:nvGrpSpPr>
            <p:grpSpPr>
              <a:xfrm>
                <a:off x="522001" y="3376776"/>
                <a:ext cx="6398469" cy="1521250"/>
                <a:chOff x="252535" y="2848874"/>
                <a:chExt cx="6398469" cy="1521250"/>
              </a:xfrm>
            </p:grpSpPr>
            <p:grpSp>
              <p:nvGrpSpPr>
                <p:cNvPr id="27" name="Group 26">
                  <a:extLst>
                    <a:ext uri="{FF2B5EF4-FFF2-40B4-BE49-F238E27FC236}">
                      <a16:creationId xmlns:a16="http://schemas.microsoft.com/office/drawing/2014/main" id="{3E0EF93F-D3AE-9E1B-7FDE-FBD9D2484AC5}"/>
                    </a:ext>
                  </a:extLst>
                </p:cNvPr>
                <p:cNvGrpSpPr/>
                <p:nvPr/>
              </p:nvGrpSpPr>
              <p:grpSpPr>
                <a:xfrm>
                  <a:off x="252535" y="2848874"/>
                  <a:ext cx="5568100" cy="1521250"/>
                  <a:chOff x="448098" y="810589"/>
                  <a:chExt cx="4128938" cy="876693"/>
                </a:xfrm>
              </p:grpSpPr>
              <p:sp>
                <p:nvSpPr>
                  <p:cNvPr id="29" name="Rectangle 28">
                    <a:extLst>
                      <a:ext uri="{FF2B5EF4-FFF2-40B4-BE49-F238E27FC236}">
                        <a16:creationId xmlns:a16="http://schemas.microsoft.com/office/drawing/2014/main" id="{18336DD8-1F8D-4E50-2254-0411F8ECE0DF}"/>
                      </a:ext>
                    </a:extLst>
                  </p:cNvPr>
                  <p:cNvSpPr/>
                  <p:nvPr/>
                </p:nvSpPr>
                <p:spPr>
                  <a:xfrm>
                    <a:off x="448098" y="810589"/>
                    <a:ext cx="1131216" cy="87669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a:latin typeface="Century Gothic" panose="020B0502020202020204" pitchFamily="34" charset="0"/>
                      </a:rPr>
                      <a:t>Admit to hospital</a:t>
                    </a:r>
                  </a:p>
                </p:txBody>
              </p:sp>
              <p:sp>
                <p:nvSpPr>
                  <p:cNvPr id="30" name="Rectangle 29">
                    <a:extLst>
                      <a:ext uri="{FF2B5EF4-FFF2-40B4-BE49-F238E27FC236}">
                        <a16:creationId xmlns:a16="http://schemas.microsoft.com/office/drawing/2014/main" id="{22727CF6-8F9F-DC82-DB32-E7A76E224391}"/>
                      </a:ext>
                    </a:extLst>
                  </p:cNvPr>
                  <p:cNvSpPr/>
                  <p:nvPr/>
                </p:nvSpPr>
                <p:spPr>
                  <a:xfrm>
                    <a:off x="1946960" y="810589"/>
                    <a:ext cx="1131216" cy="87669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a:latin typeface="Century Gothic" panose="020B0502020202020204" pitchFamily="34" charset="0"/>
                      </a:rPr>
                      <a:t>Screen eligibility</a:t>
                    </a:r>
                  </a:p>
                </p:txBody>
              </p:sp>
              <p:sp>
                <p:nvSpPr>
                  <p:cNvPr id="31" name="Rectangle 30">
                    <a:extLst>
                      <a:ext uri="{FF2B5EF4-FFF2-40B4-BE49-F238E27FC236}">
                        <a16:creationId xmlns:a16="http://schemas.microsoft.com/office/drawing/2014/main" id="{7A20FEBC-5E57-E22D-C3D5-CAE06F4B61C9}"/>
                      </a:ext>
                    </a:extLst>
                  </p:cNvPr>
                  <p:cNvSpPr/>
                  <p:nvPr/>
                </p:nvSpPr>
                <p:spPr>
                  <a:xfrm>
                    <a:off x="3445820" y="810589"/>
                    <a:ext cx="1131216" cy="87669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260">
                        <a:latin typeface="Century Gothic" panose="020B0502020202020204" pitchFamily="34" charset="0"/>
                      </a:rPr>
                      <a:t>Consent caregiver</a:t>
                    </a:r>
                  </a:p>
                </p:txBody>
              </p:sp>
              <p:sp>
                <p:nvSpPr>
                  <p:cNvPr id="32" name="Arrow: Right 31">
                    <a:extLst>
                      <a:ext uri="{FF2B5EF4-FFF2-40B4-BE49-F238E27FC236}">
                        <a16:creationId xmlns:a16="http://schemas.microsoft.com/office/drawing/2014/main" id="{250C99D4-7011-187F-439F-F7B829552F11}"/>
                      </a:ext>
                    </a:extLst>
                  </p:cNvPr>
                  <p:cNvSpPr/>
                  <p:nvPr/>
                </p:nvSpPr>
                <p:spPr>
                  <a:xfrm>
                    <a:off x="1579314" y="1133455"/>
                    <a:ext cx="367645" cy="230958"/>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293B98C5-D5C3-7152-359A-E94BD0BD2DC7}"/>
                      </a:ext>
                    </a:extLst>
                  </p:cNvPr>
                  <p:cNvSpPr/>
                  <p:nvPr/>
                </p:nvSpPr>
                <p:spPr>
                  <a:xfrm>
                    <a:off x="3078175" y="1133455"/>
                    <a:ext cx="367645" cy="230958"/>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8" name="Arrow: Right 27">
                  <a:extLst>
                    <a:ext uri="{FF2B5EF4-FFF2-40B4-BE49-F238E27FC236}">
                      <a16:creationId xmlns:a16="http://schemas.microsoft.com/office/drawing/2014/main" id="{9DBB4A3E-3C82-322A-A1B9-42F9190499F2}"/>
                    </a:ext>
                  </a:extLst>
                </p:cNvPr>
                <p:cNvSpPr/>
                <p:nvPr/>
              </p:nvSpPr>
              <p:spPr>
                <a:xfrm>
                  <a:off x="5820634" y="3409117"/>
                  <a:ext cx="830370" cy="4007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Century Gothic" panose="020B0502020202020204" pitchFamily="34" charset="0"/>
                    </a:rPr>
                    <a:t>1-7 days</a:t>
                  </a:r>
                </a:p>
              </p:txBody>
            </p:sp>
          </p:grpSp>
          <p:sp>
            <p:nvSpPr>
              <p:cNvPr id="23" name="Left Bracket 22">
                <a:extLst>
                  <a:ext uri="{FF2B5EF4-FFF2-40B4-BE49-F238E27FC236}">
                    <a16:creationId xmlns:a16="http://schemas.microsoft.com/office/drawing/2014/main" id="{A3712693-B453-E0F2-4F8E-F684196375F0}"/>
                  </a:ext>
                </a:extLst>
              </p:cNvPr>
              <p:cNvSpPr/>
              <p:nvPr/>
            </p:nvSpPr>
            <p:spPr>
              <a:xfrm rot="5400000">
                <a:off x="3158925" y="376600"/>
                <a:ext cx="294233" cy="5568080"/>
              </a:xfrm>
              <a:prstGeom prst="leftBracket">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43D4BF5-DE4C-FBA6-F7BC-6D17C84D34C2}"/>
                  </a:ext>
                </a:extLst>
              </p:cNvPr>
              <p:cNvSpPr txBox="1"/>
              <p:nvPr/>
            </p:nvSpPr>
            <p:spPr>
              <a:xfrm>
                <a:off x="2621435" y="2551858"/>
                <a:ext cx="1369212"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a:latin typeface="Century Gothic" panose="020B0502020202020204" pitchFamily="34" charset="0"/>
                  </a:rPr>
                  <a:t>Hospital</a:t>
                </a:r>
              </a:p>
            </p:txBody>
          </p:sp>
          <p:sp>
            <p:nvSpPr>
              <p:cNvPr id="25" name="Left Bracket 24">
                <a:extLst>
                  <a:ext uri="{FF2B5EF4-FFF2-40B4-BE49-F238E27FC236}">
                    <a16:creationId xmlns:a16="http://schemas.microsoft.com/office/drawing/2014/main" id="{63BC2247-5409-08CC-5A9D-EC30A5F7DEBC}"/>
                  </a:ext>
                </a:extLst>
              </p:cNvPr>
              <p:cNvSpPr/>
              <p:nvPr/>
            </p:nvSpPr>
            <p:spPr>
              <a:xfrm rot="5400000">
                <a:off x="9153444" y="774468"/>
                <a:ext cx="294233" cy="4760184"/>
              </a:xfrm>
              <a:prstGeom prst="lef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06F8E063-25CD-B15A-E11D-535ABBA57F55}"/>
                  </a:ext>
                </a:extLst>
              </p:cNvPr>
              <p:cNvSpPr txBox="1"/>
              <p:nvPr/>
            </p:nvSpPr>
            <p:spPr>
              <a:xfrm>
                <a:off x="8760773" y="2545778"/>
                <a:ext cx="110011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a:latin typeface="Century Gothic" panose="020B0502020202020204" pitchFamily="34" charset="0"/>
                  </a:rPr>
                  <a:t>Home</a:t>
                </a:r>
              </a:p>
            </p:txBody>
          </p:sp>
        </p:grpSp>
        <p:grpSp>
          <p:nvGrpSpPr>
            <p:cNvPr id="18" name="Group 17">
              <a:extLst>
                <a:ext uri="{FF2B5EF4-FFF2-40B4-BE49-F238E27FC236}">
                  <a16:creationId xmlns:a16="http://schemas.microsoft.com/office/drawing/2014/main" id="{F21E7A3F-555C-E25C-532B-1021D6614051}"/>
                </a:ext>
              </a:extLst>
            </p:cNvPr>
            <p:cNvGrpSpPr/>
            <p:nvPr/>
          </p:nvGrpSpPr>
          <p:grpSpPr>
            <a:xfrm>
              <a:off x="7853487" y="4775477"/>
              <a:ext cx="3765926" cy="466281"/>
              <a:chOff x="7853487" y="4775477"/>
              <a:chExt cx="3765926" cy="466281"/>
            </a:xfrm>
          </p:grpSpPr>
          <p:sp>
            <p:nvSpPr>
              <p:cNvPr id="20" name="TextBox 19">
                <a:extLst>
                  <a:ext uri="{FF2B5EF4-FFF2-40B4-BE49-F238E27FC236}">
                    <a16:creationId xmlns:a16="http://schemas.microsoft.com/office/drawing/2014/main" id="{C6D70F8B-F1C8-12A6-1C32-70AC94CB5931}"/>
                  </a:ext>
                </a:extLst>
              </p:cNvPr>
              <p:cNvSpPr txBox="1"/>
              <p:nvPr/>
            </p:nvSpPr>
            <p:spPr>
              <a:xfrm>
                <a:off x="7853487" y="4775477"/>
                <a:ext cx="978407" cy="466281"/>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90">
                    <a:latin typeface="Century Gothic" panose="020B0502020202020204" pitchFamily="34" charset="0"/>
                  </a:rPr>
                  <a:t>Study Intervention</a:t>
                </a:r>
                <a:endParaRPr lang="en-US" sz="230">
                  <a:latin typeface="Century Gothic" panose="020B0502020202020204" pitchFamily="34" charset="0"/>
                </a:endParaRPr>
              </a:p>
              <a:p>
                <a:pPr algn="ctr"/>
                <a:endParaRPr lang="en-US" sz="180">
                  <a:latin typeface="Century Gothic" panose="020B0502020202020204" pitchFamily="34" charset="0"/>
                </a:endParaRPr>
              </a:p>
            </p:txBody>
          </p:sp>
          <p:sp>
            <p:nvSpPr>
              <p:cNvPr id="21" name="TextBox 20">
                <a:extLst>
                  <a:ext uri="{FF2B5EF4-FFF2-40B4-BE49-F238E27FC236}">
                    <a16:creationId xmlns:a16="http://schemas.microsoft.com/office/drawing/2014/main" id="{8E27F745-ADD9-50A9-2A52-4AB8F40F5685}"/>
                  </a:ext>
                </a:extLst>
              </p:cNvPr>
              <p:cNvSpPr txBox="1"/>
              <p:nvPr/>
            </p:nvSpPr>
            <p:spPr>
              <a:xfrm>
                <a:off x="9653926" y="4775477"/>
                <a:ext cx="1965487" cy="276999"/>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a:latin typeface="Century Gothic" panose="020B0502020202020204" pitchFamily="34" charset="0"/>
                  </a:rPr>
                  <a:t>Study Intervention</a:t>
                </a:r>
              </a:p>
            </p:txBody>
          </p:sp>
        </p:grpSp>
        <p:sp>
          <p:nvSpPr>
            <p:cNvPr id="19" name="Arrow: Right 18">
              <a:extLst>
                <a:ext uri="{FF2B5EF4-FFF2-40B4-BE49-F238E27FC236}">
                  <a16:creationId xmlns:a16="http://schemas.microsoft.com/office/drawing/2014/main" id="{F2D30F08-CE2B-198E-4BB9-AA9FDDC2575D}"/>
                </a:ext>
              </a:extLst>
            </p:cNvPr>
            <p:cNvSpPr/>
            <p:nvPr/>
          </p:nvSpPr>
          <p:spPr>
            <a:xfrm>
              <a:off x="8821081" y="3839025"/>
              <a:ext cx="830370" cy="4007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latin typeface="Century Gothic" panose="020B0502020202020204" pitchFamily="34" charset="0"/>
                </a:rPr>
                <a:t>4-6 weeks</a:t>
              </a:r>
            </a:p>
          </p:txBody>
        </p:sp>
      </p:grpSp>
      <p:grpSp>
        <p:nvGrpSpPr>
          <p:cNvPr id="6" name="Group 5">
            <a:extLst>
              <a:ext uri="{FF2B5EF4-FFF2-40B4-BE49-F238E27FC236}">
                <a16:creationId xmlns:a16="http://schemas.microsoft.com/office/drawing/2014/main" id="{6BACD7DE-6315-1F67-3733-D9C66F1C8DD8}"/>
              </a:ext>
            </a:extLst>
          </p:cNvPr>
          <p:cNvGrpSpPr/>
          <p:nvPr/>
        </p:nvGrpSpPr>
        <p:grpSpPr>
          <a:xfrm>
            <a:off x="843591" y="4450115"/>
            <a:ext cx="5852461" cy="1527331"/>
            <a:chOff x="4260207" y="5052655"/>
            <a:chExt cx="4879301" cy="1208250"/>
          </a:xfrm>
        </p:grpSpPr>
        <p:sp>
          <p:nvSpPr>
            <p:cNvPr id="15" name="Double Brace 14">
              <a:extLst>
                <a:ext uri="{FF2B5EF4-FFF2-40B4-BE49-F238E27FC236}">
                  <a16:creationId xmlns:a16="http://schemas.microsoft.com/office/drawing/2014/main" id="{BE3594CD-437A-8B64-8101-77B8F31EE8E0}"/>
                </a:ext>
              </a:extLst>
            </p:cNvPr>
            <p:cNvSpPr/>
            <p:nvPr/>
          </p:nvSpPr>
          <p:spPr>
            <a:xfrm>
              <a:off x="5891572" y="5052655"/>
              <a:ext cx="3247936" cy="1203439"/>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marL="285750" indent="-285750">
                <a:buBlip>
                  <a:blip r:embed="rId3">
                    <a:extLst>
                      <a:ext uri="{96DAC541-7B7A-43D3-8B79-37D633B846F1}">
                        <asvg:svgBlip xmlns:asvg="http://schemas.microsoft.com/office/drawing/2016/SVG/main" r:embed="rId4"/>
                      </a:ext>
                    </a:extLst>
                  </a:blip>
                </a:buBlip>
              </a:pPr>
              <a:r>
                <a:rPr lang="en-US">
                  <a:latin typeface="Century Gothic" panose="020B0502020202020204" pitchFamily="34" charset="0"/>
                </a:rPr>
                <a:t>Review medications</a:t>
              </a:r>
            </a:p>
            <a:p>
              <a:pPr marL="285750" indent="-285750">
                <a:buBlip>
                  <a:blip r:embed="rId3">
                    <a:extLst>
                      <a:ext uri="{96DAC541-7B7A-43D3-8B79-37D633B846F1}">
                        <asvg:svgBlip xmlns:asvg="http://schemas.microsoft.com/office/drawing/2016/SVG/main" r:embed="rId4"/>
                      </a:ext>
                    </a:extLst>
                  </a:blip>
                </a:buBlip>
              </a:pPr>
              <a:r>
                <a:rPr lang="en-US">
                  <a:latin typeface="Century Gothic" panose="020B0502020202020204" pitchFamily="34" charset="0"/>
                </a:rPr>
                <a:t>Review refills</a:t>
              </a:r>
            </a:p>
            <a:p>
              <a:pPr marL="285750" indent="-285750">
                <a:buBlip>
                  <a:blip r:embed="rId3">
                    <a:extLst>
                      <a:ext uri="{96DAC541-7B7A-43D3-8B79-37D633B846F1}">
                        <asvg:svgBlip xmlns:asvg="http://schemas.microsoft.com/office/drawing/2016/SVG/main" r:embed="rId4"/>
                      </a:ext>
                    </a:extLst>
                  </a:blip>
                </a:buBlip>
              </a:pPr>
              <a:r>
                <a:rPr lang="en-US">
                  <a:latin typeface="Century Gothic" panose="020B0502020202020204" pitchFamily="34" charset="0"/>
                </a:rPr>
                <a:t>Track medication errors</a:t>
              </a:r>
            </a:p>
            <a:p>
              <a:pPr marL="285750" indent="-285750">
                <a:buBlip>
                  <a:blip r:embed="rId3">
                    <a:extLst>
                      <a:ext uri="{96DAC541-7B7A-43D3-8B79-37D633B846F1}">
                        <asvg:svgBlip xmlns:asvg="http://schemas.microsoft.com/office/drawing/2016/SVG/main" r:embed="rId4"/>
                      </a:ext>
                    </a:extLst>
                  </a:blip>
                </a:buBlip>
              </a:pPr>
              <a:r>
                <a:rPr lang="en-US">
                  <a:latin typeface="Century Gothic" panose="020B0502020202020204" pitchFamily="34" charset="0"/>
                </a:rPr>
                <a:t>Provide recommendations to resolve medication issues</a:t>
              </a:r>
            </a:p>
          </p:txBody>
        </p:sp>
        <p:sp>
          <p:nvSpPr>
            <p:cNvPr id="16" name="Rectangle: Rounded Corners 15">
              <a:extLst>
                <a:ext uri="{FF2B5EF4-FFF2-40B4-BE49-F238E27FC236}">
                  <a16:creationId xmlns:a16="http://schemas.microsoft.com/office/drawing/2014/main" id="{1DFE393E-C2F2-2C27-503B-A6B5A3CF5651}"/>
                </a:ext>
              </a:extLst>
            </p:cNvPr>
            <p:cNvSpPr/>
            <p:nvPr/>
          </p:nvSpPr>
          <p:spPr>
            <a:xfrm>
              <a:off x="4260207" y="5057466"/>
              <a:ext cx="1631366" cy="12034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Pharmacist will</a:t>
              </a:r>
            </a:p>
          </p:txBody>
        </p:sp>
      </p:grpSp>
      <p:grpSp>
        <p:nvGrpSpPr>
          <p:cNvPr id="7" name="Group 6">
            <a:extLst>
              <a:ext uri="{FF2B5EF4-FFF2-40B4-BE49-F238E27FC236}">
                <a16:creationId xmlns:a16="http://schemas.microsoft.com/office/drawing/2014/main" id="{67BDE543-DE4C-4C2C-0117-F7F1F40100BF}"/>
              </a:ext>
            </a:extLst>
          </p:cNvPr>
          <p:cNvGrpSpPr/>
          <p:nvPr/>
        </p:nvGrpSpPr>
        <p:grpSpPr>
          <a:xfrm>
            <a:off x="6898796" y="1985808"/>
            <a:ext cx="1965649" cy="1517691"/>
            <a:chOff x="6898796" y="2381092"/>
            <a:chExt cx="1965649" cy="1517691"/>
          </a:xfrm>
        </p:grpSpPr>
        <p:sp>
          <p:nvSpPr>
            <p:cNvPr id="12" name="Rectangle 11">
              <a:extLst>
                <a:ext uri="{FF2B5EF4-FFF2-40B4-BE49-F238E27FC236}">
                  <a16:creationId xmlns:a16="http://schemas.microsoft.com/office/drawing/2014/main" id="{796664C8-2467-504C-5659-FE497205FE86}"/>
                </a:ext>
              </a:extLst>
            </p:cNvPr>
            <p:cNvSpPr/>
            <p:nvPr/>
          </p:nvSpPr>
          <p:spPr>
            <a:xfrm>
              <a:off x="6898954" y="2381092"/>
              <a:ext cx="1965489" cy="335029"/>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Visit 1</a:t>
              </a:r>
            </a:p>
          </p:txBody>
        </p:sp>
        <p:sp>
          <p:nvSpPr>
            <p:cNvPr id="13" name="Rectangle 12">
              <a:extLst>
                <a:ext uri="{FF2B5EF4-FFF2-40B4-BE49-F238E27FC236}">
                  <a16:creationId xmlns:a16="http://schemas.microsoft.com/office/drawing/2014/main" id="{FE8B60C3-7EFD-7CAA-5418-5ACF55F88176}"/>
                </a:ext>
              </a:extLst>
            </p:cNvPr>
            <p:cNvSpPr/>
            <p:nvPr/>
          </p:nvSpPr>
          <p:spPr>
            <a:xfrm>
              <a:off x="6898796" y="2716120"/>
              <a:ext cx="978408" cy="118266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Century Gothic" panose="020B0502020202020204" pitchFamily="34" charset="0"/>
                </a:rPr>
                <a:t>Bear-PATHS MD</a:t>
              </a:r>
            </a:p>
          </p:txBody>
        </p:sp>
        <p:sp>
          <p:nvSpPr>
            <p:cNvPr id="14" name="Rectangle 13">
              <a:extLst>
                <a:ext uri="{FF2B5EF4-FFF2-40B4-BE49-F238E27FC236}">
                  <a16:creationId xmlns:a16="http://schemas.microsoft.com/office/drawing/2014/main" id="{29DE25EB-F570-D9E5-A316-299C3D90BE8E}"/>
                </a:ext>
              </a:extLst>
            </p:cNvPr>
            <p:cNvSpPr/>
            <p:nvPr/>
          </p:nvSpPr>
          <p:spPr>
            <a:xfrm>
              <a:off x="7886037" y="2716120"/>
              <a:ext cx="978408" cy="11826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
                  <a:latin typeface="Century Gothic" panose="020B0502020202020204" pitchFamily="34" charset="0"/>
                </a:rPr>
                <a:t>Bear-RX PATHS Pharmacist A</a:t>
              </a:r>
            </a:p>
          </p:txBody>
        </p:sp>
      </p:grpSp>
      <p:grpSp>
        <p:nvGrpSpPr>
          <p:cNvPr id="8" name="Group 7">
            <a:extLst>
              <a:ext uri="{FF2B5EF4-FFF2-40B4-BE49-F238E27FC236}">
                <a16:creationId xmlns:a16="http://schemas.microsoft.com/office/drawing/2014/main" id="{AF56654B-7CBB-A2F8-EA61-B7B35FFB9928}"/>
              </a:ext>
            </a:extLst>
          </p:cNvPr>
          <p:cNvGrpSpPr/>
          <p:nvPr/>
        </p:nvGrpSpPr>
        <p:grpSpPr>
          <a:xfrm>
            <a:off x="9686635" y="1985808"/>
            <a:ext cx="1971525" cy="1517691"/>
            <a:chOff x="9686635" y="2381092"/>
            <a:chExt cx="1971525" cy="1517691"/>
          </a:xfrm>
        </p:grpSpPr>
        <p:sp>
          <p:nvSpPr>
            <p:cNvPr id="10" name="Rectangle 9">
              <a:extLst>
                <a:ext uri="{FF2B5EF4-FFF2-40B4-BE49-F238E27FC236}">
                  <a16:creationId xmlns:a16="http://schemas.microsoft.com/office/drawing/2014/main" id="{8F05C1B6-E478-B959-D0A0-14F9F5F6914B}"/>
                </a:ext>
              </a:extLst>
            </p:cNvPr>
            <p:cNvSpPr/>
            <p:nvPr/>
          </p:nvSpPr>
          <p:spPr>
            <a:xfrm>
              <a:off x="9686635" y="2381092"/>
              <a:ext cx="1965489" cy="335029"/>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Visit 2</a:t>
              </a:r>
            </a:p>
          </p:txBody>
        </p:sp>
        <p:sp>
          <p:nvSpPr>
            <p:cNvPr id="11" name="Rectangle 10">
              <a:extLst>
                <a:ext uri="{FF2B5EF4-FFF2-40B4-BE49-F238E27FC236}">
                  <a16:creationId xmlns:a16="http://schemas.microsoft.com/office/drawing/2014/main" id="{5F56AA7B-80E7-3E54-698D-81BF996F0EEC}"/>
                </a:ext>
              </a:extLst>
            </p:cNvPr>
            <p:cNvSpPr/>
            <p:nvPr/>
          </p:nvSpPr>
          <p:spPr>
            <a:xfrm>
              <a:off x="9692672" y="2716120"/>
              <a:ext cx="1965488" cy="11826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Bear-RX PATHS Pharmacist B</a:t>
              </a:r>
            </a:p>
          </p:txBody>
        </p:sp>
      </p:grpSp>
      <p:sp>
        <p:nvSpPr>
          <p:cNvPr id="9" name="TextBox 8">
            <a:extLst>
              <a:ext uri="{FF2B5EF4-FFF2-40B4-BE49-F238E27FC236}">
                <a16:creationId xmlns:a16="http://schemas.microsoft.com/office/drawing/2014/main" id="{D1B4DEDF-79A0-82D0-09AD-DD6E809971A6}"/>
              </a:ext>
            </a:extLst>
          </p:cNvPr>
          <p:cNvSpPr txBox="1"/>
          <p:nvPr/>
        </p:nvSpPr>
        <p:spPr>
          <a:xfrm>
            <a:off x="6896735" y="3510453"/>
            <a:ext cx="978408" cy="461665"/>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a:latin typeface="Century Gothic" panose="020B0502020202020204" pitchFamily="34" charset="0"/>
              </a:rPr>
              <a:t>Standard of care</a:t>
            </a:r>
          </a:p>
        </p:txBody>
      </p:sp>
      <p:sp>
        <p:nvSpPr>
          <p:cNvPr id="98" name="Rectangle 97">
            <a:extLst>
              <a:ext uri="{FF2B5EF4-FFF2-40B4-BE49-F238E27FC236}">
                <a16:creationId xmlns:a16="http://schemas.microsoft.com/office/drawing/2014/main" id="{147B6E03-0822-D90A-87BB-F285F5EFD8D7}"/>
              </a:ext>
            </a:extLst>
          </p:cNvPr>
          <p:cNvSpPr/>
          <p:nvPr/>
        </p:nvSpPr>
        <p:spPr>
          <a:xfrm>
            <a:off x="0" y="0"/>
            <a:ext cx="2506191" cy="6127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Century Gothic" panose="020B0502020202020204" pitchFamily="34" charset="0"/>
              </a:rPr>
              <a:t>Bear-RX PATHS</a:t>
            </a:r>
          </a:p>
          <a:p>
            <a:pPr algn="ctr"/>
            <a:r>
              <a:rPr lang="en-US" sz="1400">
                <a:latin typeface="Century Gothic" panose="020B0502020202020204" pitchFamily="34" charset="0"/>
              </a:rPr>
              <a:t>Single Arm Feasibility Study</a:t>
            </a:r>
          </a:p>
        </p:txBody>
      </p:sp>
      <p:grpSp>
        <p:nvGrpSpPr>
          <p:cNvPr id="2" name="Group 1">
            <a:extLst>
              <a:ext uri="{FF2B5EF4-FFF2-40B4-BE49-F238E27FC236}">
                <a16:creationId xmlns:a16="http://schemas.microsoft.com/office/drawing/2014/main" id="{308A032E-B9D3-E056-08E1-22D67E08BC7E}"/>
              </a:ext>
            </a:extLst>
          </p:cNvPr>
          <p:cNvGrpSpPr/>
          <p:nvPr/>
        </p:nvGrpSpPr>
        <p:grpSpPr>
          <a:xfrm>
            <a:off x="7181703" y="4877063"/>
            <a:ext cx="4455925" cy="1013476"/>
            <a:chOff x="6656318" y="4986778"/>
            <a:chExt cx="5029274" cy="1834845"/>
          </a:xfrm>
        </p:grpSpPr>
        <p:sp>
          <p:nvSpPr>
            <p:cNvPr id="5" name="Rectangle 4">
              <a:extLst>
                <a:ext uri="{FF2B5EF4-FFF2-40B4-BE49-F238E27FC236}">
                  <a16:creationId xmlns:a16="http://schemas.microsoft.com/office/drawing/2014/main" id="{CFDC55C7-12EA-2D80-D528-7DCCC3513B97}"/>
                </a:ext>
              </a:extLst>
            </p:cNvPr>
            <p:cNvSpPr/>
            <p:nvPr/>
          </p:nvSpPr>
          <p:spPr>
            <a:xfrm>
              <a:off x="6656318" y="4986778"/>
              <a:ext cx="1997488" cy="1834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Outcome Measures</a:t>
              </a:r>
            </a:p>
          </p:txBody>
        </p:sp>
        <p:sp>
          <p:nvSpPr>
            <p:cNvPr id="34" name="Rectangle 33">
              <a:extLst>
                <a:ext uri="{FF2B5EF4-FFF2-40B4-BE49-F238E27FC236}">
                  <a16:creationId xmlns:a16="http://schemas.microsoft.com/office/drawing/2014/main" id="{24670AFE-DB7A-17E0-B504-BC4B59CB8957}"/>
                </a:ext>
              </a:extLst>
            </p:cNvPr>
            <p:cNvSpPr/>
            <p:nvPr/>
          </p:nvSpPr>
          <p:spPr>
            <a:xfrm>
              <a:off x="8653805" y="6208974"/>
              <a:ext cx="3031787" cy="61264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Errors/IRR</a:t>
              </a:r>
            </a:p>
          </p:txBody>
        </p:sp>
        <p:sp>
          <p:nvSpPr>
            <p:cNvPr id="35" name="Rectangle 34">
              <a:extLst>
                <a:ext uri="{FF2B5EF4-FFF2-40B4-BE49-F238E27FC236}">
                  <a16:creationId xmlns:a16="http://schemas.microsoft.com/office/drawing/2014/main" id="{9A4D6C8C-05BC-33CD-23D4-9450070CC225}"/>
                </a:ext>
              </a:extLst>
            </p:cNvPr>
            <p:cNvSpPr/>
            <p:nvPr/>
          </p:nvSpPr>
          <p:spPr>
            <a:xfrm>
              <a:off x="8653805" y="4987868"/>
              <a:ext cx="3031787" cy="612649"/>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Feasibility*</a:t>
              </a:r>
            </a:p>
          </p:txBody>
        </p:sp>
        <p:sp>
          <p:nvSpPr>
            <p:cNvPr id="36" name="Rectangle 35">
              <a:extLst>
                <a:ext uri="{FF2B5EF4-FFF2-40B4-BE49-F238E27FC236}">
                  <a16:creationId xmlns:a16="http://schemas.microsoft.com/office/drawing/2014/main" id="{E5466CAD-FD78-8355-E07B-3128BCFA66EF}"/>
                </a:ext>
              </a:extLst>
            </p:cNvPr>
            <p:cNvSpPr/>
            <p:nvPr/>
          </p:nvSpPr>
          <p:spPr>
            <a:xfrm>
              <a:off x="8653805" y="5596388"/>
              <a:ext cx="3031787" cy="612647"/>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Acceptability*</a:t>
              </a:r>
            </a:p>
          </p:txBody>
        </p:sp>
      </p:grpSp>
    </p:spTree>
    <p:extLst>
      <p:ext uri="{BB962C8B-B14F-4D97-AF65-F5344CB8AC3E}">
        <p14:creationId xmlns:p14="http://schemas.microsoft.com/office/powerpoint/2010/main" val="66154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C2C71-2CB5-C54C-E2FB-D7612FD41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DA622-D548-0EEB-B0BE-2CB154FB980A}"/>
              </a:ext>
            </a:extLst>
          </p:cNvPr>
          <p:cNvSpPr>
            <a:spLocks noGrp="1"/>
          </p:cNvSpPr>
          <p:nvPr>
            <p:ph type="title"/>
          </p:nvPr>
        </p:nvSpPr>
        <p:spPr/>
        <p:txBody>
          <a:bodyPr/>
          <a:lstStyle/>
          <a:p>
            <a:r>
              <a:rPr lang="en-US">
                <a:solidFill>
                  <a:srgbClr val="63544A"/>
                </a:solidFill>
                <a:latin typeface="Century Gothic" panose="020B0502020202020204" pitchFamily="34" charset="0"/>
              </a:rPr>
              <a:t>Study Timeline</a:t>
            </a:r>
          </a:p>
        </p:txBody>
      </p:sp>
      <p:graphicFrame>
        <p:nvGraphicFramePr>
          <p:cNvPr id="4" name="Diagram 3">
            <a:extLst>
              <a:ext uri="{FF2B5EF4-FFF2-40B4-BE49-F238E27FC236}">
                <a16:creationId xmlns:a16="http://schemas.microsoft.com/office/drawing/2014/main" id="{B3F1F830-F499-2FDE-7455-2ECA9C24CCA7}"/>
              </a:ext>
            </a:extLst>
          </p:cNvPr>
          <p:cNvGraphicFramePr/>
          <p:nvPr>
            <p:extLst>
              <p:ext uri="{D42A27DB-BD31-4B8C-83A1-F6EECF244321}">
                <p14:modId xmlns:p14="http://schemas.microsoft.com/office/powerpoint/2010/main" val="1628777143"/>
              </p:ext>
            </p:extLst>
          </p:nvPr>
        </p:nvGraphicFramePr>
        <p:xfrm>
          <a:off x="835340" y="738482"/>
          <a:ext cx="11494008" cy="5379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608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500CA-3A78-670B-3493-54EA33BE7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F022E-2C36-B055-52C4-DC48531A744F}"/>
              </a:ext>
            </a:extLst>
          </p:cNvPr>
          <p:cNvSpPr>
            <a:spLocks noGrp="1"/>
          </p:cNvSpPr>
          <p:nvPr>
            <p:ph type="title"/>
          </p:nvPr>
        </p:nvSpPr>
        <p:spPr/>
        <p:txBody>
          <a:bodyPr/>
          <a:lstStyle/>
          <a:p>
            <a:r>
              <a:rPr lang="en-US">
                <a:solidFill>
                  <a:srgbClr val="63544A"/>
                </a:solidFill>
                <a:latin typeface="Century Gothic" panose="020B0502020202020204" pitchFamily="34" charset="0"/>
              </a:rPr>
              <a:t>Study Participants (to date)</a:t>
            </a:r>
          </a:p>
        </p:txBody>
      </p:sp>
      <p:grpSp>
        <p:nvGrpSpPr>
          <p:cNvPr id="15" name="Group 14">
            <a:extLst>
              <a:ext uri="{FF2B5EF4-FFF2-40B4-BE49-F238E27FC236}">
                <a16:creationId xmlns:a16="http://schemas.microsoft.com/office/drawing/2014/main" id="{D66FAEF6-50CE-17E4-8D25-1B45E290A12F}"/>
              </a:ext>
            </a:extLst>
          </p:cNvPr>
          <p:cNvGrpSpPr/>
          <p:nvPr/>
        </p:nvGrpSpPr>
        <p:grpSpPr>
          <a:xfrm>
            <a:off x="2907295" y="1463040"/>
            <a:ext cx="7836904" cy="5078267"/>
            <a:chOff x="5241029" y="1423726"/>
            <a:chExt cx="6961343" cy="4295000"/>
          </a:xfrm>
        </p:grpSpPr>
        <p:grpSp>
          <p:nvGrpSpPr>
            <p:cNvPr id="22" name="Group 21">
              <a:extLst>
                <a:ext uri="{FF2B5EF4-FFF2-40B4-BE49-F238E27FC236}">
                  <a16:creationId xmlns:a16="http://schemas.microsoft.com/office/drawing/2014/main" id="{13BD8F7F-94DF-596B-3A2B-E54D28E6504B}"/>
                </a:ext>
              </a:extLst>
            </p:cNvPr>
            <p:cNvGrpSpPr/>
            <p:nvPr/>
          </p:nvGrpSpPr>
          <p:grpSpPr>
            <a:xfrm>
              <a:off x="5294367" y="1423726"/>
              <a:ext cx="6908005" cy="4295000"/>
              <a:chOff x="3200391" y="1506022"/>
              <a:chExt cx="6662793" cy="4295000"/>
            </a:xfrm>
          </p:grpSpPr>
          <p:sp>
            <p:nvSpPr>
              <p:cNvPr id="24" name="TextBox 23">
                <a:extLst>
                  <a:ext uri="{FF2B5EF4-FFF2-40B4-BE49-F238E27FC236}">
                    <a16:creationId xmlns:a16="http://schemas.microsoft.com/office/drawing/2014/main" id="{435569AA-79EF-246A-FD1C-732A8BA17D0B}"/>
                  </a:ext>
                </a:extLst>
              </p:cNvPr>
              <p:cNvSpPr txBox="1"/>
              <p:nvPr/>
            </p:nvSpPr>
            <p:spPr>
              <a:xfrm>
                <a:off x="3200395" y="1506022"/>
                <a:ext cx="3200400" cy="31236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lIns="91440" tIns="45720" rIns="91440" bIns="45720" rtlCol="0" anchor="t">
                <a:spAutoFit/>
              </a:bodyPr>
              <a:lstStyle/>
              <a:p>
                <a:pPr algn="ctr"/>
                <a:r>
                  <a:rPr lang="en-US"/>
                  <a:t>42 participants approached</a:t>
                </a:r>
              </a:p>
            </p:txBody>
          </p:sp>
          <p:sp>
            <p:nvSpPr>
              <p:cNvPr id="25" name="TextBox 24">
                <a:extLst>
                  <a:ext uri="{FF2B5EF4-FFF2-40B4-BE49-F238E27FC236}">
                    <a16:creationId xmlns:a16="http://schemas.microsoft.com/office/drawing/2014/main" id="{A0CA17E0-EF4D-C2C4-1BF6-AFB22B3C565A}"/>
                  </a:ext>
                </a:extLst>
              </p:cNvPr>
              <p:cNvSpPr txBox="1"/>
              <p:nvPr/>
            </p:nvSpPr>
            <p:spPr>
              <a:xfrm>
                <a:off x="3200391" y="2706856"/>
                <a:ext cx="3200400" cy="31236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US"/>
                  <a:t>19 participants consented</a:t>
                </a:r>
              </a:p>
            </p:txBody>
          </p:sp>
          <p:sp>
            <p:nvSpPr>
              <p:cNvPr id="26" name="TextBox 25">
                <a:extLst>
                  <a:ext uri="{FF2B5EF4-FFF2-40B4-BE49-F238E27FC236}">
                    <a16:creationId xmlns:a16="http://schemas.microsoft.com/office/drawing/2014/main" id="{5F7469E4-8D11-5AC6-735C-055E5D0F26FF}"/>
                  </a:ext>
                </a:extLst>
              </p:cNvPr>
              <p:cNvSpPr txBox="1"/>
              <p:nvPr/>
            </p:nvSpPr>
            <p:spPr>
              <a:xfrm>
                <a:off x="3211272" y="3821539"/>
                <a:ext cx="3189520" cy="31236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US"/>
                  <a:t>14 participants completed V1</a:t>
                </a:r>
              </a:p>
            </p:txBody>
          </p:sp>
          <p:sp>
            <p:nvSpPr>
              <p:cNvPr id="27" name="TextBox 26">
                <a:extLst>
                  <a:ext uri="{FF2B5EF4-FFF2-40B4-BE49-F238E27FC236}">
                    <a16:creationId xmlns:a16="http://schemas.microsoft.com/office/drawing/2014/main" id="{7FAC09B0-E625-53F9-5CDE-58BB900BFF97}"/>
                  </a:ext>
                </a:extLst>
              </p:cNvPr>
              <p:cNvSpPr txBox="1"/>
              <p:nvPr/>
            </p:nvSpPr>
            <p:spPr>
              <a:xfrm>
                <a:off x="3211272" y="4564828"/>
                <a:ext cx="3178638" cy="31236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US"/>
                  <a:t>8 participants completed V2</a:t>
                </a:r>
              </a:p>
            </p:txBody>
          </p:sp>
          <p:sp>
            <p:nvSpPr>
              <p:cNvPr id="28" name="TextBox 27">
                <a:extLst>
                  <a:ext uri="{FF2B5EF4-FFF2-40B4-BE49-F238E27FC236}">
                    <a16:creationId xmlns:a16="http://schemas.microsoft.com/office/drawing/2014/main" id="{B4F81C81-3E83-1AE2-C859-586DCF052DAD}"/>
                  </a:ext>
                </a:extLst>
              </p:cNvPr>
              <p:cNvSpPr txBox="1"/>
              <p:nvPr/>
            </p:nvSpPr>
            <p:spPr>
              <a:xfrm>
                <a:off x="6848856" y="1765310"/>
                <a:ext cx="3014327" cy="7809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pPr marL="285753" indent="-285753">
                  <a:buFont typeface="Arial" panose="020B0604020202020204" pitchFamily="34" charset="0"/>
                  <a:buChar char="•"/>
                </a:pPr>
                <a:r>
                  <a:rPr lang="en-US"/>
                  <a:t>Caregiver time constraints</a:t>
                </a:r>
              </a:p>
              <a:p>
                <a:pPr marL="285753" indent="-285753">
                  <a:buFont typeface="Arial" panose="020B0604020202020204" pitchFamily="34" charset="0"/>
                  <a:buChar char="•"/>
                </a:pPr>
                <a:r>
                  <a:rPr lang="en-US"/>
                  <a:t>Lack of interest</a:t>
                </a:r>
              </a:p>
              <a:p>
                <a:pPr marL="285753" indent="-285753">
                  <a:buFont typeface="Arial" panose="020B0604020202020204" pitchFamily="34" charset="0"/>
                  <a:buChar char="•"/>
                </a:pPr>
                <a:r>
                  <a:rPr lang="en-US"/>
                  <a:t>Unable to reach family</a:t>
                </a:r>
              </a:p>
            </p:txBody>
          </p:sp>
          <p:sp>
            <p:nvSpPr>
              <p:cNvPr id="29" name="TextBox 28">
                <a:extLst>
                  <a:ext uri="{FF2B5EF4-FFF2-40B4-BE49-F238E27FC236}">
                    <a16:creationId xmlns:a16="http://schemas.microsoft.com/office/drawing/2014/main" id="{62F1F84A-ADF3-FCFC-DC0D-C25A78CC71F2}"/>
                  </a:ext>
                </a:extLst>
              </p:cNvPr>
              <p:cNvSpPr txBox="1"/>
              <p:nvPr/>
            </p:nvSpPr>
            <p:spPr>
              <a:xfrm>
                <a:off x="6848856" y="3076188"/>
                <a:ext cx="3014328" cy="7809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pPr marL="285753" indent="-285753">
                  <a:buFont typeface="Arial" panose="020B0604020202020204" pitchFamily="34" charset="0"/>
                  <a:buChar char="•"/>
                </a:pPr>
                <a:r>
                  <a:rPr lang="en-US"/>
                  <a:t>2 participants lost to follow-up</a:t>
                </a:r>
              </a:p>
              <a:p>
                <a:pPr marL="285753" indent="-285753">
                  <a:buFont typeface="Arial" panose="020B0604020202020204" pitchFamily="34" charset="0"/>
                  <a:buChar char="•"/>
                </a:pPr>
                <a:r>
                  <a:rPr lang="en-US"/>
                  <a:t>2 participant excluded</a:t>
                </a:r>
              </a:p>
              <a:p>
                <a:pPr marL="285753" indent="-285753">
                  <a:buFont typeface="Arial" panose="020B0604020202020204" pitchFamily="34" charset="0"/>
                  <a:buChar char="•"/>
                </a:pPr>
                <a:r>
                  <a:rPr lang="en-US"/>
                  <a:t>1 Visit 1 pending</a:t>
                </a:r>
              </a:p>
            </p:txBody>
          </p:sp>
          <p:cxnSp>
            <p:nvCxnSpPr>
              <p:cNvPr id="30" name="Straight Arrow Connector 29">
                <a:extLst>
                  <a:ext uri="{FF2B5EF4-FFF2-40B4-BE49-F238E27FC236}">
                    <a16:creationId xmlns:a16="http://schemas.microsoft.com/office/drawing/2014/main" id="{1316D17F-4F33-6BA1-1E9F-C802C583EBF6}"/>
                  </a:ext>
                </a:extLst>
              </p:cNvPr>
              <p:cNvCxnSpPr>
                <a:cxnSpLocks/>
                <a:stCxn id="24" idx="2"/>
              </p:cNvCxnSpPr>
              <p:nvPr/>
            </p:nvCxnSpPr>
            <p:spPr>
              <a:xfrm flipH="1">
                <a:off x="4800595" y="1818389"/>
                <a:ext cx="1" cy="8788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B7BB7D7-1CE5-F891-808C-FF919C4DF0F5}"/>
                  </a:ext>
                </a:extLst>
              </p:cNvPr>
              <p:cNvCxnSpPr>
                <a:cxnSpLocks/>
              </p:cNvCxnSpPr>
              <p:nvPr/>
            </p:nvCxnSpPr>
            <p:spPr>
              <a:xfrm>
                <a:off x="4800591" y="3352434"/>
                <a:ext cx="2059147"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0F729237-8F82-CC7C-8245-537F081C948A}"/>
                  </a:ext>
                </a:extLst>
              </p:cNvPr>
              <p:cNvCxnSpPr>
                <a:cxnSpLocks/>
              </p:cNvCxnSpPr>
              <p:nvPr/>
            </p:nvCxnSpPr>
            <p:spPr>
              <a:xfrm>
                <a:off x="4789710" y="2268446"/>
                <a:ext cx="2059146"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7F3FCA9D-23E2-D5FF-B91D-1A98E74C42AA}"/>
                  </a:ext>
                </a:extLst>
              </p:cNvPr>
              <p:cNvCxnSpPr>
                <a:cxnSpLocks/>
                <a:stCxn id="26" idx="2"/>
                <a:endCxn id="27" idx="0"/>
              </p:cNvCxnSpPr>
              <p:nvPr/>
            </p:nvCxnSpPr>
            <p:spPr>
              <a:xfrm flipH="1">
                <a:off x="4800591" y="4133905"/>
                <a:ext cx="5441" cy="430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98C11092-A6E1-E35F-BB73-5C0DFEF24AEC}"/>
                  </a:ext>
                </a:extLst>
              </p:cNvPr>
              <p:cNvCxnSpPr>
                <a:cxnSpLocks/>
                <a:stCxn id="27" idx="2"/>
              </p:cNvCxnSpPr>
              <p:nvPr/>
            </p:nvCxnSpPr>
            <p:spPr>
              <a:xfrm flipH="1">
                <a:off x="4789708" y="4877195"/>
                <a:ext cx="10882" cy="430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B631C0E7-64E9-BB12-A6D6-2EDB1B6F24FA}"/>
                  </a:ext>
                </a:extLst>
              </p:cNvPr>
              <p:cNvSpPr txBox="1"/>
              <p:nvPr/>
            </p:nvSpPr>
            <p:spPr>
              <a:xfrm>
                <a:off x="3200392" y="5308116"/>
                <a:ext cx="3200400" cy="49290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US"/>
                  <a:t>2 participants completed one-on-one interview</a:t>
                </a:r>
              </a:p>
            </p:txBody>
          </p:sp>
          <p:cxnSp>
            <p:nvCxnSpPr>
              <p:cNvPr id="36" name="Straight Arrow Connector 35">
                <a:extLst>
                  <a:ext uri="{FF2B5EF4-FFF2-40B4-BE49-F238E27FC236}">
                    <a16:creationId xmlns:a16="http://schemas.microsoft.com/office/drawing/2014/main" id="{0516A716-07FD-B785-A33D-14AE4B08B748}"/>
                  </a:ext>
                </a:extLst>
              </p:cNvPr>
              <p:cNvCxnSpPr>
                <a:cxnSpLocks/>
              </p:cNvCxnSpPr>
              <p:nvPr/>
            </p:nvCxnSpPr>
            <p:spPr>
              <a:xfrm>
                <a:off x="4800591" y="2999622"/>
                <a:ext cx="0" cy="8219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23" name="Rectangle 22">
              <a:extLst>
                <a:ext uri="{FF2B5EF4-FFF2-40B4-BE49-F238E27FC236}">
                  <a16:creationId xmlns:a16="http://schemas.microsoft.com/office/drawing/2014/main" id="{533B3EE5-748C-D1AA-187D-C6A630CF56DD}"/>
                </a:ext>
              </a:extLst>
            </p:cNvPr>
            <p:cNvSpPr/>
            <p:nvPr/>
          </p:nvSpPr>
          <p:spPr>
            <a:xfrm>
              <a:off x="5241029" y="1867384"/>
              <a:ext cx="1468875" cy="6258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&gt; 45%</a:t>
              </a:r>
            </a:p>
          </p:txBody>
        </p:sp>
      </p:grpSp>
    </p:spTree>
    <p:extLst>
      <p:ext uri="{BB962C8B-B14F-4D97-AF65-F5344CB8AC3E}">
        <p14:creationId xmlns:p14="http://schemas.microsoft.com/office/powerpoint/2010/main" val="1730189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69BD1-93D2-06BF-4868-8ED710FAF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86CCA5-FDAA-20DF-11A9-769B2D0AA744}"/>
              </a:ext>
            </a:extLst>
          </p:cNvPr>
          <p:cNvSpPr>
            <a:spLocks noGrp="1"/>
          </p:cNvSpPr>
          <p:nvPr>
            <p:ph type="title"/>
          </p:nvPr>
        </p:nvSpPr>
        <p:spPr/>
        <p:txBody>
          <a:bodyPr/>
          <a:lstStyle/>
          <a:p>
            <a:r>
              <a:rPr lang="en-US">
                <a:solidFill>
                  <a:srgbClr val="63544A"/>
                </a:solidFill>
                <a:latin typeface="Century Gothic" panose="020B0502020202020204" pitchFamily="34" charset="0"/>
              </a:rPr>
              <a:t>Study Participants (to date)</a:t>
            </a:r>
          </a:p>
        </p:txBody>
      </p:sp>
      <p:grpSp>
        <p:nvGrpSpPr>
          <p:cNvPr id="6" name="Group 5">
            <a:extLst>
              <a:ext uri="{FF2B5EF4-FFF2-40B4-BE49-F238E27FC236}">
                <a16:creationId xmlns:a16="http://schemas.microsoft.com/office/drawing/2014/main" id="{BB219DB7-AA7F-9B40-F177-31C6BA2CE493}"/>
              </a:ext>
            </a:extLst>
          </p:cNvPr>
          <p:cNvGrpSpPr/>
          <p:nvPr/>
        </p:nvGrpSpPr>
        <p:grpSpPr>
          <a:xfrm>
            <a:off x="1951467" y="1854385"/>
            <a:ext cx="7390310" cy="4045494"/>
            <a:chOff x="1951467" y="1854385"/>
            <a:chExt cx="7390310" cy="4045494"/>
          </a:xfrm>
        </p:grpSpPr>
        <p:grpSp>
          <p:nvGrpSpPr>
            <p:cNvPr id="3" name="Group 2">
              <a:extLst>
                <a:ext uri="{FF2B5EF4-FFF2-40B4-BE49-F238E27FC236}">
                  <a16:creationId xmlns:a16="http://schemas.microsoft.com/office/drawing/2014/main" id="{A524D743-A569-A440-F02D-93D3CF1DEC69}"/>
                </a:ext>
              </a:extLst>
            </p:cNvPr>
            <p:cNvGrpSpPr/>
            <p:nvPr/>
          </p:nvGrpSpPr>
          <p:grpSpPr>
            <a:xfrm>
              <a:off x="1951467" y="1854385"/>
              <a:ext cx="7390310" cy="2648613"/>
              <a:chOff x="2068275" y="1877046"/>
              <a:chExt cx="7390310" cy="2648613"/>
            </a:xfrm>
          </p:grpSpPr>
          <p:grpSp>
            <p:nvGrpSpPr>
              <p:cNvPr id="24" name="Group 23">
                <a:extLst>
                  <a:ext uri="{FF2B5EF4-FFF2-40B4-BE49-F238E27FC236}">
                    <a16:creationId xmlns:a16="http://schemas.microsoft.com/office/drawing/2014/main" id="{FB060BD0-8F32-1078-EF63-BC3689793C00}"/>
                  </a:ext>
                </a:extLst>
              </p:cNvPr>
              <p:cNvGrpSpPr/>
              <p:nvPr/>
            </p:nvGrpSpPr>
            <p:grpSpPr>
              <a:xfrm>
                <a:off x="2068275" y="1877046"/>
                <a:ext cx="2962660" cy="914400"/>
                <a:chOff x="381000" y="1481219"/>
                <a:chExt cx="2962660" cy="914400"/>
              </a:xfrm>
            </p:grpSpPr>
            <p:pic>
              <p:nvPicPr>
                <p:cNvPr id="21" name="Graphic 20" descr="Group of men with solid fill">
                  <a:extLst>
                    <a:ext uri="{FF2B5EF4-FFF2-40B4-BE49-F238E27FC236}">
                      <a16:creationId xmlns:a16="http://schemas.microsoft.com/office/drawing/2014/main" id="{BDE7E349-D202-2A83-26DA-6C7D8E9F43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1481219"/>
                  <a:ext cx="914400" cy="914400"/>
                </a:xfrm>
                <a:prstGeom prst="rect">
                  <a:avLst/>
                </a:prstGeom>
              </p:spPr>
            </p:pic>
            <p:grpSp>
              <p:nvGrpSpPr>
                <p:cNvPr id="23" name="Group 22">
                  <a:extLst>
                    <a:ext uri="{FF2B5EF4-FFF2-40B4-BE49-F238E27FC236}">
                      <a16:creationId xmlns:a16="http://schemas.microsoft.com/office/drawing/2014/main" id="{43B9C46A-EDDB-940B-AB35-7B150909506D}"/>
                    </a:ext>
                  </a:extLst>
                </p:cNvPr>
                <p:cNvGrpSpPr/>
                <p:nvPr/>
              </p:nvGrpSpPr>
              <p:grpSpPr>
                <a:xfrm>
                  <a:off x="1295400" y="1513227"/>
                  <a:ext cx="2048260" cy="850383"/>
                  <a:chOff x="1295400" y="1618488"/>
                  <a:chExt cx="2048260" cy="850383"/>
                </a:xfrm>
              </p:grpSpPr>
              <p:sp>
                <p:nvSpPr>
                  <p:cNvPr id="15" name="Rectangle 14">
                    <a:extLst>
                      <a:ext uri="{FF2B5EF4-FFF2-40B4-BE49-F238E27FC236}">
                        <a16:creationId xmlns:a16="http://schemas.microsoft.com/office/drawing/2014/main" id="{7C4FF68F-A94F-B34D-18EF-4BDC22A2B718}"/>
                      </a:ext>
                    </a:extLst>
                  </p:cNvPr>
                  <p:cNvSpPr/>
                  <p:nvPr/>
                </p:nvSpPr>
                <p:spPr>
                  <a:xfrm>
                    <a:off x="1295401" y="1923812"/>
                    <a:ext cx="2048259" cy="545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2-17</a:t>
                    </a:r>
                  </a:p>
                </p:txBody>
              </p:sp>
              <p:sp>
                <p:nvSpPr>
                  <p:cNvPr id="22" name="Rectangle 21">
                    <a:extLst>
                      <a:ext uri="{FF2B5EF4-FFF2-40B4-BE49-F238E27FC236}">
                        <a16:creationId xmlns:a16="http://schemas.microsoft.com/office/drawing/2014/main" id="{B7E0E053-1620-CC7E-DD2F-C39E4A6EDFFC}"/>
                      </a:ext>
                    </a:extLst>
                  </p:cNvPr>
                  <p:cNvSpPr/>
                  <p:nvPr/>
                </p:nvSpPr>
                <p:spPr>
                  <a:xfrm>
                    <a:off x="1295400" y="1618488"/>
                    <a:ext cx="2048259" cy="3053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Child’s Age Range</a:t>
                    </a:r>
                  </a:p>
                </p:txBody>
              </p:sp>
            </p:grpSp>
          </p:grpSp>
          <p:grpSp>
            <p:nvGrpSpPr>
              <p:cNvPr id="29" name="Group 28">
                <a:extLst>
                  <a:ext uri="{FF2B5EF4-FFF2-40B4-BE49-F238E27FC236}">
                    <a16:creationId xmlns:a16="http://schemas.microsoft.com/office/drawing/2014/main" id="{20C57019-7A05-CF9F-36F5-37D600AA8AE1}"/>
                  </a:ext>
                </a:extLst>
              </p:cNvPr>
              <p:cNvGrpSpPr/>
              <p:nvPr/>
            </p:nvGrpSpPr>
            <p:grpSpPr>
              <a:xfrm>
                <a:off x="6462404" y="1877046"/>
                <a:ext cx="2996180" cy="914401"/>
                <a:chOff x="381000" y="2491473"/>
                <a:chExt cx="2996180" cy="914401"/>
              </a:xfrm>
            </p:grpSpPr>
            <p:pic>
              <p:nvPicPr>
                <p:cNvPr id="1026" name="Picture 2" descr="Talking - Free people icons">
                  <a:extLst>
                    <a:ext uri="{FF2B5EF4-FFF2-40B4-BE49-F238E27FC236}">
                      <a16:creationId xmlns:a16="http://schemas.microsoft.com/office/drawing/2014/main" id="{87980BCA-1951-C988-B2F1-E359D3130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91473"/>
                  <a:ext cx="914401" cy="91440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F7591261-6E48-8331-7621-00F6A4E65270}"/>
                    </a:ext>
                  </a:extLst>
                </p:cNvPr>
                <p:cNvGrpSpPr/>
                <p:nvPr/>
              </p:nvGrpSpPr>
              <p:grpSpPr>
                <a:xfrm>
                  <a:off x="1328920" y="2523481"/>
                  <a:ext cx="2048260" cy="850383"/>
                  <a:chOff x="1328919" y="2550795"/>
                  <a:chExt cx="2048260" cy="850383"/>
                </a:xfrm>
              </p:grpSpPr>
              <p:sp>
                <p:nvSpPr>
                  <p:cNvPr id="25" name="Rectangle 24">
                    <a:extLst>
                      <a:ext uri="{FF2B5EF4-FFF2-40B4-BE49-F238E27FC236}">
                        <a16:creationId xmlns:a16="http://schemas.microsoft.com/office/drawing/2014/main" id="{3DFF8920-5559-4589-A999-3BB30D7CC101}"/>
                      </a:ext>
                    </a:extLst>
                  </p:cNvPr>
                  <p:cNvSpPr/>
                  <p:nvPr/>
                </p:nvSpPr>
                <p:spPr>
                  <a:xfrm>
                    <a:off x="1328920" y="2856119"/>
                    <a:ext cx="2048259" cy="54505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14 / 5</a:t>
                    </a:r>
                  </a:p>
                </p:txBody>
              </p:sp>
              <p:sp>
                <p:nvSpPr>
                  <p:cNvPr id="26" name="Rectangle 25">
                    <a:extLst>
                      <a:ext uri="{FF2B5EF4-FFF2-40B4-BE49-F238E27FC236}">
                        <a16:creationId xmlns:a16="http://schemas.microsoft.com/office/drawing/2014/main" id="{9648D1B0-9314-9683-F73C-FD537E44D39C}"/>
                      </a:ext>
                    </a:extLst>
                  </p:cNvPr>
                  <p:cNvSpPr/>
                  <p:nvPr/>
                </p:nvSpPr>
                <p:spPr>
                  <a:xfrm>
                    <a:off x="1328919" y="2550795"/>
                    <a:ext cx="2048259" cy="3053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English / Spanish</a:t>
                    </a:r>
                  </a:p>
                </p:txBody>
              </p:sp>
            </p:grpSp>
          </p:grpSp>
          <p:grpSp>
            <p:nvGrpSpPr>
              <p:cNvPr id="35" name="Group 34">
                <a:extLst>
                  <a:ext uri="{FF2B5EF4-FFF2-40B4-BE49-F238E27FC236}">
                    <a16:creationId xmlns:a16="http://schemas.microsoft.com/office/drawing/2014/main" id="{911FF1E4-8703-AC02-4BA2-84B2D450772F}"/>
                  </a:ext>
                </a:extLst>
              </p:cNvPr>
              <p:cNvGrpSpPr/>
              <p:nvPr/>
            </p:nvGrpSpPr>
            <p:grpSpPr>
              <a:xfrm>
                <a:off x="6502022" y="3167691"/>
                <a:ext cx="2956563" cy="1357968"/>
                <a:chOff x="844296" y="3255663"/>
                <a:chExt cx="2956563" cy="1357968"/>
              </a:xfrm>
            </p:grpSpPr>
            <p:pic>
              <p:nvPicPr>
                <p:cNvPr id="31" name="Graphic 30" descr="Hospital with solid fill">
                  <a:extLst>
                    <a:ext uri="{FF2B5EF4-FFF2-40B4-BE49-F238E27FC236}">
                      <a16:creationId xmlns:a16="http://schemas.microsoft.com/office/drawing/2014/main" id="{12F4A68A-7FB2-AA8A-B194-0B88D26D3A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296" y="3699231"/>
                  <a:ext cx="914400" cy="914400"/>
                </a:xfrm>
                <a:prstGeom prst="rect">
                  <a:avLst/>
                </a:prstGeom>
              </p:spPr>
            </p:pic>
            <p:grpSp>
              <p:nvGrpSpPr>
                <p:cNvPr id="34" name="Group 33">
                  <a:extLst>
                    <a:ext uri="{FF2B5EF4-FFF2-40B4-BE49-F238E27FC236}">
                      <a16:creationId xmlns:a16="http://schemas.microsoft.com/office/drawing/2014/main" id="{AF4111DC-B551-33B6-4ECF-DA498D15583A}"/>
                    </a:ext>
                  </a:extLst>
                </p:cNvPr>
                <p:cNvGrpSpPr/>
                <p:nvPr/>
              </p:nvGrpSpPr>
              <p:grpSpPr>
                <a:xfrm>
                  <a:off x="1752599" y="3255663"/>
                  <a:ext cx="2048260" cy="1323547"/>
                  <a:chOff x="1752599" y="3290084"/>
                  <a:chExt cx="2048260" cy="1323547"/>
                </a:xfrm>
              </p:grpSpPr>
              <p:sp>
                <p:nvSpPr>
                  <p:cNvPr id="32" name="Rectangle 31">
                    <a:extLst>
                      <a:ext uri="{FF2B5EF4-FFF2-40B4-BE49-F238E27FC236}">
                        <a16:creationId xmlns:a16="http://schemas.microsoft.com/office/drawing/2014/main" id="{AFA37E56-0F0A-E58B-6DFA-6265F9E36DB6}"/>
                      </a:ext>
                    </a:extLst>
                  </p:cNvPr>
                  <p:cNvSpPr/>
                  <p:nvPr/>
                </p:nvSpPr>
                <p:spPr>
                  <a:xfrm>
                    <a:off x="1752600" y="4068572"/>
                    <a:ext cx="2048259" cy="545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21.5%</a:t>
                    </a:r>
                  </a:p>
                </p:txBody>
              </p:sp>
              <p:sp>
                <p:nvSpPr>
                  <p:cNvPr id="33" name="Rectangle 32">
                    <a:extLst>
                      <a:ext uri="{FF2B5EF4-FFF2-40B4-BE49-F238E27FC236}">
                        <a16:creationId xmlns:a16="http://schemas.microsoft.com/office/drawing/2014/main" id="{CCE74E91-D918-DF1D-A373-95B56059D6A1}"/>
                      </a:ext>
                    </a:extLst>
                  </p:cNvPr>
                  <p:cNvSpPr/>
                  <p:nvPr/>
                </p:nvSpPr>
                <p:spPr>
                  <a:xfrm>
                    <a:off x="1752599" y="3290084"/>
                    <a:ext cx="2048259" cy="7784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Readmission Rate (within 30 days post-discharge)</a:t>
                    </a:r>
                  </a:p>
                </p:txBody>
              </p:sp>
            </p:grpSp>
          </p:grpSp>
          <p:grpSp>
            <p:nvGrpSpPr>
              <p:cNvPr id="43" name="Group 42">
                <a:extLst>
                  <a:ext uri="{FF2B5EF4-FFF2-40B4-BE49-F238E27FC236}">
                    <a16:creationId xmlns:a16="http://schemas.microsoft.com/office/drawing/2014/main" id="{3FA4BABE-DF3F-B4CD-E14F-9F8497A705C2}"/>
                  </a:ext>
                </a:extLst>
              </p:cNvPr>
              <p:cNvGrpSpPr/>
              <p:nvPr/>
            </p:nvGrpSpPr>
            <p:grpSpPr>
              <a:xfrm>
                <a:off x="2209799" y="3371524"/>
                <a:ext cx="2821135" cy="1122125"/>
                <a:chOff x="1267967" y="4742892"/>
                <a:chExt cx="2821135" cy="1122125"/>
              </a:xfrm>
            </p:grpSpPr>
            <p:grpSp>
              <p:nvGrpSpPr>
                <p:cNvPr id="38" name="Group 37">
                  <a:extLst>
                    <a:ext uri="{FF2B5EF4-FFF2-40B4-BE49-F238E27FC236}">
                      <a16:creationId xmlns:a16="http://schemas.microsoft.com/office/drawing/2014/main" id="{41F7E948-5F83-A6E4-1ADD-A86464A93A97}"/>
                    </a:ext>
                  </a:extLst>
                </p:cNvPr>
                <p:cNvGrpSpPr/>
                <p:nvPr/>
              </p:nvGrpSpPr>
              <p:grpSpPr>
                <a:xfrm>
                  <a:off x="2040842" y="4742892"/>
                  <a:ext cx="2048260" cy="1090118"/>
                  <a:chOff x="1328919" y="2311060"/>
                  <a:chExt cx="2048260" cy="1090118"/>
                </a:xfrm>
              </p:grpSpPr>
              <p:sp>
                <p:nvSpPr>
                  <p:cNvPr id="39" name="Rectangle 38">
                    <a:extLst>
                      <a:ext uri="{FF2B5EF4-FFF2-40B4-BE49-F238E27FC236}">
                        <a16:creationId xmlns:a16="http://schemas.microsoft.com/office/drawing/2014/main" id="{27E3EE96-42C5-6137-3DEA-0ABDE470597C}"/>
                      </a:ext>
                    </a:extLst>
                  </p:cNvPr>
                  <p:cNvSpPr/>
                  <p:nvPr/>
                </p:nvSpPr>
                <p:spPr>
                  <a:xfrm>
                    <a:off x="1328920" y="2856119"/>
                    <a:ext cx="2048259" cy="54505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17.7</a:t>
                    </a:r>
                  </a:p>
                </p:txBody>
              </p:sp>
              <p:sp>
                <p:nvSpPr>
                  <p:cNvPr id="40" name="Rectangle 39">
                    <a:extLst>
                      <a:ext uri="{FF2B5EF4-FFF2-40B4-BE49-F238E27FC236}">
                        <a16:creationId xmlns:a16="http://schemas.microsoft.com/office/drawing/2014/main" id="{48353B53-45AB-3499-E046-65E66205D821}"/>
                      </a:ext>
                    </a:extLst>
                  </p:cNvPr>
                  <p:cNvSpPr/>
                  <p:nvPr/>
                </p:nvSpPr>
                <p:spPr>
                  <a:xfrm>
                    <a:off x="1328919" y="2311060"/>
                    <a:ext cx="2048259" cy="5450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Avg Number Discharge Meds</a:t>
                    </a:r>
                  </a:p>
                </p:txBody>
              </p:sp>
            </p:grpSp>
            <p:pic>
              <p:nvPicPr>
                <p:cNvPr id="42" name="Graphic 41" descr="Medicine with solid fill">
                  <a:extLst>
                    <a:ext uri="{FF2B5EF4-FFF2-40B4-BE49-F238E27FC236}">
                      <a16:creationId xmlns:a16="http://schemas.microsoft.com/office/drawing/2014/main" id="{4743ACB4-6498-7340-D640-CEEFCD63AE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7967" y="4950617"/>
                  <a:ext cx="914400" cy="914400"/>
                </a:xfrm>
                <a:prstGeom prst="rect">
                  <a:avLst/>
                </a:prstGeom>
              </p:spPr>
            </p:pic>
          </p:grpSp>
        </p:grpSp>
        <p:sp>
          <p:nvSpPr>
            <p:cNvPr id="4" name="Rectangle 3">
              <a:extLst>
                <a:ext uri="{FF2B5EF4-FFF2-40B4-BE49-F238E27FC236}">
                  <a16:creationId xmlns:a16="http://schemas.microsoft.com/office/drawing/2014/main" id="{A031257F-CAE4-A88D-D180-A4602984C49B}"/>
                </a:ext>
              </a:extLst>
            </p:cNvPr>
            <p:cNvSpPr/>
            <p:nvPr/>
          </p:nvSpPr>
          <p:spPr>
            <a:xfrm>
              <a:off x="5071870" y="5269082"/>
              <a:ext cx="2048259" cy="545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7 Days</a:t>
              </a:r>
            </a:p>
          </p:txBody>
        </p:sp>
        <p:sp>
          <p:nvSpPr>
            <p:cNvPr id="5" name="Rectangle 4">
              <a:extLst>
                <a:ext uri="{FF2B5EF4-FFF2-40B4-BE49-F238E27FC236}">
                  <a16:creationId xmlns:a16="http://schemas.microsoft.com/office/drawing/2014/main" id="{F403E262-6EF2-67F3-C3B1-1C22FDBD0465}"/>
                </a:ext>
              </a:extLst>
            </p:cNvPr>
            <p:cNvSpPr/>
            <p:nvPr/>
          </p:nvSpPr>
          <p:spPr>
            <a:xfrm>
              <a:off x="5071869" y="4724023"/>
              <a:ext cx="2048259" cy="5450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Median Time to Readmission</a:t>
              </a:r>
            </a:p>
          </p:txBody>
        </p:sp>
        <p:pic>
          <p:nvPicPr>
            <p:cNvPr id="7" name="Graphic 6" descr="Daily calendar with solid fill">
              <a:extLst>
                <a:ext uri="{FF2B5EF4-FFF2-40B4-BE49-F238E27FC236}">
                  <a16:creationId xmlns:a16="http://schemas.microsoft.com/office/drawing/2014/main" id="{0E09545C-0F92-6021-57FE-7429E54494D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71090" y="4985479"/>
              <a:ext cx="914400" cy="914400"/>
            </a:xfrm>
            <a:prstGeom prst="rect">
              <a:avLst/>
            </a:prstGeom>
          </p:spPr>
        </p:pic>
      </p:grpSp>
    </p:spTree>
    <p:extLst>
      <p:ext uri="{BB962C8B-B14F-4D97-AF65-F5344CB8AC3E}">
        <p14:creationId xmlns:p14="http://schemas.microsoft.com/office/powerpoint/2010/main" val="374034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91C6A3-2D15-0445-442F-CB76C78B50C6}"/>
              </a:ext>
            </a:extLst>
          </p:cNvPr>
          <p:cNvGraphicFramePr>
            <a:graphicFrameLocks noGrp="1"/>
          </p:cNvGraphicFramePr>
          <p:nvPr>
            <p:extLst>
              <p:ext uri="{D42A27DB-BD31-4B8C-83A1-F6EECF244321}">
                <p14:modId xmlns:p14="http://schemas.microsoft.com/office/powerpoint/2010/main" val="492719378"/>
              </p:ext>
            </p:extLst>
          </p:nvPr>
        </p:nvGraphicFramePr>
        <p:xfrm>
          <a:off x="0" y="0"/>
          <a:ext cx="12192000" cy="6857998"/>
        </p:xfrm>
        <a:graphic>
          <a:graphicData uri="http://schemas.openxmlformats.org/drawingml/2006/table">
            <a:tbl>
              <a:tblPr/>
              <a:tblGrid>
                <a:gridCol w="1050160">
                  <a:extLst>
                    <a:ext uri="{9D8B030D-6E8A-4147-A177-3AD203B41FA5}">
                      <a16:colId xmlns:a16="http://schemas.microsoft.com/office/drawing/2014/main" val="3062298609"/>
                    </a:ext>
                  </a:extLst>
                </a:gridCol>
                <a:gridCol w="1231168">
                  <a:extLst>
                    <a:ext uri="{9D8B030D-6E8A-4147-A177-3AD203B41FA5}">
                      <a16:colId xmlns:a16="http://schemas.microsoft.com/office/drawing/2014/main" val="531300573"/>
                    </a:ext>
                  </a:extLst>
                </a:gridCol>
                <a:gridCol w="6971529">
                  <a:extLst>
                    <a:ext uri="{9D8B030D-6E8A-4147-A177-3AD203B41FA5}">
                      <a16:colId xmlns:a16="http://schemas.microsoft.com/office/drawing/2014/main" val="214485190"/>
                    </a:ext>
                  </a:extLst>
                </a:gridCol>
                <a:gridCol w="2939143">
                  <a:extLst>
                    <a:ext uri="{9D8B030D-6E8A-4147-A177-3AD203B41FA5}">
                      <a16:colId xmlns:a16="http://schemas.microsoft.com/office/drawing/2014/main" val="3377004784"/>
                    </a:ext>
                  </a:extLst>
                </a:gridCol>
              </a:tblGrid>
              <a:tr h="306161">
                <a:tc>
                  <a:txBody>
                    <a:bodyPr/>
                    <a:lstStyle/>
                    <a:p>
                      <a:pPr algn="l" fontAlgn="base">
                        <a:lnSpc>
                          <a:spcPct val="100000"/>
                        </a:lnSpc>
                        <a:buNone/>
                      </a:pPr>
                      <a:r>
                        <a:rPr lang="en-US" sz="1400" b="1" i="0">
                          <a:solidFill>
                            <a:srgbClr val="000000"/>
                          </a:solidFill>
                          <a:effectLst/>
                          <a:latin typeface="Aptos" panose="020B0004020202020204" pitchFamily="34" charset="0"/>
                        </a:rPr>
                        <a:t>Age </a:t>
                      </a:r>
                      <a:r>
                        <a:rPr lang="en-US" sz="1400" b="0" i="0">
                          <a:solidFill>
                            <a:srgbClr val="000000"/>
                          </a:solidFill>
                          <a:effectLst/>
                          <a:latin typeface="Aptos" panose="020B0004020202020204" pitchFamily="34" charset="0"/>
                        </a:rPr>
                        <a:t>​</a:t>
                      </a:r>
                      <a:r>
                        <a:rPr lang="en-US" sz="1400" b="1" i="0">
                          <a:solidFill>
                            <a:srgbClr val="000000"/>
                          </a:solidFill>
                          <a:effectLst/>
                          <a:latin typeface="Aptos" panose="020B0004020202020204" pitchFamily="34" charset="0"/>
                        </a:rPr>
                        <a:t>(yr)</a:t>
                      </a:r>
                      <a:r>
                        <a:rPr lang="en-US" sz="1400" b="0" i="0">
                          <a:solidFill>
                            <a:srgbClr val="000000"/>
                          </a:solidFill>
                          <a:effectLst/>
                          <a:latin typeface="Aptos" panose="020B0004020202020204" pitchFamily="34" charset="0"/>
                        </a:rPr>
                        <a:t>​</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Device</a:t>
                      </a:r>
                      <a:r>
                        <a:rPr lang="en-US" sz="1400" b="0" i="0">
                          <a:solidFill>
                            <a:srgbClr val="000000"/>
                          </a:solidFill>
                          <a:effectLst/>
                          <a:latin typeface="Aptos" panose="020B0004020202020204" pitchFamily="34" charset="0"/>
                        </a:rPr>
                        <a:t>​</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Admit &amp; Medical Diagnoses</a:t>
                      </a:r>
                      <a:r>
                        <a:rPr lang="en-US" sz="1400" b="0" i="0">
                          <a:solidFill>
                            <a:srgbClr val="000000"/>
                          </a:solidFill>
                          <a:effectLst/>
                          <a:latin typeface="Aptos" panose="020B0004020202020204" pitchFamily="34" charset="0"/>
                        </a:rPr>
                        <a:t>​</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 Total Meds (standing/</a:t>
                      </a:r>
                      <a:r>
                        <a:rPr lang="en-US" sz="1400" b="0" i="0">
                          <a:solidFill>
                            <a:srgbClr val="000000"/>
                          </a:solidFill>
                          <a:effectLst/>
                          <a:latin typeface="Aptos" panose="020B0004020202020204" pitchFamily="34" charset="0"/>
                        </a:rPr>
                        <a:t>​</a:t>
                      </a:r>
                      <a:r>
                        <a:rPr lang="en-US" sz="1400" b="1" i="0">
                          <a:solidFill>
                            <a:srgbClr val="000000"/>
                          </a:solidFill>
                          <a:effectLst/>
                          <a:latin typeface="Aptos" panose="020B0004020202020204" pitchFamily="34" charset="0"/>
                        </a:rPr>
                        <a:t>prn)</a:t>
                      </a:r>
                      <a:r>
                        <a:rPr lang="en-US" sz="1400" b="0" i="0">
                          <a:solidFill>
                            <a:srgbClr val="000000"/>
                          </a:solidFill>
                          <a:effectLst/>
                          <a:latin typeface="Aptos" panose="020B0004020202020204" pitchFamily="34" charset="0"/>
                        </a:rPr>
                        <a:t>​</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671656048"/>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13​</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G-tube​</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Seizures</a:t>
                      </a:r>
                      <a:r>
                        <a:rPr lang="en-US" sz="1400" b="0" i="0">
                          <a:solidFill>
                            <a:srgbClr val="000000"/>
                          </a:solidFill>
                          <a:effectLst/>
                          <a:latin typeface="Aptos" panose="020B0004020202020204" pitchFamily="34" charset="0"/>
                        </a:rPr>
                        <a:t>​*</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a:rPr>
                        <a:t>Lennox-</a:t>
                      </a:r>
                      <a:r>
                        <a:rPr lang="en-US" sz="1400" b="0" i="0" err="1">
                          <a:solidFill>
                            <a:srgbClr val="000000"/>
                          </a:solidFill>
                          <a:effectLst/>
                          <a:latin typeface="Aptos"/>
                        </a:rPr>
                        <a:t>Gastaut</a:t>
                      </a:r>
                      <a:r>
                        <a:rPr lang="en-US" sz="1400" b="0" i="0">
                          <a:solidFill>
                            <a:srgbClr val="000000"/>
                          </a:solidFill>
                          <a:effectLst/>
                          <a:latin typeface="Aptos"/>
                        </a:rPr>
                        <a:t> syndrome, spastic quadriplegic, cerebral palsy, ​ intellectual disability​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19​</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(14/5)​</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0619795"/>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17​</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None​</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Anemia, Hyperkalemia</a:t>
                      </a:r>
                      <a:r>
                        <a:rPr lang="en-US" sz="1400" b="0" i="0">
                          <a:solidFill>
                            <a:srgbClr val="000000"/>
                          </a:solidFill>
                          <a:effectLst/>
                          <a:latin typeface="Aptos" panose="020B0004020202020204" pitchFamily="34" charset="0"/>
                        </a:rPr>
                        <a:t>​</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Duchenne muscular dystrophy,​ cardiomyopathy, adrenal insufficiency​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16​</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(9/7)​</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292370624"/>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8​</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G-tube​</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Rhino/enterovirus, aspiration pneumonia</a:t>
                      </a:r>
                      <a:r>
                        <a:rPr lang="en-US" sz="1400" b="0" i="0">
                          <a:solidFill>
                            <a:srgbClr val="000000"/>
                          </a:solidFill>
                          <a:effectLst/>
                          <a:latin typeface="Aptos" panose="020B0004020202020204" pitchFamily="34" charset="0"/>
                        </a:rPr>
                        <a:t>​</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Rett's syndrome, seizures​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13​</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(13/0)​</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11699217"/>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8​</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G-J tube​</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Acute feeding intolerance*</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Autoinflammatory syndrome,  ​</a:t>
                      </a:r>
                      <a:r>
                        <a:rPr lang="en-US" sz="1400" b="0" i="0">
                          <a:solidFill>
                            <a:srgbClr val="000000"/>
                          </a:solidFill>
                          <a:effectLst/>
                          <a:latin typeface="Aptos"/>
                        </a:rPr>
                        <a:t>autonomic neuropathy, ​ dysautonomia-like disorder​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42​</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(33/9)​</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886100579"/>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6​</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None​</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Emesis, RSV, Flu*</a:t>
                      </a:r>
                      <a:r>
                        <a:rPr lang="en-US" sz="1400" b="0" i="0">
                          <a:solidFill>
                            <a:srgbClr val="000000"/>
                          </a:solidFill>
                          <a:effectLst/>
                          <a:latin typeface="Aptos" panose="020B0004020202020204" pitchFamily="34" charset="0"/>
                        </a:rPr>
                        <a:t>​</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a:rPr>
                        <a:t>GERD, hydrocephalus,​ developmental delay, hypotonia, epilepsy, VP shunt​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15​</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(7/8)​</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5018578"/>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3​</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G-tube​</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Respiratory failure, pneumonia </a:t>
                      </a:r>
                      <a:r>
                        <a:rPr lang="en-US" sz="1400" b="0" i="0">
                          <a:solidFill>
                            <a:srgbClr val="000000"/>
                          </a:solidFill>
                          <a:effectLst/>
                          <a:latin typeface="Aptos" panose="020B0004020202020204" pitchFamily="34" charset="0"/>
                        </a:rPr>
                        <a:t>​</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a:rPr>
                        <a:t>Hypotonia,​ status </a:t>
                      </a:r>
                      <a:r>
                        <a:rPr lang="en-US" sz="1400" b="0" i="0" err="1">
                          <a:solidFill>
                            <a:srgbClr val="000000"/>
                          </a:solidFill>
                          <a:effectLst/>
                          <a:latin typeface="Aptos"/>
                        </a:rPr>
                        <a:t>dystonicus</a:t>
                      </a:r>
                      <a:r>
                        <a:rPr lang="en-US" sz="1400" b="0" i="0">
                          <a:solidFill>
                            <a:srgbClr val="000000"/>
                          </a:solidFill>
                          <a:effectLst/>
                          <a:latin typeface="Aptos"/>
                        </a:rPr>
                        <a:t>, congenital methemoglobinemia​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16​</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(13/3)​</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93826391"/>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13​</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G-J tube​</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Respiratory failure, dehydration</a:t>
                      </a:r>
                      <a:r>
                        <a:rPr lang="en-US" sz="1400" b="0" i="0">
                          <a:solidFill>
                            <a:srgbClr val="000000"/>
                          </a:solidFill>
                          <a:effectLst/>
                          <a:latin typeface="Aptos" panose="020B0004020202020204" pitchFamily="34" charset="0"/>
                        </a:rPr>
                        <a:t>​</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Intractable epilepsy​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10​</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(9/1)​</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28562999"/>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3​</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G-J tube​</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Respiratory failure</a:t>
                      </a:r>
                      <a:r>
                        <a:rPr lang="en-US" sz="1400" b="0" i="0">
                          <a:solidFill>
                            <a:srgbClr val="000000"/>
                          </a:solidFill>
                          <a:effectLst/>
                          <a:latin typeface="Aptos" panose="020B0004020202020204" pitchFamily="34" charset="0"/>
                        </a:rPr>
                        <a:t>​</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a:rPr>
                        <a:t>Epilepsy, restrictive lung due to neuromuscular disease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14​</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(11/3)​</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367430036"/>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15​</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000000"/>
                          </a:solidFill>
                          <a:effectLst/>
                          <a:latin typeface="Aptos"/>
                        </a:rPr>
                        <a:t>None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Parotitis</a:t>
                      </a:r>
                      <a:r>
                        <a:rPr lang="en-US" sz="1400" b="0" i="0">
                          <a:solidFill>
                            <a:srgbClr val="000000"/>
                          </a:solidFill>
                          <a:effectLst/>
                          <a:latin typeface="Aptos" panose="020B0004020202020204" pitchFamily="34" charset="0"/>
                        </a:rPr>
                        <a:t>​</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Combined immunodeficiency disorder,  </a:t>
                      </a:r>
                      <a:r>
                        <a:rPr lang="en-US" sz="1400" b="0" i="0">
                          <a:solidFill>
                            <a:srgbClr val="000000"/>
                          </a:solidFill>
                          <a:effectLst/>
                          <a:latin typeface="Aptos"/>
                        </a:rPr>
                        <a:t>congenital sucrase-</a:t>
                      </a:r>
                      <a:r>
                        <a:rPr lang="en-US" sz="1400" b="0" i="0" err="1">
                          <a:solidFill>
                            <a:srgbClr val="000000"/>
                          </a:solidFill>
                          <a:effectLst/>
                          <a:latin typeface="Aptos"/>
                        </a:rPr>
                        <a:t>isomaltase</a:t>
                      </a:r>
                      <a:r>
                        <a:rPr lang="en-US" sz="1400" b="0" i="0">
                          <a:solidFill>
                            <a:srgbClr val="000000"/>
                          </a:solidFill>
                          <a:effectLst/>
                          <a:latin typeface="Aptos"/>
                        </a:rPr>
                        <a:t> deficiency</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16​</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(14/2)​</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21771550"/>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8​</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None​</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Hydration prior to OR procedure</a:t>
                      </a:r>
                      <a:r>
                        <a:rPr lang="en-US" sz="1400" b="0" i="0">
                          <a:solidFill>
                            <a:srgbClr val="000000"/>
                          </a:solidFill>
                          <a:effectLst/>
                          <a:latin typeface="Aptos" panose="020B0004020202020204" pitchFamily="34" charset="0"/>
                        </a:rPr>
                        <a:t>​</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Chromosomal microdeletion syndrome,  epilepsy, hydrocephalus​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27​</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(25/2)​</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658301792"/>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13​</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2F2826"/>
                          </a:solidFill>
                          <a:effectLst/>
                          <a:latin typeface="Aptos" panose="020B0004020202020204" pitchFamily="34" charset="0"/>
                        </a:rPr>
                        <a:t>G-tube</a:t>
                      </a:r>
                      <a:r>
                        <a:rPr lang="en-US" sz="1400" b="0" i="0">
                          <a:solidFill>
                            <a:srgbClr val="000000"/>
                          </a:solidFill>
                          <a:effectLst/>
                          <a:latin typeface="Aptos" panose="020B0004020202020204" pitchFamily="34" charset="0"/>
                        </a:rPr>
                        <a:t>​</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1" i="0">
                          <a:solidFill>
                            <a:srgbClr val="2F2826"/>
                          </a:solidFill>
                          <a:effectLst/>
                          <a:latin typeface="Aptos" panose="020B0004020202020204" pitchFamily="34" charset="0"/>
                        </a:rPr>
                        <a:t>Respiratory failure </a:t>
                      </a:r>
                      <a:r>
                        <a:rPr lang="en-US" sz="1400" b="0" i="0">
                          <a:solidFill>
                            <a:srgbClr val="000000"/>
                          </a:solidFill>
                          <a:effectLst/>
                          <a:latin typeface="Aptos" panose="020B0004020202020204" pitchFamily="34" charset="0"/>
                        </a:rPr>
                        <a:t>​</a:t>
                      </a:r>
                      <a:endParaRPr lang="en-US" sz="1400" b="0" i="0">
                        <a:solidFill>
                          <a:srgbClr val="000000"/>
                        </a:solidFill>
                        <a:effectLst/>
                      </a:endParaRPr>
                    </a:p>
                    <a:p>
                      <a:pPr algn="l" fontAlgn="base">
                        <a:lnSpc>
                          <a:spcPct val="100000"/>
                        </a:lnSpc>
                        <a:buNone/>
                      </a:pPr>
                      <a:r>
                        <a:rPr lang="en-US" sz="1400" b="0" i="0">
                          <a:solidFill>
                            <a:srgbClr val="2F2826"/>
                          </a:solidFill>
                          <a:effectLst/>
                          <a:latin typeface="Aptos" panose="020B0004020202020204" pitchFamily="34" charset="0"/>
                        </a:rPr>
                        <a:t>Epilepsy, cortical visual impairment, dysautonomia, </a:t>
                      </a:r>
                      <a:r>
                        <a:rPr lang="en-US" sz="1400" b="0" i="0">
                          <a:solidFill>
                            <a:srgbClr val="2F2826"/>
                          </a:solidFill>
                          <a:effectLst/>
                          <a:latin typeface="Aptos"/>
                        </a:rPr>
                        <a:t>spastic quadriplegia, </a:t>
                      </a:r>
                      <a:r>
                        <a:rPr lang="en-US" sz="1400" b="0" i="0">
                          <a:solidFill>
                            <a:srgbClr val="000000"/>
                          </a:solidFill>
                          <a:effectLst/>
                          <a:latin typeface="Aptos"/>
                        </a:rPr>
                        <a:t>​</a:t>
                      </a:r>
                      <a:r>
                        <a:rPr lang="en-US" sz="1400" b="0" i="0">
                          <a:solidFill>
                            <a:srgbClr val="2F2826"/>
                          </a:solidFill>
                          <a:effectLst/>
                          <a:latin typeface="Aptos"/>
                        </a:rPr>
                        <a:t>cerebral palsy</a:t>
                      </a:r>
                      <a:endParaRPr lang="en-US" sz="1400" b="0" i="0">
                        <a:solidFill>
                          <a:srgbClr val="000000"/>
                        </a:solidFill>
                        <a:effectLst/>
                        <a:latin typeface="Apto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14​</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(9/5)​</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0674866"/>
                  </a:ext>
                </a:extLst>
              </a:tr>
              <a:tr h="520473">
                <a:tc>
                  <a:txBody>
                    <a:bodyPr/>
                    <a:lstStyle/>
                    <a:p>
                      <a:pPr algn="l" fontAlgn="base">
                        <a:lnSpc>
                          <a:spcPct val="100000"/>
                        </a:lnSpc>
                        <a:buNone/>
                      </a:pPr>
                      <a:r>
                        <a:rPr lang="en-US" sz="1400" b="0" i="0">
                          <a:solidFill>
                            <a:srgbClr val="000000"/>
                          </a:solidFill>
                          <a:effectLst/>
                          <a:latin typeface="Aptos" panose="020B0004020202020204" pitchFamily="34" charset="0"/>
                        </a:rPr>
                        <a:t>2​</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G-tube​</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1" i="0">
                          <a:solidFill>
                            <a:srgbClr val="000000"/>
                          </a:solidFill>
                          <a:effectLst/>
                          <a:latin typeface="Aptos" panose="020B0004020202020204" pitchFamily="34" charset="0"/>
                        </a:rPr>
                        <a:t>Status Epilepticus</a:t>
                      </a:r>
                      <a:r>
                        <a:rPr lang="en-US" sz="1400" b="0" i="0">
                          <a:solidFill>
                            <a:srgbClr val="000000"/>
                          </a:solidFill>
                          <a:effectLst/>
                          <a:latin typeface="Aptos" panose="020B0004020202020204" pitchFamily="34" charset="0"/>
                        </a:rPr>
                        <a:t>​</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a:rPr>
                        <a:t>Respiratory failure, Lowe syndrome, hypernatremia, development delay,​ dysphagia​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l" fontAlgn="base">
                        <a:lnSpc>
                          <a:spcPct val="100000"/>
                        </a:lnSpc>
                        <a:buNone/>
                      </a:pPr>
                      <a:r>
                        <a:rPr lang="en-US" sz="1400" b="0" i="0">
                          <a:solidFill>
                            <a:srgbClr val="000000"/>
                          </a:solidFill>
                          <a:effectLst/>
                          <a:latin typeface="Aptos" panose="020B0004020202020204" pitchFamily="34" charset="0"/>
                        </a:rPr>
                        <a:t>11​</a:t>
                      </a:r>
                      <a:endParaRPr lang="en-US" sz="1400" b="0" i="0">
                        <a:solidFill>
                          <a:srgbClr val="000000"/>
                        </a:solidFill>
                        <a:effectLst/>
                      </a:endParaRPr>
                    </a:p>
                    <a:p>
                      <a:pPr algn="l" fontAlgn="base">
                        <a:lnSpc>
                          <a:spcPct val="100000"/>
                        </a:lnSpc>
                        <a:buNone/>
                      </a:pPr>
                      <a:r>
                        <a:rPr lang="en-US" sz="1400" b="0" i="0">
                          <a:solidFill>
                            <a:srgbClr val="000000"/>
                          </a:solidFill>
                          <a:effectLst/>
                          <a:latin typeface="Aptos" panose="020B0004020202020204" pitchFamily="34" charset="0"/>
                        </a:rPr>
                        <a:t>(11/0)​</a:t>
                      </a:r>
                      <a:endParaRPr lang="en-US" sz="1400"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609498296"/>
                  </a:ext>
                </a:extLst>
              </a:tr>
              <a:tr h="306161">
                <a:tc gridSpan="4">
                  <a:txBody>
                    <a:bodyPr/>
                    <a:lstStyle/>
                    <a:p>
                      <a:pPr algn="l" fontAlgn="base">
                        <a:lnSpc>
                          <a:spcPct val="100000"/>
                        </a:lnSpc>
                        <a:buNone/>
                      </a:pPr>
                      <a:r>
                        <a:rPr lang="en-US" sz="1400" b="1" i="0">
                          <a:solidFill>
                            <a:srgbClr val="000000"/>
                          </a:solidFill>
                          <a:effectLst/>
                        </a:rPr>
                        <a:t>*: indicates re-admission within 30-days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hMerge="1">
                  <a:txBody>
                    <a:bodyPr/>
                    <a:lstStyle/>
                    <a:p>
                      <a:pPr algn="l" fontAlgn="base">
                        <a:lnSpc>
                          <a:spcPts val="2850"/>
                        </a:lnSpc>
                        <a:buNone/>
                      </a:pPr>
                      <a:endParaRPr lang="en-US" sz="3100"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hMerge="1">
                  <a:txBody>
                    <a:bodyPr/>
                    <a:lstStyle/>
                    <a:p>
                      <a:pPr algn="l" fontAlgn="base">
                        <a:lnSpc>
                          <a:spcPts val="2850"/>
                        </a:lnSpc>
                        <a:buNone/>
                      </a:pPr>
                      <a:endParaRPr lang="en-US" sz="3100" b="0" i="0">
                        <a:solidFill>
                          <a:srgbClr val="000000"/>
                        </a:solidFill>
                        <a:effectLst/>
                        <a:latin typeface="Apto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hMerge="1">
                  <a:txBody>
                    <a:bodyPr/>
                    <a:lstStyle/>
                    <a:p>
                      <a:pPr algn="l" fontAlgn="base">
                        <a:lnSpc>
                          <a:spcPts val="2850"/>
                        </a:lnSpc>
                        <a:buNone/>
                      </a:pPr>
                      <a:endParaRPr lang="en-US" sz="3100"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347018132"/>
                  </a:ext>
                </a:extLst>
              </a:tr>
            </a:tbl>
          </a:graphicData>
        </a:graphic>
      </p:graphicFrame>
    </p:spTree>
    <p:extLst>
      <p:ext uri="{BB962C8B-B14F-4D97-AF65-F5344CB8AC3E}">
        <p14:creationId xmlns:p14="http://schemas.microsoft.com/office/powerpoint/2010/main" val="2780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E877E-4330-5B89-F27D-53D03B6C8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C5C17-A20A-A03E-D6D0-C9B121363D88}"/>
              </a:ext>
            </a:extLst>
          </p:cNvPr>
          <p:cNvSpPr>
            <a:spLocks noGrp="1"/>
          </p:cNvSpPr>
          <p:nvPr>
            <p:ph type="title"/>
          </p:nvPr>
        </p:nvSpPr>
        <p:spPr/>
        <p:txBody>
          <a:bodyPr/>
          <a:lstStyle/>
          <a:p>
            <a:r>
              <a:rPr lang="en-US">
                <a:solidFill>
                  <a:srgbClr val="63544A"/>
                </a:solidFill>
                <a:latin typeface="Century Gothic" panose="020B0502020202020204" pitchFamily="34" charset="0"/>
              </a:rPr>
              <a:t>Feasibility Snapshot</a:t>
            </a:r>
          </a:p>
        </p:txBody>
      </p:sp>
      <p:grpSp>
        <p:nvGrpSpPr>
          <p:cNvPr id="49" name="Group 48">
            <a:extLst>
              <a:ext uri="{FF2B5EF4-FFF2-40B4-BE49-F238E27FC236}">
                <a16:creationId xmlns:a16="http://schemas.microsoft.com/office/drawing/2014/main" id="{7DB84938-B251-4B91-F592-3A694FDF92F1}"/>
              </a:ext>
            </a:extLst>
          </p:cNvPr>
          <p:cNvGrpSpPr/>
          <p:nvPr/>
        </p:nvGrpSpPr>
        <p:grpSpPr>
          <a:xfrm>
            <a:off x="0" y="1927288"/>
            <a:ext cx="12026103" cy="3003423"/>
            <a:chOff x="0" y="1680069"/>
            <a:chExt cx="12026103" cy="3003423"/>
          </a:xfrm>
        </p:grpSpPr>
        <p:grpSp>
          <p:nvGrpSpPr>
            <p:cNvPr id="46" name="Group 45">
              <a:extLst>
                <a:ext uri="{FF2B5EF4-FFF2-40B4-BE49-F238E27FC236}">
                  <a16:creationId xmlns:a16="http://schemas.microsoft.com/office/drawing/2014/main" id="{E079343E-EC6B-15E3-957F-858C45DA8F74}"/>
                </a:ext>
              </a:extLst>
            </p:cNvPr>
            <p:cNvGrpSpPr/>
            <p:nvPr/>
          </p:nvGrpSpPr>
          <p:grpSpPr>
            <a:xfrm>
              <a:off x="0" y="2152095"/>
              <a:ext cx="12026103" cy="2531397"/>
              <a:chOff x="0" y="1869002"/>
              <a:chExt cx="12026103" cy="2531397"/>
            </a:xfrm>
          </p:grpSpPr>
          <p:grpSp>
            <p:nvGrpSpPr>
              <p:cNvPr id="11" name="Group 10">
                <a:extLst>
                  <a:ext uri="{FF2B5EF4-FFF2-40B4-BE49-F238E27FC236}">
                    <a16:creationId xmlns:a16="http://schemas.microsoft.com/office/drawing/2014/main" id="{3A173E26-68AB-F556-8D17-38D2C388E022}"/>
                  </a:ext>
                </a:extLst>
              </p:cNvPr>
              <p:cNvGrpSpPr/>
              <p:nvPr/>
            </p:nvGrpSpPr>
            <p:grpSpPr>
              <a:xfrm>
                <a:off x="165897" y="1892712"/>
                <a:ext cx="2791998" cy="1090118"/>
                <a:chOff x="796256" y="4119961"/>
                <a:chExt cx="2791998" cy="1090118"/>
              </a:xfrm>
            </p:grpSpPr>
            <p:grpSp>
              <p:nvGrpSpPr>
                <p:cNvPr id="6" name="Group 5">
                  <a:extLst>
                    <a:ext uri="{FF2B5EF4-FFF2-40B4-BE49-F238E27FC236}">
                      <a16:creationId xmlns:a16="http://schemas.microsoft.com/office/drawing/2014/main" id="{F842D040-BE06-9D49-654A-4CD89E8D4F4F}"/>
                    </a:ext>
                  </a:extLst>
                </p:cNvPr>
                <p:cNvGrpSpPr/>
                <p:nvPr/>
              </p:nvGrpSpPr>
              <p:grpSpPr>
                <a:xfrm>
                  <a:off x="1539994" y="4119961"/>
                  <a:ext cx="2048260" cy="1090118"/>
                  <a:chOff x="1295400" y="1378753"/>
                  <a:chExt cx="2048260" cy="1090118"/>
                </a:xfrm>
              </p:grpSpPr>
              <p:sp>
                <p:nvSpPr>
                  <p:cNvPr id="8" name="Rectangle 7">
                    <a:extLst>
                      <a:ext uri="{FF2B5EF4-FFF2-40B4-BE49-F238E27FC236}">
                        <a16:creationId xmlns:a16="http://schemas.microsoft.com/office/drawing/2014/main" id="{CEE8CF63-7D29-C6D9-C86B-F8DB81E2A2AF}"/>
                      </a:ext>
                    </a:extLst>
                  </p:cNvPr>
                  <p:cNvSpPr/>
                  <p:nvPr/>
                </p:nvSpPr>
                <p:spPr>
                  <a:xfrm>
                    <a:off x="1295401" y="1923812"/>
                    <a:ext cx="2048259" cy="545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14/19 = 73.7%</a:t>
                    </a:r>
                  </a:p>
                </p:txBody>
              </p:sp>
              <p:sp>
                <p:nvSpPr>
                  <p:cNvPr id="9" name="Rectangle 8">
                    <a:extLst>
                      <a:ext uri="{FF2B5EF4-FFF2-40B4-BE49-F238E27FC236}">
                        <a16:creationId xmlns:a16="http://schemas.microsoft.com/office/drawing/2014/main" id="{EA00A9A7-1F27-7056-A84E-6DA666A66291}"/>
                      </a:ext>
                    </a:extLst>
                  </p:cNvPr>
                  <p:cNvSpPr/>
                  <p:nvPr/>
                </p:nvSpPr>
                <p:spPr>
                  <a:xfrm>
                    <a:off x="1295400" y="1378753"/>
                    <a:ext cx="2048259" cy="5450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 V1Completed/ </a:t>
                    </a:r>
                  </a:p>
                  <a:p>
                    <a:pPr algn="ctr"/>
                    <a:r>
                      <a:rPr lang="en-US"/>
                      <a:t># Consented </a:t>
                    </a:r>
                  </a:p>
                </p:txBody>
              </p:sp>
            </p:grpSp>
            <p:pic>
              <p:nvPicPr>
                <p:cNvPr id="10" name="Graphic 9" descr="Man with solid fill">
                  <a:extLst>
                    <a:ext uri="{FF2B5EF4-FFF2-40B4-BE49-F238E27FC236}">
                      <a16:creationId xmlns:a16="http://schemas.microsoft.com/office/drawing/2014/main" id="{7EFC19AB-733C-E706-B777-401F6C78CD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256" y="4206522"/>
                  <a:ext cx="914400" cy="914400"/>
                </a:xfrm>
                <a:prstGeom prst="rect">
                  <a:avLst/>
                </a:prstGeom>
              </p:spPr>
            </p:pic>
          </p:grpSp>
          <p:grpSp>
            <p:nvGrpSpPr>
              <p:cNvPr id="4" name="Group 3">
                <a:extLst>
                  <a:ext uri="{FF2B5EF4-FFF2-40B4-BE49-F238E27FC236}">
                    <a16:creationId xmlns:a16="http://schemas.microsoft.com/office/drawing/2014/main" id="{2364DC4D-6464-6F7C-93F7-AD6CB9FAB62C}"/>
                  </a:ext>
                </a:extLst>
              </p:cNvPr>
              <p:cNvGrpSpPr/>
              <p:nvPr/>
            </p:nvGrpSpPr>
            <p:grpSpPr>
              <a:xfrm>
                <a:off x="0" y="3310281"/>
                <a:ext cx="2962659" cy="1090118"/>
                <a:chOff x="5925339" y="5127059"/>
                <a:chExt cx="2962659" cy="1090118"/>
              </a:xfrm>
            </p:grpSpPr>
            <p:pic>
              <p:nvPicPr>
                <p:cNvPr id="5" name="Graphic 4" descr="Clipboard with solid fill">
                  <a:extLst>
                    <a:ext uri="{FF2B5EF4-FFF2-40B4-BE49-F238E27FC236}">
                      <a16:creationId xmlns:a16="http://schemas.microsoft.com/office/drawing/2014/main" id="{DD8F743E-8985-7F78-CBDF-D3EC1A5150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25339" y="5213620"/>
                  <a:ext cx="914400" cy="914400"/>
                </a:xfrm>
                <a:prstGeom prst="rect">
                  <a:avLst/>
                </a:prstGeom>
              </p:spPr>
            </p:pic>
            <p:grpSp>
              <p:nvGrpSpPr>
                <p:cNvPr id="38" name="Group 37">
                  <a:extLst>
                    <a:ext uri="{FF2B5EF4-FFF2-40B4-BE49-F238E27FC236}">
                      <a16:creationId xmlns:a16="http://schemas.microsoft.com/office/drawing/2014/main" id="{35D75FF2-6A7F-1DD0-4287-B596ED041891}"/>
                    </a:ext>
                  </a:extLst>
                </p:cNvPr>
                <p:cNvGrpSpPr/>
                <p:nvPr/>
              </p:nvGrpSpPr>
              <p:grpSpPr>
                <a:xfrm>
                  <a:off x="6839738" y="5127059"/>
                  <a:ext cx="2048260" cy="1090118"/>
                  <a:chOff x="1295400" y="1378753"/>
                  <a:chExt cx="2048260" cy="1090118"/>
                </a:xfrm>
              </p:grpSpPr>
              <p:sp>
                <p:nvSpPr>
                  <p:cNvPr id="40" name="Rectangle 39">
                    <a:extLst>
                      <a:ext uri="{FF2B5EF4-FFF2-40B4-BE49-F238E27FC236}">
                        <a16:creationId xmlns:a16="http://schemas.microsoft.com/office/drawing/2014/main" id="{DD399E01-209F-A603-8FA5-5A6B96133236}"/>
                      </a:ext>
                    </a:extLst>
                  </p:cNvPr>
                  <p:cNvSpPr/>
                  <p:nvPr/>
                </p:nvSpPr>
                <p:spPr>
                  <a:xfrm>
                    <a:off x="1295401" y="1923812"/>
                    <a:ext cx="2048259" cy="545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40.8%</a:t>
                    </a:r>
                  </a:p>
                </p:txBody>
              </p:sp>
              <p:sp>
                <p:nvSpPr>
                  <p:cNvPr id="41" name="Rectangle 40">
                    <a:extLst>
                      <a:ext uri="{FF2B5EF4-FFF2-40B4-BE49-F238E27FC236}">
                        <a16:creationId xmlns:a16="http://schemas.microsoft.com/office/drawing/2014/main" id="{5314B4B1-088F-A9BF-7FDA-1F73BC37A7D9}"/>
                      </a:ext>
                    </a:extLst>
                  </p:cNvPr>
                  <p:cNvSpPr/>
                  <p:nvPr/>
                </p:nvSpPr>
                <p:spPr>
                  <a:xfrm>
                    <a:off x="1295400" y="1378753"/>
                    <a:ext cx="2048259" cy="5450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 of Total Meds Reviewed</a:t>
                    </a:r>
                  </a:p>
                </p:txBody>
              </p:sp>
            </p:grpSp>
          </p:grpSp>
          <p:grpSp>
            <p:nvGrpSpPr>
              <p:cNvPr id="12" name="Group 11">
                <a:extLst>
                  <a:ext uri="{FF2B5EF4-FFF2-40B4-BE49-F238E27FC236}">
                    <a16:creationId xmlns:a16="http://schemas.microsoft.com/office/drawing/2014/main" id="{899D4A0C-A6DA-2EBD-7F48-3DC35B3B80FB}"/>
                  </a:ext>
                </a:extLst>
              </p:cNvPr>
              <p:cNvGrpSpPr/>
              <p:nvPr/>
            </p:nvGrpSpPr>
            <p:grpSpPr>
              <a:xfrm>
                <a:off x="3130947" y="3308983"/>
                <a:ext cx="2877329" cy="1090118"/>
                <a:chOff x="2762794" y="5128357"/>
                <a:chExt cx="2877329" cy="1090118"/>
              </a:xfrm>
            </p:grpSpPr>
            <p:grpSp>
              <p:nvGrpSpPr>
                <p:cNvPr id="13" name="Group 12">
                  <a:extLst>
                    <a:ext uri="{FF2B5EF4-FFF2-40B4-BE49-F238E27FC236}">
                      <a16:creationId xmlns:a16="http://schemas.microsoft.com/office/drawing/2014/main" id="{458B3211-918F-8A8C-96D1-52F17183AFCA}"/>
                    </a:ext>
                  </a:extLst>
                </p:cNvPr>
                <p:cNvGrpSpPr/>
                <p:nvPr/>
              </p:nvGrpSpPr>
              <p:grpSpPr>
                <a:xfrm>
                  <a:off x="3591863" y="5128357"/>
                  <a:ext cx="2048260" cy="1090118"/>
                  <a:chOff x="1295400" y="1378753"/>
                  <a:chExt cx="2048260" cy="1090118"/>
                </a:xfrm>
              </p:grpSpPr>
              <p:sp>
                <p:nvSpPr>
                  <p:cNvPr id="16" name="Rectangle 15">
                    <a:extLst>
                      <a:ext uri="{FF2B5EF4-FFF2-40B4-BE49-F238E27FC236}">
                        <a16:creationId xmlns:a16="http://schemas.microsoft.com/office/drawing/2014/main" id="{9FE3D48E-0E82-7C86-62B3-085AFBFEF7E8}"/>
                      </a:ext>
                    </a:extLst>
                  </p:cNvPr>
                  <p:cNvSpPr/>
                  <p:nvPr/>
                </p:nvSpPr>
                <p:spPr>
                  <a:xfrm>
                    <a:off x="1295401" y="1923812"/>
                    <a:ext cx="2048259" cy="545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6.9</a:t>
                    </a:r>
                  </a:p>
                </p:txBody>
              </p:sp>
              <p:sp>
                <p:nvSpPr>
                  <p:cNvPr id="17" name="Rectangle 16">
                    <a:extLst>
                      <a:ext uri="{FF2B5EF4-FFF2-40B4-BE49-F238E27FC236}">
                        <a16:creationId xmlns:a16="http://schemas.microsoft.com/office/drawing/2014/main" id="{BA86CE71-C1B6-5F34-2D03-765ADBBBEA08}"/>
                      </a:ext>
                    </a:extLst>
                  </p:cNvPr>
                  <p:cNvSpPr/>
                  <p:nvPr/>
                </p:nvSpPr>
                <p:spPr>
                  <a:xfrm>
                    <a:off x="1295400" y="1378753"/>
                    <a:ext cx="2048259" cy="5450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Avg # of Meds Reviewed</a:t>
                    </a:r>
                  </a:p>
                </p:txBody>
              </p:sp>
            </p:grpSp>
            <p:pic>
              <p:nvPicPr>
                <p:cNvPr id="42" name="Graphic 41" descr="Medicine with solid fill">
                  <a:extLst>
                    <a:ext uri="{FF2B5EF4-FFF2-40B4-BE49-F238E27FC236}">
                      <a16:creationId xmlns:a16="http://schemas.microsoft.com/office/drawing/2014/main" id="{3F4EF631-1967-A830-891C-2723DD5C4F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62794" y="5213620"/>
                  <a:ext cx="914400" cy="914400"/>
                </a:xfrm>
                <a:prstGeom prst="rect">
                  <a:avLst/>
                </a:prstGeom>
              </p:spPr>
            </p:pic>
          </p:grpSp>
          <p:grpSp>
            <p:nvGrpSpPr>
              <p:cNvPr id="3" name="Group 2">
                <a:extLst>
                  <a:ext uri="{FF2B5EF4-FFF2-40B4-BE49-F238E27FC236}">
                    <a16:creationId xmlns:a16="http://schemas.microsoft.com/office/drawing/2014/main" id="{384CD036-EAAF-3BDE-A311-9B50BF730D1A}"/>
                  </a:ext>
                </a:extLst>
              </p:cNvPr>
              <p:cNvGrpSpPr/>
              <p:nvPr/>
            </p:nvGrpSpPr>
            <p:grpSpPr>
              <a:xfrm>
                <a:off x="6183725" y="1869002"/>
                <a:ext cx="2857885" cy="1103005"/>
                <a:chOff x="4397494" y="3848601"/>
                <a:chExt cx="2857885" cy="1103005"/>
              </a:xfrm>
            </p:grpSpPr>
            <p:grpSp>
              <p:nvGrpSpPr>
                <p:cNvPr id="15" name="Group 14">
                  <a:extLst>
                    <a:ext uri="{FF2B5EF4-FFF2-40B4-BE49-F238E27FC236}">
                      <a16:creationId xmlns:a16="http://schemas.microsoft.com/office/drawing/2014/main" id="{DF1BD979-EF80-146D-E543-4C65121CB192}"/>
                    </a:ext>
                  </a:extLst>
                </p:cNvPr>
                <p:cNvGrpSpPr/>
                <p:nvPr/>
              </p:nvGrpSpPr>
              <p:grpSpPr>
                <a:xfrm>
                  <a:off x="5207119" y="3848601"/>
                  <a:ext cx="2048260" cy="1103005"/>
                  <a:chOff x="1295400" y="1356341"/>
                  <a:chExt cx="2048260" cy="1103005"/>
                </a:xfrm>
              </p:grpSpPr>
              <p:sp>
                <p:nvSpPr>
                  <p:cNvPr id="18" name="Rectangle 17">
                    <a:extLst>
                      <a:ext uri="{FF2B5EF4-FFF2-40B4-BE49-F238E27FC236}">
                        <a16:creationId xmlns:a16="http://schemas.microsoft.com/office/drawing/2014/main" id="{BE8C7460-7350-3038-4789-2CCBE3BD5488}"/>
                      </a:ext>
                    </a:extLst>
                  </p:cNvPr>
                  <p:cNvSpPr/>
                  <p:nvPr/>
                </p:nvSpPr>
                <p:spPr>
                  <a:xfrm>
                    <a:off x="1295401" y="1914287"/>
                    <a:ext cx="2048259" cy="54505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a:t>8/9 = 88.9%</a:t>
                    </a:r>
                  </a:p>
                </p:txBody>
              </p:sp>
              <p:sp>
                <p:nvSpPr>
                  <p:cNvPr id="19" name="Rectangle 18">
                    <a:extLst>
                      <a:ext uri="{FF2B5EF4-FFF2-40B4-BE49-F238E27FC236}">
                        <a16:creationId xmlns:a16="http://schemas.microsoft.com/office/drawing/2014/main" id="{2C0F166E-8C84-4D25-6058-9E0204CFDF5A}"/>
                      </a:ext>
                    </a:extLst>
                  </p:cNvPr>
                  <p:cNvSpPr/>
                  <p:nvPr/>
                </p:nvSpPr>
                <p:spPr>
                  <a:xfrm>
                    <a:off x="1295400" y="1356341"/>
                    <a:ext cx="2048259" cy="545059"/>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a:t># V2 Completed / </a:t>
                    </a:r>
                  </a:p>
                  <a:p>
                    <a:pPr algn="ctr"/>
                    <a:r>
                      <a:rPr lang="en-US"/>
                      <a:t># V2  Eligible</a:t>
                    </a:r>
                  </a:p>
                </p:txBody>
              </p:sp>
            </p:grpSp>
            <p:pic>
              <p:nvPicPr>
                <p:cNvPr id="43" name="Graphic 42" descr="Man with solid fill">
                  <a:extLst>
                    <a:ext uri="{FF2B5EF4-FFF2-40B4-BE49-F238E27FC236}">
                      <a16:creationId xmlns:a16="http://schemas.microsoft.com/office/drawing/2014/main" id="{65C866C0-B5A5-3C6A-61FE-CD656468E3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7494" y="3958872"/>
                  <a:ext cx="914400" cy="914400"/>
                </a:xfrm>
                <a:prstGeom prst="rect">
                  <a:avLst/>
                </a:prstGeom>
              </p:spPr>
            </p:pic>
          </p:grpSp>
          <p:grpSp>
            <p:nvGrpSpPr>
              <p:cNvPr id="14" name="Group 13">
                <a:extLst>
                  <a:ext uri="{FF2B5EF4-FFF2-40B4-BE49-F238E27FC236}">
                    <a16:creationId xmlns:a16="http://schemas.microsoft.com/office/drawing/2014/main" id="{469CEAF3-783B-596B-63AC-9B919EA12452}"/>
                  </a:ext>
                </a:extLst>
              </p:cNvPr>
              <p:cNvGrpSpPr/>
              <p:nvPr/>
            </p:nvGrpSpPr>
            <p:grpSpPr>
              <a:xfrm>
                <a:off x="3045616" y="1901031"/>
                <a:ext cx="2962661" cy="1090118"/>
                <a:chOff x="7408747" y="3871013"/>
                <a:chExt cx="2962661" cy="1090118"/>
              </a:xfrm>
            </p:grpSpPr>
            <p:grpSp>
              <p:nvGrpSpPr>
                <p:cNvPr id="33" name="Group 32">
                  <a:extLst>
                    <a:ext uri="{FF2B5EF4-FFF2-40B4-BE49-F238E27FC236}">
                      <a16:creationId xmlns:a16="http://schemas.microsoft.com/office/drawing/2014/main" id="{D3DF32CD-C297-C259-D2E2-5FB6C56D0F92}"/>
                    </a:ext>
                  </a:extLst>
                </p:cNvPr>
                <p:cNvGrpSpPr/>
                <p:nvPr/>
              </p:nvGrpSpPr>
              <p:grpSpPr>
                <a:xfrm>
                  <a:off x="8323148" y="3871013"/>
                  <a:ext cx="2048260" cy="1090118"/>
                  <a:chOff x="1295400" y="1378753"/>
                  <a:chExt cx="2048260" cy="1090118"/>
                </a:xfrm>
              </p:grpSpPr>
              <p:sp>
                <p:nvSpPr>
                  <p:cNvPr id="35" name="Rectangle 34">
                    <a:extLst>
                      <a:ext uri="{FF2B5EF4-FFF2-40B4-BE49-F238E27FC236}">
                        <a16:creationId xmlns:a16="http://schemas.microsoft.com/office/drawing/2014/main" id="{12EF72FC-6E7D-B9EE-C833-5493C86B3A5B}"/>
                      </a:ext>
                    </a:extLst>
                  </p:cNvPr>
                  <p:cNvSpPr/>
                  <p:nvPr/>
                </p:nvSpPr>
                <p:spPr>
                  <a:xfrm>
                    <a:off x="1295401" y="1923812"/>
                    <a:ext cx="2048259" cy="5450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46.6 minutes</a:t>
                    </a:r>
                  </a:p>
                </p:txBody>
              </p:sp>
              <p:sp>
                <p:nvSpPr>
                  <p:cNvPr id="36" name="Rectangle 35">
                    <a:extLst>
                      <a:ext uri="{FF2B5EF4-FFF2-40B4-BE49-F238E27FC236}">
                        <a16:creationId xmlns:a16="http://schemas.microsoft.com/office/drawing/2014/main" id="{04B9E10A-E395-DF49-FF27-98B551FB975B}"/>
                      </a:ext>
                    </a:extLst>
                  </p:cNvPr>
                  <p:cNvSpPr/>
                  <p:nvPr/>
                </p:nvSpPr>
                <p:spPr>
                  <a:xfrm>
                    <a:off x="1295400" y="1378753"/>
                    <a:ext cx="2048259" cy="5450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Avg Length of Visit </a:t>
                    </a:r>
                  </a:p>
                </p:txBody>
              </p:sp>
            </p:grpSp>
            <p:pic>
              <p:nvPicPr>
                <p:cNvPr id="45" name="Graphic 44" descr="Clock with solid fill">
                  <a:extLst>
                    <a:ext uri="{FF2B5EF4-FFF2-40B4-BE49-F238E27FC236}">
                      <a16:creationId xmlns:a16="http://schemas.microsoft.com/office/drawing/2014/main" id="{1D5E36C3-82E4-6CD6-6567-02D9DCFCD3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08747" y="3958872"/>
                  <a:ext cx="914400" cy="914400"/>
                </a:xfrm>
                <a:prstGeom prst="rect">
                  <a:avLst/>
                </a:prstGeom>
              </p:spPr>
            </p:pic>
          </p:grpSp>
          <p:grpSp>
            <p:nvGrpSpPr>
              <p:cNvPr id="20" name="Group 19">
                <a:extLst>
                  <a:ext uri="{FF2B5EF4-FFF2-40B4-BE49-F238E27FC236}">
                    <a16:creationId xmlns:a16="http://schemas.microsoft.com/office/drawing/2014/main" id="{4F63EB63-F3C8-B4D8-7845-B4B787151135}"/>
                  </a:ext>
                </a:extLst>
              </p:cNvPr>
              <p:cNvGrpSpPr/>
              <p:nvPr/>
            </p:nvGrpSpPr>
            <p:grpSpPr>
              <a:xfrm>
                <a:off x="9063442" y="1891414"/>
                <a:ext cx="2962661" cy="1090118"/>
                <a:chOff x="7408747" y="3871013"/>
                <a:chExt cx="2962661" cy="1090118"/>
              </a:xfrm>
            </p:grpSpPr>
            <p:grpSp>
              <p:nvGrpSpPr>
                <p:cNvPr id="21" name="Group 20">
                  <a:extLst>
                    <a:ext uri="{FF2B5EF4-FFF2-40B4-BE49-F238E27FC236}">
                      <a16:creationId xmlns:a16="http://schemas.microsoft.com/office/drawing/2014/main" id="{B62231C5-04A3-E5E3-EF42-6F3AC47667B1}"/>
                    </a:ext>
                  </a:extLst>
                </p:cNvPr>
                <p:cNvGrpSpPr/>
                <p:nvPr/>
              </p:nvGrpSpPr>
              <p:grpSpPr>
                <a:xfrm>
                  <a:off x="8323148" y="3871013"/>
                  <a:ext cx="2048260" cy="1090118"/>
                  <a:chOff x="1295400" y="1378753"/>
                  <a:chExt cx="2048260" cy="1090118"/>
                </a:xfrm>
              </p:grpSpPr>
              <p:sp>
                <p:nvSpPr>
                  <p:cNvPr id="23" name="Rectangle 22">
                    <a:extLst>
                      <a:ext uri="{FF2B5EF4-FFF2-40B4-BE49-F238E27FC236}">
                        <a16:creationId xmlns:a16="http://schemas.microsoft.com/office/drawing/2014/main" id="{1B73511B-1032-98CF-8C86-CB4645CF644D}"/>
                      </a:ext>
                    </a:extLst>
                  </p:cNvPr>
                  <p:cNvSpPr/>
                  <p:nvPr/>
                </p:nvSpPr>
                <p:spPr>
                  <a:xfrm>
                    <a:off x="1295401" y="1923812"/>
                    <a:ext cx="2048259" cy="54505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46.5 minutes</a:t>
                    </a:r>
                  </a:p>
                </p:txBody>
              </p:sp>
              <p:sp>
                <p:nvSpPr>
                  <p:cNvPr id="24" name="Rectangle 23">
                    <a:extLst>
                      <a:ext uri="{FF2B5EF4-FFF2-40B4-BE49-F238E27FC236}">
                        <a16:creationId xmlns:a16="http://schemas.microsoft.com/office/drawing/2014/main" id="{1836A027-4289-09D7-3E5E-79DBCEEAC7E0}"/>
                      </a:ext>
                    </a:extLst>
                  </p:cNvPr>
                  <p:cNvSpPr/>
                  <p:nvPr/>
                </p:nvSpPr>
                <p:spPr>
                  <a:xfrm>
                    <a:off x="1295400" y="1378753"/>
                    <a:ext cx="2048259" cy="5450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Avg Length of Visit </a:t>
                    </a:r>
                  </a:p>
                </p:txBody>
              </p:sp>
            </p:grpSp>
            <p:pic>
              <p:nvPicPr>
                <p:cNvPr id="22" name="Graphic 21" descr="Clock with solid fill">
                  <a:extLst>
                    <a:ext uri="{FF2B5EF4-FFF2-40B4-BE49-F238E27FC236}">
                      <a16:creationId xmlns:a16="http://schemas.microsoft.com/office/drawing/2014/main" id="{588D1EDA-14EE-F8F4-AE9E-7DC5FE3ED8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08747" y="3958872"/>
                  <a:ext cx="914400" cy="914400"/>
                </a:xfrm>
                <a:prstGeom prst="rect">
                  <a:avLst/>
                </a:prstGeom>
              </p:spPr>
            </p:pic>
          </p:grpSp>
          <p:grpSp>
            <p:nvGrpSpPr>
              <p:cNvPr id="25" name="Group 24">
                <a:extLst>
                  <a:ext uri="{FF2B5EF4-FFF2-40B4-BE49-F238E27FC236}">
                    <a16:creationId xmlns:a16="http://schemas.microsoft.com/office/drawing/2014/main" id="{1A9C696C-3FC8-AEA4-D30B-930DBE81642F}"/>
                  </a:ext>
                </a:extLst>
              </p:cNvPr>
              <p:cNvGrpSpPr/>
              <p:nvPr/>
            </p:nvGrpSpPr>
            <p:grpSpPr>
              <a:xfrm>
                <a:off x="9143910" y="3305089"/>
                <a:ext cx="2877329" cy="1090118"/>
                <a:chOff x="2762794" y="5128357"/>
                <a:chExt cx="2877329" cy="1090118"/>
              </a:xfrm>
            </p:grpSpPr>
            <p:grpSp>
              <p:nvGrpSpPr>
                <p:cNvPr id="26" name="Group 25">
                  <a:extLst>
                    <a:ext uri="{FF2B5EF4-FFF2-40B4-BE49-F238E27FC236}">
                      <a16:creationId xmlns:a16="http://schemas.microsoft.com/office/drawing/2014/main" id="{6C7682C9-E555-6D2B-0CDF-CC6B3A0B202B}"/>
                    </a:ext>
                  </a:extLst>
                </p:cNvPr>
                <p:cNvGrpSpPr/>
                <p:nvPr/>
              </p:nvGrpSpPr>
              <p:grpSpPr>
                <a:xfrm>
                  <a:off x="3591863" y="5128357"/>
                  <a:ext cx="2048260" cy="1090118"/>
                  <a:chOff x="1295400" y="1378753"/>
                  <a:chExt cx="2048260" cy="1090118"/>
                </a:xfrm>
              </p:grpSpPr>
              <p:sp>
                <p:nvSpPr>
                  <p:cNvPr id="28" name="Rectangle 27">
                    <a:extLst>
                      <a:ext uri="{FF2B5EF4-FFF2-40B4-BE49-F238E27FC236}">
                        <a16:creationId xmlns:a16="http://schemas.microsoft.com/office/drawing/2014/main" id="{D9B6376B-AB03-B1A8-8BC4-67AAA063EBC7}"/>
                      </a:ext>
                    </a:extLst>
                  </p:cNvPr>
                  <p:cNvSpPr/>
                  <p:nvPr/>
                </p:nvSpPr>
                <p:spPr>
                  <a:xfrm>
                    <a:off x="1295401" y="1923812"/>
                    <a:ext cx="2048259" cy="54505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8.6</a:t>
                    </a:r>
                  </a:p>
                </p:txBody>
              </p:sp>
              <p:sp>
                <p:nvSpPr>
                  <p:cNvPr id="29" name="Rectangle 28">
                    <a:extLst>
                      <a:ext uri="{FF2B5EF4-FFF2-40B4-BE49-F238E27FC236}">
                        <a16:creationId xmlns:a16="http://schemas.microsoft.com/office/drawing/2014/main" id="{2AF89D20-65B2-FD20-487C-84102CF593D0}"/>
                      </a:ext>
                    </a:extLst>
                  </p:cNvPr>
                  <p:cNvSpPr/>
                  <p:nvPr/>
                </p:nvSpPr>
                <p:spPr>
                  <a:xfrm>
                    <a:off x="1295400" y="1378753"/>
                    <a:ext cx="2048259" cy="5450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Avg # of Meds Reviewed</a:t>
                    </a:r>
                  </a:p>
                </p:txBody>
              </p:sp>
            </p:grpSp>
            <p:pic>
              <p:nvPicPr>
                <p:cNvPr id="27" name="Graphic 26" descr="Medicine with solid fill">
                  <a:extLst>
                    <a:ext uri="{FF2B5EF4-FFF2-40B4-BE49-F238E27FC236}">
                      <a16:creationId xmlns:a16="http://schemas.microsoft.com/office/drawing/2014/main" id="{5C5CFAE4-8A0F-F90F-FDEE-D8BE3B5B5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62794" y="5213620"/>
                  <a:ext cx="914400" cy="914400"/>
                </a:xfrm>
                <a:prstGeom prst="rect">
                  <a:avLst/>
                </a:prstGeom>
              </p:spPr>
            </p:pic>
          </p:grpSp>
          <p:grpSp>
            <p:nvGrpSpPr>
              <p:cNvPr id="30" name="Group 29">
                <a:extLst>
                  <a:ext uri="{FF2B5EF4-FFF2-40B4-BE49-F238E27FC236}">
                    <a16:creationId xmlns:a16="http://schemas.microsoft.com/office/drawing/2014/main" id="{EF791073-30E4-9368-DC03-3E0141266414}"/>
                  </a:ext>
                </a:extLst>
              </p:cNvPr>
              <p:cNvGrpSpPr/>
              <p:nvPr/>
            </p:nvGrpSpPr>
            <p:grpSpPr>
              <a:xfrm>
                <a:off x="6133627" y="3305089"/>
                <a:ext cx="2907982" cy="1090118"/>
                <a:chOff x="5877714" y="5125761"/>
                <a:chExt cx="2907982" cy="1090118"/>
              </a:xfrm>
            </p:grpSpPr>
            <p:pic>
              <p:nvPicPr>
                <p:cNvPr id="31" name="Graphic 30" descr="Clipboard with solid fill">
                  <a:extLst>
                    <a:ext uri="{FF2B5EF4-FFF2-40B4-BE49-F238E27FC236}">
                      <a16:creationId xmlns:a16="http://schemas.microsoft.com/office/drawing/2014/main" id="{C8326938-E07B-DCC4-9BC5-D08F356A70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77714" y="5213620"/>
                  <a:ext cx="914400" cy="914400"/>
                </a:xfrm>
                <a:prstGeom prst="rect">
                  <a:avLst/>
                </a:prstGeom>
              </p:spPr>
            </p:pic>
            <p:grpSp>
              <p:nvGrpSpPr>
                <p:cNvPr id="32" name="Group 31">
                  <a:extLst>
                    <a:ext uri="{FF2B5EF4-FFF2-40B4-BE49-F238E27FC236}">
                      <a16:creationId xmlns:a16="http://schemas.microsoft.com/office/drawing/2014/main" id="{C9F8F8B3-430B-3E68-C21E-7A9B584F484E}"/>
                    </a:ext>
                  </a:extLst>
                </p:cNvPr>
                <p:cNvGrpSpPr/>
                <p:nvPr/>
              </p:nvGrpSpPr>
              <p:grpSpPr>
                <a:xfrm>
                  <a:off x="6737436" y="5125761"/>
                  <a:ext cx="2048260" cy="1090118"/>
                  <a:chOff x="1193098" y="1377455"/>
                  <a:chExt cx="2048260" cy="1090118"/>
                </a:xfrm>
              </p:grpSpPr>
              <p:sp>
                <p:nvSpPr>
                  <p:cNvPr id="34" name="Rectangle 33">
                    <a:extLst>
                      <a:ext uri="{FF2B5EF4-FFF2-40B4-BE49-F238E27FC236}">
                        <a16:creationId xmlns:a16="http://schemas.microsoft.com/office/drawing/2014/main" id="{FFE8206F-82CE-3A7B-16D6-CE78161C4912}"/>
                      </a:ext>
                    </a:extLst>
                  </p:cNvPr>
                  <p:cNvSpPr/>
                  <p:nvPr/>
                </p:nvSpPr>
                <p:spPr>
                  <a:xfrm>
                    <a:off x="1193099" y="1922514"/>
                    <a:ext cx="2048259" cy="54505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45.4%</a:t>
                    </a:r>
                  </a:p>
                </p:txBody>
              </p:sp>
              <p:sp>
                <p:nvSpPr>
                  <p:cNvPr id="37" name="Rectangle 36">
                    <a:extLst>
                      <a:ext uri="{FF2B5EF4-FFF2-40B4-BE49-F238E27FC236}">
                        <a16:creationId xmlns:a16="http://schemas.microsoft.com/office/drawing/2014/main" id="{7E5CC957-719C-1EAC-1C59-520A59CC99E2}"/>
                      </a:ext>
                    </a:extLst>
                  </p:cNvPr>
                  <p:cNvSpPr/>
                  <p:nvPr/>
                </p:nvSpPr>
                <p:spPr>
                  <a:xfrm>
                    <a:off x="1193098" y="1377455"/>
                    <a:ext cx="2048259" cy="5450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 of Total Meds Reviewed</a:t>
                    </a:r>
                  </a:p>
                </p:txBody>
              </p:sp>
            </p:grpSp>
          </p:grpSp>
        </p:grpSp>
        <p:sp>
          <p:nvSpPr>
            <p:cNvPr id="47" name="Rectangle 46">
              <a:extLst>
                <a:ext uri="{FF2B5EF4-FFF2-40B4-BE49-F238E27FC236}">
                  <a16:creationId xmlns:a16="http://schemas.microsoft.com/office/drawing/2014/main" id="{E3198910-EBBB-E1EA-AE50-58E508465134}"/>
                </a:ext>
              </a:extLst>
            </p:cNvPr>
            <p:cNvSpPr/>
            <p:nvPr/>
          </p:nvSpPr>
          <p:spPr>
            <a:xfrm>
              <a:off x="909634" y="1690688"/>
              <a:ext cx="5098641" cy="4140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Visit 1 (n=14)</a:t>
              </a:r>
            </a:p>
          </p:txBody>
        </p:sp>
        <p:sp>
          <p:nvSpPr>
            <p:cNvPr id="48" name="Rectangle 47">
              <a:extLst>
                <a:ext uri="{FF2B5EF4-FFF2-40B4-BE49-F238E27FC236}">
                  <a16:creationId xmlns:a16="http://schemas.microsoft.com/office/drawing/2014/main" id="{FBCAD028-BB85-44DC-8622-D540DEFE5C4D}"/>
                </a:ext>
              </a:extLst>
            </p:cNvPr>
            <p:cNvSpPr/>
            <p:nvPr/>
          </p:nvSpPr>
          <p:spPr>
            <a:xfrm>
              <a:off x="6993350" y="1680069"/>
              <a:ext cx="5027888" cy="41401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US"/>
                <a:t>Visit 2 (n=8)</a:t>
              </a:r>
            </a:p>
          </p:txBody>
        </p:sp>
      </p:grpSp>
      <p:sp>
        <p:nvSpPr>
          <p:cNvPr id="7" name="TextBox 6">
            <a:extLst>
              <a:ext uri="{FF2B5EF4-FFF2-40B4-BE49-F238E27FC236}">
                <a16:creationId xmlns:a16="http://schemas.microsoft.com/office/drawing/2014/main" id="{DCCA2D88-CA1C-61CF-8FBB-6CADA973FF6B}"/>
              </a:ext>
            </a:extLst>
          </p:cNvPr>
          <p:cNvSpPr txBox="1"/>
          <p:nvPr/>
        </p:nvSpPr>
        <p:spPr>
          <a:xfrm>
            <a:off x="1555718" y="5390352"/>
            <a:ext cx="3560589" cy="36933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Pharmacist + </a:t>
            </a:r>
            <a:r>
              <a:rPr lang="en-US" err="1"/>
              <a:t>BearPATHS</a:t>
            </a:r>
            <a:r>
              <a:rPr lang="en-US"/>
              <a:t> </a:t>
            </a:r>
            <a:r>
              <a:rPr lang="en-US" err="1"/>
              <a:t>provider</a:t>
            </a:r>
          </a:p>
        </p:txBody>
      </p:sp>
      <p:sp>
        <p:nvSpPr>
          <p:cNvPr id="39" name="TextBox 38">
            <a:extLst>
              <a:ext uri="{FF2B5EF4-FFF2-40B4-BE49-F238E27FC236}">
                <a16:creationId xmlns:a16="http://schemas.microsoft.com/office/drawing/2014/main" id="{43D34DAF-EE58-7E2A-D74D-5EDAEF82829F}"/>
              </a:ext>
            </a:extLst>
          </p:cNvPr>
          <p:cNvSpPr txBox="1"/>
          <p:nvPr/>
        </p:nvSpPr>
        <p:spPr>
          <a:xfrm>
            <a:off x="8453823" y="5367350"/>
            <a:ext cx="1871277" cy="36933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Pharmacist Only </a:t>
            </a:r>
          </a:p>
        </p:txBody>
      </p:sp>
    </p:spTree>
    <p:extLst>
      <p:ext uri="{BB962C8B-B14F-4D97-AF65-F5344CB8AC3E}">
        <p14:creationId xmlns:p14="http://schemas.microsoft.com/office/powerpoint/2010/main" val="296365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EFB9-B16D-E9A1-D502-E1F5315C0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560D-DCE8-995A-97A3-208823112B2E}"/>
              </a:ext>
            </a:extLst>
          </p:cNvPr>
          <p:cNvSpPr>
            <a:spLocks noGrp="1"/>
          </p:cNvSpPr>
          <p:nvPr>
            <p:ph type="title"/>
          </p:nvPr>
        </p:nvSpPr>
        <p:spPr/>
        <p:txBody>
          <a:bodyPr/>
          <a:lstStyle/>
          <a:p>
            <a:r>
              <a:rPr lang="en-US">
                <a:solidFill>
                  <a:srgbClr val="63544A"/>
                </a:solidFill>
                <a:latin typeface="Century Gothic" panose="020B0502020202020204" pitchFamily="34" charset="0"/>
              </a:rPr>
              <a:t>Care Team Acceptability</a:t>
            </a:r>
          </a:p>
        </p:txBody>
      </p:sp>
      <p:graphicFrame>
        <p:nvGraphicFramePr>
          <p:cNvPr id="5" name="Chart 4">
            <a:extLst>
              <a:ext uri="{FF2B5EF4-FFF2-40B4-BE49-F238E27FC236}">
                <a16:creationId xmlns:a16="http://schemas.microsoft.com/office/drawing/2014/main" id="{F5076512-E125-6A54-D2DC-B767C5769CF3}"/>
              </a:ext>
            </a:extLst>
          </p:cNvPr>
          <p:cNvGraphicFramePr/>
          <p:nvPr>
            <p:extLst>
              <p:ext uri="{D42A27DB-BD31-4B8C-83A1-F6EECF244321}">
                <p14:modId xmlns:p14="http://schemas.microsoft.com/office/powerpoint/2010/main" val="4232913732"/>
              </p:ext>
            </p:extLst>
          </p:nvPr>
        </p:nvGraphicFramePr>
        <p:xfrm>
          <a:off x="253376" y="2118768"/>
          <a:ext cx="2607644" cy="3825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E161C23-553F-8CAD-B88A-6C1D1546AA94}"/>
              </a:ext>
            </a:extLst>
          </p:cNvPr>
          <p:cNvGraphicFramePr/>
          <p:nvPr>
            <p:extLst>
              <p:ext uri="{D42A27DB-BD31-4B8C-83A1-F6EECF244321}">
                <p14:modId xmlns:p14="http://schemas.microsoft.com/office/powerpoint/2010/main" val="3118578130"/>
              </p:ext>
            </p:extLst>
          </p:nvPr>
        </p:nvGraphicFramePr>
        <p:xfrm>
          <a:off x="2861020" y="2140386"/>
          <a:ext cx="2163466" cy="384052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38B4BF52-C406-A72C-F8D0-D73EEE641AE9}"/>
              </a:ext>
            </a:extLst>
          </p:cNvPr>
          <p:cNvSpPr txBox="1"/>
          <p:nvPr/>
        </p:nvSpPr>
        <p:spPr>
          <a:xfrm>
            <a:off x="1630821" y="1712306"/>
            <a:ext cx="2460397" cy="369332"/>
          </a:xfrm>
          <a:prstGeom prst="rect">
            <a:avLst/>
          </a:prstGeom>
          <a:noFill/>
          <a:ln>
            <a:solidFill>
              <a:schemeClr val="tx1"/>
            </a:solidFill>
          </a:ln>
        </p:spPr>
        <p:txBody>
          <a:bodyPr wrap="square" rtlCol="0">
            <a:spAutoFit/>
          </a:bodyPr>
          <a:lstStyle/>
          <a:p>
            <a:r>
              <a:rPr lang="en-US"/>
              <a:t>Pharmacy Team (n=10)</a:t>
            </a:r>
          </a:p>
        </p:txBody>
      </p:sp>
      <p:graphicFrame>
        <p:nvGraphicFramePr>
          <p:cNvPr id="6" name="Chart 5">
            <a:extLst>
              <a:ext uri="{FF2B5EF4-FFF2-40B4-BE49-F238E27FC236}">
                <a16:creationId xmlns:a16="http://schemas.microsoft.com/office/drawing/2014/main" id="{9255EAFC-43F2-B59F-BE67-DAFCBF11F8C0}"/>
              </a:ext>
            </a:extLst>
          </p:cNvPr>
          <p:cNvGraphicFramePr/>
          <p:nvPr>
            <p:extLst>
              <p:ext uri="{D42A27DB-BD31-4B8C-83A1-F6EECF244321}">
                <p14:modId xmlns:p14="http://schemas.microsoft.com/office/powerpoint/2010/main" val="2562120335"/>
              </p:ext>
            </p:extLst>
          </p:nvPr>
        </p:nvGraphicFramePr>
        <p:xfrm>
          <a:off x="5527977" y="2103256"/>
          <a:ext cx="3279077" cy="38405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2E3522A9-5F74-36F7-4941-E5A5E44726B4}"/>
              </a:ext>
            </a:extLst>
          </p:cNvPr>
          <p:cNvGraphicFramePr/>
          <p:nvPr>
            <p:extLst>
              <p:ext uri="{D42A27DB-BD31-4B8C-83A1-F6EECF244321}">
                <p14:modId xmlns:p14="http://schemas.microsoft.com/office/powerpoint/2010/main" val="1269799826"/>
              </p:ext>
            </p:extLst>
          </p:nvPr>
        </p:nvGraphicFramePr>
        <p:xfrm>
          <a:off x="8615347" y="2118767"/>
          <a:ext cx="3139878" cy="3840522"/>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AAD9D1DC-F57B-C310-F7F6-1DA8B70C253C}"/>
              </a:ext>
            </a:extLst>
          </p:cNvPr>
          <p:cNvSpPr txBox="1"/>
          <p:nvPr/>
        </p:nvSpPr>
        <p:spPr>
          <a:xfrm>
            <a:off x="7523818" y="1678497"/>
            <a:ext cx="2183058" cy="369332"/>
          </a:xfrm>
          <a:prstGeom prst="rect">
            <a:avLst/>
          </a:prstGeom>
          <a:noFill/>
          <a:ln>
            <a:solidFill>
              <a:schemeClr val="tx1"/>
            </a:solidFill>
          </a:ln>
        </p:spPr>
        <p:txBody>
          <a:bodyPr wrap="square" rtlCol="0">
            <a:spAutoFit/>
          </a:bodyPr>
          <a:lstStyle/>
          <a:p>
            <a:r>
              <a:rPr lang="en-US"/>
              <a:t>Provider Team (n=4)</a:t>
            </a:r>
          </a:p>
        </p:txBody>
      </p:sp>
    </p:spTree>
    <p:extLst>
      <p:ext uri="{BB962C8B-B14F-4D97-AF65-F5344CB8AC3E}">
        <p14:creationId xmlns:p14="http://schemas.microsoft.com/office/powerpoint/2010/main" val="352560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73fe06-ccb7-4888-a92b-46fd2a849ff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30D5DEF34D5E45926668160672F800" ma:contentTypeVersion="17" ma:contentTypeDescription="Create a new document." ma:contentTypeScope="" ma:versionID="46d5f55870185324fc44e87a1af50996">
  <xsd:schema xmlns:xsd="http://www.w3.org/2001/XMLSchema" xmlns:xs="http://www.w3.org/2001/XMLSchema" xmlns:p="http://schemas.microsoft.com/office/2006/metadata/properties" xmlns:ns2="dc73fe06-ccb7-4888-a92b-46fd2a849ff7" xmlns:ns3="795b529c-3eda-42ba-a74d-2b2e15691b6a" targetNamespace="http://schemas.microsoft.com/office/2006/metadata/properties" ma:root="true" ma:fieldsID="9ccf8d9716469f35dff9ad2087d29eae" ns2:_="" ns3:_="">
    <xsd:import namespace="dc73fe06-ccb7-4888-a92b-46fd2a849ff7"/>
    <xsd:import namespace="795b529c-3eda-42ba-a74d-2b2e15691b6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3fe06-ccb7-4888-a92b-46fd2a849f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fe2e41-a58d-4910-8d54-ed8717e087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5b529c-3eda-42ba-a74d-2b2e15691b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0316EE-CB8C-4BE0-B99B-A98EEF955A9C}">
  <ds:schemaRefs>
    <ds:schemaRef ds:uri="48add8f8-15e0-4799-839f-bb25517ac2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628626C-E6F6-43DD-BC41-E0DAE015C60F}"/>
</file>

<file path=customXml/itemProps3.xml><?xml version="1.0" encoding="utf-8"?>
<ds:datastoreItem xmlns:ds="http://schemas.openxmlformats.org/officeDocument/2006/customXml" ds:itemID="{88991AAB-6EE3-4672-9BD5-E502824A22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Frame</Template>
  <TotalTime>1</TotalTime>
  <Words>1426</Words>
  <Application>Microsoft Office PowerPoint</Application>
  <PresentationFormat>Widescreen</PresentationFormat>
  <Paragraphs>352</Paragraphs>
  <Slides>17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Calibri</vt:lpstr>
      <vt:lpstr>Century Gothic</vt:lpstr>
      <vt:lpstr>Segoe UI</vt:lpstr>
      <vt:lpstr>Office Theme</vt:lpstr>
      <vt:lpstr>Bear-RX PATHS</vt:lpstr>
      <vt:lpstr>Study Team</vt:lpstr>
      <vt:lpstr>PowerPoint Presentation</vt:lpstr>
      <vt:lpstr>Study Timeline</vt:lpstr>
      <vt:lpstr>Study Participants (to date)</vt:lpstr>
      <vt:lpstr>Study Participants (to date)</vt:lpstr>
      <vt:lpstr>PowerPoint Presentation</vt:lpstr>
      <vt:lpstr>Feasibility Snapshot</vt:lpstr>
      <vt:lpstr>Care Team Acceptability</vt:lpstr>
      <vt:lpstr>Caregiver Acceptability</vt:lpstr>
      <vt:lpstr>Qualitative Caregiver Feedback: Developing Themes</vt:lpstr>
      <vt:lpstr>Qualitative Caregiver Feedback (n=3)</vt:lpstr>
      <vt:lpstr>Medication Errors</vt:lpstr>
      <vt:lpstr>Our Learnings</vt:lpstr>
      <vt:lpstr>Sustainability Ideas</vt:lpstr>
      <vt:lpstr>Dissemination Opportunities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Touma, Amina</dc:creator>
  <cp:lastModifiedBy>Megan Conklin</cp:lastModifiedBy>
  <cp:revision>2</cp:revision>
  <dcterms:created xsi:type="dcterms:W3CDTF">2025-07-16T20:27:20Z</dcterms:created>
  <dcterms:modified xsi:type="dcterms:W3CDTF">2026-04-22T18:49:16Z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0x0101008930D5DEF34D5E45926668160672F800</vt:lpwstr>
  </property>
</Properties>
</file>