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"/>
  </p:notesMasterIdLst>
  <p:sldIdLst>
    <p:sldId id="256" r:id="rId5"/>
    <p:sldId id="260" r:id="rId6"/>
    <p:sldId id="259" r:id="rId7"/>
    <p:sldId id="257" r:id="rId8"/>
    <p:sldId id="258" r:id="rId9"/>
    <p:sldId id="261" r:id="rId10"/>
    <p:sldId id="262" r:id="rId11"/>
  </p:sldIdLst>
  <p:sldSz cx="18288000" cy="10287000"/>
  <p:notesSz cx="7010400" cy="9296400"/>
  <p:embeddedFontLst>
    <p:embeddedFont>
      <p:font typeface="Berlin Sans FB Demi" panose="020F0502020204030204" pitchFamily="34" charset="0"/>
      <p:bold r:id="rId13"/>
    </p:embeddedFont>
    <p:embeddedFont>
      <p:font typeface="DM Sans" panose="020F0502020204030204" pitchFamily="2" charset="0"/>
      <p:regular r:id="rId14"/>
      <p:bold r:id="rId15"/>
      <p:italic r:id="rId16"/>
      <p:boldItalic r:id="rId17"/>
    </p:embeddedFont>
    <p:embeddedFont>
      <p:font typeface="DM Sans Bold" panose="020B0604020202020204" charset="0"/>
      <p:regular r:id="rId18"/>
      <p:bold r:id="rId19"/>
    </p:embeddedFont>
    <p:embeddedFont>
      <p:font typeface="Franklin Gothic Demi" panose="020F0502020204030204" pitchFamily="34" charset="0"/>
      <p:regular r:id="rId20"/>
      <p:italic r:id="rId21"/>
    </p:embeddedFont>
    <p:embeddedFont>
      <p:font typeface="Franklin Gothic Demi Cond" panose="020F0502020204030204" pitchFamily="34" charset="0"/>
      <p:regular r:id="rId22"/>
    </p:embeddedFont>
    <p:embeddedFont>
      <p:font typeface="Oswald Bold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695"/>
    <a:srgbClr val="4EA3BE"/>
    <a:srgbClr val="5DA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E9FAC-F642-4CFC-836E-7869724BF496}" v="4" dt="2026-04-14T18:41:24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0" autoAdjust="0"/>
  </p:normalViewPr>
  <p:slideViewPr>
    <p:cSldViewPr snapToGrid="0">
      <p:cViewPr varScale="1">
        <p:scale>
          <a:sx n="49" d="100"/>
          <a:sy n="49" d="100"/>
        </p:scale>
        <p:origin x="72" y="4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3890F-5CA0-44F6-B87E-2299E487F8E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7A3BF-193A-41D3-9FF3-7E9C26E8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7A3BF-193A-41D3-9FF3-7E9C26E8F4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8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7A3BF-193A-41D3-9FF3-7E9C26E8F4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7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HXTqe1YfWE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869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80CACD-BEB6-B806-5742-B6EDD47C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282" y="-128338"/>
            <a:ext cx="4298053" cy="10415337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227496" y="3887163"/>
            <a:ext cx="13679672" cy="5494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100" dirty="0">
                <a:solidFill>
                  <a:srgbClr val="39869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ts val="4800"/>
              </a:lnSpc>
            </a:pP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tradition of the Sisters of St. Joseph of Carondelet, </a:t>
            </a:r>
          </a:p>
          <a:p>
            <a:pPr algn="ctr">
              <a:lnSpc>
                <a:spcPts val="4800"/>
              </a:lnSpc>
            </a:pP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St. Mary’s Health Clinics (SMHC) will carry out </a:t>
            </a:r>
            <a:b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healing ministry of Christ by providing necessary </a:t>
            </a:r>
          </a:p>
          <a:p>
            <a:pPr algn="ctr">
              <a:lnSpc>
                <a:spcPts val="4800"/>
              </a:lnSpc>
            </a:pP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accessible health services to the medically </a:t>
            </a:r>
          </a:p>
          <a:p>
            <a:pPr algn="ctr">
              <a:lnSpc>
                <a:spcPts val="4800"/>
              </a:lnSpc>
            </a:pPr>
            <a:r>
              <a:rPr lang="en-US" sz="3200" b="1" spc="100" dirty="0" err="1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uninusured</a:t>
            </a: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underserved.</a:t>
            </a:r>
          </a:p>
          <a:p>
            <a:pPr algn="ctr">
              <a:lnSpc>
                <a:spcPts val="4800"/>
              </a:lnSpc>
            </a:pPr>
            <a:endParaRPr lang="en-US" sz="3200" b="1" spc="100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4800"/>
              </a:lnSpc>
            </a:pPr>
            <a:r>
              <a:rPr lang="en-US" sz="3200" b="1" spc="100" dirty="0">
                <a:solidFill>
                  <a:srgbClr val="39869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VISION:</a:t>
            </a:r>
          </a:p>
          <a:p>
            <a:pPr algn="ctr">
              <a:lnSpc>
                <a:spcPts val="4800"/>
              </a:lnSpc>
            </a:pPr>
            <a:r>
              <a:rPr lang="en-US" sz="3200" b="1" spc="1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Affordable, accessible, quality healthcare is available to all individuals.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AE478-0736-EF53-7BF3-06EBB718C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008" y="3112356"/>
            <a:ext cx="5416382" cy="4062287"/>
          </a:xfrm>
          <a:prstGeom prst="rect">
            <a:avLst/>
          </a:prstGeom>
          <a:ln w="22225">
            <a:solidFill>
              <a:srgbClr val="398695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808192-5933-52DC-32BF-8AA620788E9B}"/>
              </a:ext>
            </a:extLst>
          </p:cNvPr>
          <p:cNvSpPr txBox="1"/>
          <p:nvPr/>
        </p:nvSpPr>
        <p:spPr>
          <a:xfrm>
            <a:off x="4263036" y="1200884"/>
            <a:ext cx="80796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398695"/>
                </a:solidFill>
                <a:latin typeface="Franklin Gothic Demi Cond" panose="020B0706030402020204" pitchFamily="34" charset="0"/>
              </a:rPr>
              <a:t>St. Mary’s Health Clinics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7BAA6-4967-F50D-D97A-69C112F7E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93" y="724092"/>
            <a:ext cx="2215025" cy="29285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01C4D7FD-EA93-8E7D-6DB6-EC75F99E9845}"/>
              </a:ext>
            </a:extLst>
          </p:cNvPr>
          <p:cNvGrpSpPr/>
          <p:nvPr/>
        </p:nvGrpSpPr>
        <p:grpSpPr>
          <a:xfrm>
            <a:off x="279481" y="2713219"/>
            <a:ext cx="17489196" cy="6964499"/>
            <a:chOff x="0" y="71049"/>
            <a:chExt cx="23318928" cy="9285999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FE866527-DAB9-DBD8-A803-4D35BC75687B}"/>
                </a:ext>
              </a:extLst>
            </p:cNvPr>
            <p:cNvSpPr/>
            <p:nvPr/>
          </p:nvSpPr>
          <p:spPr>
            <a:xfrm>
              <a:off x="0" y="3209744"/>
              <a:ext cx="11511200" cy="0"/>
            </a:xfrm>
            <a:prstGeom prst="line">
              <a:avLst/>
            </a:prstGeom>
            <a:ln w="2514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F8CC3F9-666E-1D82-2B70-9178A095B739}"/>
                </a:ext>
              </a:extLst>
            </p:cNvPr>
            <p:cNvSpPr/>
            <p:nvPr/>
          </p:nvSpPr>
          <p:spPr>
            <a:xfrm>
              <a:off x="794470" y="71049"/>
              <a:ext cx="1698349" cy="2772815"/>
            </a:xfrm>
            <a:custGeom>
              <a:avLst/>
              <a:gdLst/>
              <a:ahLst/>
              <a:cxnLst/>
              <a:rect l="l" t="t" r="r" b="b"/>
              <a:pathLst>
                <a:path w="1698349" h="2772815">
                  <a:moveTo>
                    <a:pt x="0" y="0"/>
                  </a:moveTo>
                  <a:lnTo>
                    <a:pt x="1698349" y="0"/>
                  </a:lnTo>
                  <a:lnTo>
                    <a:pt x="1698349" y="2772814"/>
                  </a:lnTo>
                  <a:lnTo>
                    <a:pt x="0" y="2772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6E983837-9D8C-D80A-7746-BE3FF7C970BD}"/>
                </a:ext>
              </a:extLst>
            </p:cNvPr>
            <p:cNvSpPr/>
            <p:nvPr/>
          </p:nvSpPr>
          <p:spPr>
            <a:xfrm>
              <a:off x="9969385" y="3210745"/>
              <a:ext cx="13349542" cy="1003"/>
            </a:xfrm>
            <a:prstGeom prst="line">
              <a:avLst/>
            </a:prstGeom>
            <a:ln w="25143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C172A3D-AFB3-5545-A9D9-EC3DEF49952D}"/>
                </a:ext>
              </a:extLst>
            </p:cNvPr>
            <p:cNvSpPr/>
            <p:nvPr/>
          </p:nvSpPr>
          <p:spPr>
            <a:xfrm>
              <a:off x="12389309" y="406314"/>
              <a:ext cx="1938978" cy="2516314"/>
            </a:xfrm>
            <a:custGeom>
              <a:avLst/>
              <a:gdLst/>
              <a:ahLst/>
              <a:cxnLst/>
              <a:rect l="l" t="t" r="r" b="b"/>
              <a:pathLst>
                <a:path w="1938978" h="2516314">
                  <a:moveTo>
                    <a:pt x="0" y="0"/>
                  </a:moveTo>
                  <a:lnTo>
                    <a:pt x="1938979" y="0"/>
                  </a:lnTo>
                  <a:lnTo>
                    <a:pt x="1938979" y="2516315"/>
                  </a:lnTo>
                  <a:lnTo>
                    <a:pt x="0" y="2516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2408" r="-42453" b="-4244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BA196DF-9723-FDB8-3CA4-628F63550602}"/>
                </a:ext>
              </a:extLst>
            </p:cNvPr>
            <p:cNvSpPr/>
            <p:nvPr/>
          </p:nvSpPr>
          <p:spPr>
            <a:xfrm>
              <a:off x="17288205" y="258598"/>
              <a:ext cx="2540491" cy="2540491"/>
            </a:xfrm>
            <a:custGeom>
              <a:avLst/>
              <a:gdLst/>
              <a:ahLst/>
              <a:cxnLst/>
              <a:rect l="l" t="t" r="r" b="b"/>
              <a:pathLst>
                <a:path w="2540491" h="2540491">
                  <a:moveTo>
                    <a:pt x="0" y="0"/>
                  </a:moveTo>
                  <a:lnTo>
                    <a:pt x="2540491" y="0"/>
                  </a:lnTo>
                  <a:lnTo>
                    <a:pt x="2540491" y="2540491"/>
                  </a:lnTo>
                  <a:lnTo>
                    <a:pt x="0" y="2540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D4008E22-E03D-ED00-1399-297EC2FDBF3C}"/>
                </a:ext>
              </a:extLst>
            </p:cNvPr>
            <p:cNvGrpSpPr/>
            <p:nvPr/>
          </p:nvGrpSpPr>
          <p:grpSpPr>
            <a:xfrm>
              <a:off x="1236721" y="3032936"/>
              <a:ext cx="381765" cy="381765"/>
              <a:chOff x="0" y="0"/>
              <a:chExt cx="812800" cy="812800"/>
            </a:xfrm>
          </p:grpSpPr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46C9814A-921C-10C0-D849-77EB8CB49D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14">
                <a:extLst>
                  <a:ext uri="{FF2B5EF4-FFF2-40B4-BE49-F238E27FC236}">
                    <a16:creationId xmlns:a16="http://schemas.microsoft.com/office/drawing/2014/main" id="{944D374C-302B-02EC-340D-3CA11F343F43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81B80D76-714E-774A-706B-6E15BD7E7D0B}"/>
                </a:ext>
              </a:extLst>
            </p:cNvPr>
            <p:cNvSpPr txBox="1"/>
            <p:nvPr/>
          </p:nvSpPr>
          <p:spPr>
            <a:xfrm>
              <a:off x="533392" y="4107405"/>
              <a:ext cx="1788423" cy="524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4 pioneer Sisters of St. Joseph of Carondelet arrived by riverboat in St. Paul to establish a mission on the banks of the Mississippi River. 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8446B0E2-6CF8-CFD2-CD87-EE47CD98EB8E}"/>
                </a:ext>
              </a:extLst>
            </p:cNvPr>
            <p:cNvSpPr txBox="1"/>
            <p:nvPr/>
          </p:nvSpPr>
          <p:spPr>
            <a:xfrm>
              <a:off x="106861" y="3557920"/>
              <a:ext cx="2641483" cy="420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84" spc="184">
                  <a:solidFill>
                    <a:srgbClr val="231F20"/>
                  </a:solidFill>
                  <a:latin typeface="DM Sans Bold"/>
                </a:rPr>
                <a:t>1851</a:t>
              </a:r>
            </a:p>
          </p:txBody>
        </p:sp>
        <p:grpSp>
          <p:nvGrpSpPr>
            <p:cNvPr id="14" name="Group 17">
              <a:extLst>
                <a:ext uri="{FF2B5EF4-FFF2-40B4-BE49-F238E27FC236}">
                  <a16:creationId xmlns:a16="http://schemas.microsoft.com/office/drawing/2014/main" id="{61F9E8EA-7E5F-586D-FA94-A79DAFE554D2}"/>
                </a:ext>
              </a:extLst>
            </p:cNvPr>
            <p:cNvGrpSpPr/>
            <p:nvPr/>
          </p:nvGrpSpPr>
          <p:grpSpPr>
            <a:xfrm>
              <a:off x="7113251" y="3032936"/>
              <a:ext cx="381765" cy="381765"/>
              <a:chOff x="0" y="0"/>
              <a:chExt cx="812800" cy="812800"/>
            </a:xfrm>
          </p:grpSpPr>
          <p:sp>
            <p:nvSpPr>
              <p:cNvPr id="48" name="Freeform 18">
                <a:extLst>
                  <a:ext uri="{FF2B5EF4-FFF2-40B4-BE49-F238E27FC236}">
                    <a16:creationId xmlns:a16="http://schemas.microsoft.com/office/drawing/2014/main" id="{6F8668EB-929B-397F-DE58-302201ABBA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19">
                <a:extLst>
                  <a:ext uri="{FF2B5EF4-FFF2-40B4-BE49-F238E27FC236}">
                    <a16:creationId xmlns:a16="http://schemas.microsoft.com/office/drawing/2014/main" id="{F66B8F91-3AB2-B3CA-0ADB-F8DADD7C366C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F328FBF3-55DF-429B-AAE3-43A9E5BD15C3}"/>
                </a:ext>
              </a:extLst>
            </p:cNvPr>
            <p:cNvSpPr txBox="1"/>
            <p:nvPr/>
          </p:nvSpPr>
          <p:spPr>
            <a:xfrm>
              <a:off x="5903528" y="4045264"/>
              <a:ext cx="2823880" cy="524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The CSJs operated hospitals in MN for more than 130 years. BY 1990, the sisters in MN decided to leave the hospital business but noticed that many hard-working people didn’t have access to affordable health care. </a:t>
              </a: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7516141A-E133-A5C5-FC89-0F948410EF5E}"/>
                </a:ext>
              </a:extLst>
            </p:cNvPr>
            <p:cNvSpPr txBox="1"/>
            <p:nvPr/>
          </p:nvSpPr>
          <p:spPr>
            <a:xfrm>
              <a:off x="6075345" y="3489744"/>
              <a:ext cx="2376990" cy="420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84" spc="184">
                  <a:solidFill>
                    <a:srgbClr val="231F20"/>
                  </a:solidFill>
                  <a:latin typeface="DM Sans Bold"/>
                </a:rPr>
                <a:t>1990</a:t>
              </a:r>
            </a:p>
          </p:txBody>
        </p:sp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3A34EB9B-AAFC-3F7D-DCBD-0035E850AB46}"/>
                </a:ext>
              </a:extLst>
            </p:cNvPr>
            <p:cNvGrpSpPr/>
            <p:nvPr/>
          </p:nvGrpSpPr>
          <p:grpSpPr>
            <a:xfrm>
              <a:off x="21118547" y="3032936"/>
              <a:ext cx="381765" cy="381765"/>
              <a:chOff x="0" y="0"/>
              <a:chExt cx="812800" cy="812800"/>
            </a:xfrm>
          </p:grpSpPr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5CEAF827-ECB8-75FC-18DC-D2022B709B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24">
                <a:extLst>
                  <a:ext uri="{FF2B5EF4-FFF2-40B4-BE49-F238E27FC236}">
                    <a16:creationId xmlns:a16="http://schemas.microsoft.com/office/drawing/2014/main" id="{A704FFD2-E40B-0963-5756-8689C3CE16CD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073AE650-FBCF-1690-613C-BD4848BA73E4}"/>
                </a:ext>
              </a:extLst>
            </p:cNvPr>
            <p:cNvSpPr txBox="1"/>
            <p:nvPr/>
          </p:nvSpPr>
          <p:spPr>
            <a:xfrm>
              <a:off x="20434875" y="4045264"/>
              <a:ext cx="2721071" cy="4873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6 clinics in </a:t>
              </a:r>
            </a:p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St. Paul, Minneapolis, Brooklyn Park. Apple Valley and Shakopee. Includes 150+  nurses, providers, interpreters, admission staff, and drivers who volunteer at the clinics.  </a:t>
              </a:r>
            </a:p>
          </p:txBody>
        </p: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A34FE77-55EB-224F-BFE7-F016BE2B009B}"/>
                </a:ext>
              </a:extLst>
            </p:cNvPr>
            <p:cNvSpPr txBox="1"/>
            <p:nvPr/>
          </p:nvSpPr>
          <p:spPr>
            <a:xfrm>
              <a:off x="19299932" y="3508794"/>
              <a:ext cx="4018996" cy="365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6"/>
                </a:lnSpc>
              </a:pPr>
              <a:r>
                <a:rPr lang="en-US" sz="1714" spc="168">
                  <a:solidFill>
                    <a:srgbClr val="231F20"/>
                  </a:solidFill>
                  <a:latin typeface="DM Sans Bold"/>
                </a:rPr>
                <a:t>TODAY</a:t>
              </a:r>
            </a:p>
          </p:txBody>
        </p:sp>
        <p:grpSp>
          <p:nvGrpSpPr>
            <p:cNvPr id="20" name="Group 27">
              <a:extLst>
                <a:ext uri="{FF2B5EF4-FFF2-40B4-BE49-F238E27FC236}">
                  <a16:creationId xmlns:a16="http://schemas.microsoft.com/office/drawing/2014/main" id="{07AF706C-BCB0-C9DC-93C1-B5879C79D45E}"/>
                </a:ext>
              </a:extLst>
            </p:cNvPr>
            <p:cNvGrpSpPr/>
            <p:nvPr/>
          </p:nvGrpSpPr>
          <p:grpSpPr>
            <a:xfrm>
              <a:off x="13166169" y="3032936"/>
              <a:ext cx="381765" cy="381765"/>
              <a:chOff x="0" y="0"/>
              <a:chExt cx="812800" cy="812800"/>
            </a:xfrm>
          </p:grpSpPr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678CB21D-0DAF-84A1-3FAD-B1ECEE1081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29">
                <a:extLst>
                  <a:ext uri="{FF2B5EF4-FFF2-40B4-BE49-F238E27FC236}">
                    <a16:creationId xmlns:a16="http://schemas.microsoft.com/office/drawing/2014/main" id="{B54C0349-087C-553D-DC5B-A08D1D6942B5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84DBE996-136A-40EE-3BBA-E0D80B7774D3}"/>
                </a:ext>
              </a:extLst>
            </p:cNvPr>
            <p:cNvSpPr txBox="1"/>
            <p:nvPr/>
          </p:nvSpPr>
          <p:spPr>
            <a:xfrm>
              <a:off x="12349592" y="4106411"/>
              <a:ext cx="2231549" cy="2992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SMHC began! 5 clinics opened </a:t>
              </a:r>
            </a:p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31 doctors and 22 nurses volunteered to staff its clinics. </a:t>
              </a: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2E5A3212-3993-3244-2CAF-B3BC986870CA}"/>
                </a:ext>
              </a:extLst>
            </p:cNvPr>
            <p:cNvSpPr txBox="1"/>
            <p:nvPr/>
          </p:nvSpPr>
          <p:spPr>
            <a:xfrm>
              <a:off x="11882592" y="3565174"/>
              <a:ext cx="2952413" cy="418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1"/>
                </a:lnSpc>
              </a:pPr>
              <a:r>
                <a:rPr lang="en-US" sz="1885" spc="184">
                  <a:solidFill>
                    <a:srgbClr val="231F20"/>
                  </a:solidFill>
                  <a:latin typeface="DM Sans Bold"/>
                </a:rPr>
                <a:t>1992</a:t>
              </a:r>
            </a:p>
          </p:txBody>
        </p:sp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F03E5382-B4AC-F347-4641-BBF2549A9A0D}"/>
                </a:ext>
              </a:extLst>
            </p:cNvPr>
            <p:cNvGrpSpPr/>
            <p:nvPr/>
          </p:nvGrpSpPr>
          <p:grpSpPr>
            <a:xfrm>
              <a:off x="15697200" y="3032936"/>
              <a:ext cx="381765" cy="381765"/>
              <a:chOff x="0" y="0"/>
              <a:chExt cx="812800" cy="812800"/>
            </a:xfrm>
          </p:grpSpPr>
          <p:sp>
            <p:nvSpPr>
              <p:cNvPr id="42" name="Freeform 33">
                <a:extLst>
                  <a:ext uri="{FF2B5EF4-FFF2-40B4-BE49-F238E27FC236}">
                    <a16:creationId xmlns:a16="http://schemas.microsoft.com/office/drawing/2014/main" id="{7A1E7502-7908-81E6-6587-EB4D3F70039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34">
                <a:extLst>
                  <a:ext uri="{FF2B5EF4-FFF2-40B4-BE49-F238E27FC236}">
                    <a16:creationId xmlns:a16="http://schemas.microsoft.com/office/drawing/2014/main" id="{5913D1D8-D5C7-8C4E-ABF1-403C99101822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4" name="TextBox 35">
              <a:extLst>
                <a:ext uri="{FF2B5EF4-FFF2-40B4-BE49-F238E27FC236}">
                  <a16:creationId xmlns:a16="http://schemas.microsoft.com/office/drawing/2014/main" id="{499E2DCB-AC00-A511-549A-D210C41DB5B2}"/>
                </a:ext>
              </a:extLst>
            </p:cNvPr>
            <p:cNvSpPr txBox="1"/>
            <p:nvPr/>
          </p:nvSpPr>
          <p:spPr>
            <a:xfrm>
              <a:off x="14964011" y="4140623"/>
              <a:ext cx="1998937" cy="1555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90"/>
                </a:lnSpc>
              </a:pPr>
              <a:r>
                <a:rPr lang="en-US" sz="1659" spc="162" dirty="0">
                  <a:solidFill>
                    <a:srgbClr val="231F20"/>
                  </a:solidFill>
                  <a:latin typeface="DM Sans"/>
                </a:rPr>
                <a:t>SMHC added </a:t>
              </a:r>
            </a:p>
            <a:p>
              <a:pPr>
                <a:lnSpc>
                  <a:spcPts val="2290"/>
                </a:lnSpc>
              </a:pPr>
              <a:r>
                <a:rPr lang="en-US" sz="1659" spc="162" dirty="0">
                  <a:solidFill>
                    <a:srgbClr val="231F20"/>
                  </a:solidFill>
                  <a:latin typeface="DM Sans"/>
                </a:rPr>
                <a:t>Latino Outreach Program</a:t>
              </a:r>
            </a:p>
          </p:txBody>
        </p:sp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A7851EC2-8496-2F59-0515-48B9D646896E}"/>
                </a:ext>
              </a:extLst>
            </p:cNvPr>
            <p:cNvSpPr txBox="1"/>
            <p:nvPr/>
          </p:nvSpPr>
          <p:spPr>
            <a:xfrm>
              <a:off x="14487272" y="3565173"/>
              <a:ext cx="2952413" cy="425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1"/>
                </a:lnSpc>
              </a:pPr>
              <a:r>
                <a:rPr lang="en-US" sz="1885" spc="184">
                  <a:solidFill>
                    <a:srgbClr val="231F20"/>
                  </a:solidFill>
                  <a:latin typeface="DM Sans Bold"/>
                </a:rPr>
                <a:t>2002</a:t>
              </a:r>
            </a:p>
          </p:txBody>
        </p:sp>
        <p:grpSp>
          <p:nvGrpSpPr>
            <p:cNvPr id="26" name="Group 37">
              <a:extLst>
                <a:ext uri="{FF2B5EF4-FFF2-40B4-BE49-F238E27FC236}">
                  <a16:creationId xmlns:a16="http://schemas.microsoft.com/office/drawing/2014/main" id="{4546C5E4-64BC-AA05-B854-BE3391CA3955}"/>
                </a:ext>
              </a:extLst>
            </p:cNvPr>
            <p:cNvGrpSpPr/>
            <p:nvPr/>
          </p:nvGrpSpPr>
          <p:grpSpPr>
            <a:xfrm>
              <a:off x="18311227" y="3032936"/>
              <a:ext cx="381765" cy="381765"/>
              <a:chOff x="0" y="0"/>
              <a:chExt cx="812800" cy="812800"/>
            </a:xfrm>
          </p:grpSpPr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3E877286-6DA8-C5C8-5B77-6AFF4909C5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39">
                <a:extLst>
                  <a:ext uri="{FF2B5EF4-FFF2-40B4-BE49-F238E27FC236}">
                    <a16:creationId xmlns:a16="http://schemas.microsoft.com/office/drawing/2014/main" id="{2966BE78-9594-C616-CD41-9AF4933352AA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7" name="TextBox 40">
              <a:extLst>
                <a:ext uri="{FF2B5EF4-FFF2-40B4-BE49-F238E27FC236}">
                  <a16:creationId xmlns:a16="http://schemas.microsoft.com/office/drawing/2014/main" id="{D4938DEE-4EF1-34B6-5FB9-6C31FAE8849A}"/>
                </a:ext>
              </a:extLst>
            </p:cNvPr>
            <p:cNvSpPr txBox="1"/>
            <p:nvPr/>
          </p:nvSpPr>
          <p:spPr>
            <a:xfrm>
              <a:off x="17536503" y="4072764"/>
              <a:ext cx="2324817" cy="33687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SMHC partnered with the Mexican Consulate to offer education and referrals through the </a:t>
              </a:r>
              <a:r>
                <a:rPr lang="en-US" sz="1583" spc="155" dirty="0" err="1">
                  <a:solidFill>
                    <a:srgbClr val="231F20"/>
                  </a:solidFill>
                  <a:latin typeface="DM Sans"/>
                </a:rPr>
                <a:t>Ventanilla</a:t>
              </a: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 de Salud (VDS) </a:t>
              </a:r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ADF1C2AA-8018-3B47-8EDB-7814BD808984}"/>
                </a:ext>
              </a:extLst>
            </p:cNvPr>
            <p:cNvSpPr txBox="1"/>
            <p:nvPr/>
          </p:nvSpPr>
          <p:spPr>
            <a:xfrm>
              <a:off x="17082244" y="3534444"/>
              <a:ext cx="2952413" cy="418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1"/>
                </a:lnSpc>
              </a:pPr>
              <a:r>
                <a:rPr lang="en-US" sz="1885" spc="184">
                  <a:solidFill>
                    <a:srgbClr val="231F20"/>
                  </a:solidFill>
                  <a:latin typeface="DM Sans Bold"/>
                </a:rPr>
                <a:t>2012</a:t>
              </a:r>
            </a:p>
          </p:txBody>
        </p:sp>
        <p:grpSp>
          <p:nvGrpSpPr>
            <p:cNvPr id="29" name="Group 42">
              <a:extLst>
                <a:ext uri="{FF2B5EF4-FFF2-40B4-BE49-F238E27FC236}">
                  <a16:creationId xmlns:a16="http://schemas.microsoft.com/office/drawing/2014/main" id="{2B160EF5-FE55-36EE-ED1D-E9A48A7AD942}"/>
                </a:ext>
              </a:extLst>
            </p:cNvPr>
            <p:cNvGrpSpPr/>
            <p:nvPr/>
          </p:nvGrpSpPr>
          <p:grpSpPr>
            <a:xfrm>
              <a:off x="10275255" y="3032936"/>
              <a:ext cx="381765" cy="381765"/>
              <a:chOff x="0" y="0"/>
              <a:chExt cx="812800" cy="812800"/>
            </a:xfrm>
          </p:grpSpPr>
          <p:sp>
            <p:nvSpPr>
              <p:cNvPr id="38" name="Freeform 43">
                <a:extLst>
                  <a:ext uri="{FF2B5EF4-FFF2-40B4-BE49-F238E27FC236}">
                    <a16:creationId xmlns:a16="http://schemas.microsoft.com/office/drawing/2014/main" id="{7316A7D5-0974-1F70-5838-F87EC31E4F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44">
                <a:extLst>
                  <a:ext uri="{FF2B5EF4-FFF2-40B4-BE49-F238E27FC236}">
                    <a16:creationId xmlns:a16="http://schemas.microsoft.com/office/drawing/2014/main" id="{3AD3C3A9-BF6D-7C1C-8D41-FD5C08D1077C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30" name="TextBox 45">
              <a:extLst>
                <a:ext uri="{FF2B5EF4-FFF2-40B4-BE49-F238E27FC236}">
                  <a16:creationId xmlns:a16="http://schemas.microsoft.com/office/drawing/2014/main" id="{6DABA97D-1B82-CF4E-FC10-061CB2C8DE73}"/>
                </a:ext>
              </a:extLst>
            </p:cNvPr>
            <p:cNvSpPr txBox="1"/>
            <p:nvPr/>
          </p:nvSpPr>
          <p:spPr>
            <a:xfrm>
              <a:off x="9090097" y="4020209"/>
              <a:ext cx="2876625" cy="524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The sale of St. Mary’s Hospital in Minneapolis in December provided the funding needed for the Sisters to “return to their roots” and begin a new chapter of healthcare ministry: St. Mary’s Health Clinics (SMHC).</a:t>
              </a:r>
            </a:p>
          </p:txBody>
        </p:sp>
        <p:sp>
          <p:nvSpPr>
            <p:cNvPr id="31" name="TextBox 46">
              <a:extLst>
                <a:ext uri="{FF2B5EF4-FFF2-40B4-BE49-F238E27FC236}">
                  <a16:creationId xmlns:a16="http://schemas.microsoft.com/office/drawing/2014/main" id="{60D281DF-7C96-7D96-49D5-B11C5DE54765}"/>
                </a:ext>
              </a:extLst>
            </p:cNvPr>
            <p:cNvSpPr txBox="1"/>
            <p:nvPr/>
          </p:nvSpPr>
          <p:spPr>
            <a:xfrm>
              <a:off x="9230227" y="3534444"/>
              <a:ext cx="2513289" cy="420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84" spc="184">
                  <a:solidFill>
                    <a:srgbClr val="231F20"/>
                  </a:solidFill>
                  <a:latin typeface="DM Sans Bold"/>
                </a:rPr>
                <a:t>1991</a:t>
              </a:r>
            </a:p>
          </p:txBody>
        </p:sp>
        <p:grpSp>
          <p:nvGrpSpPr>
            <p:cNvPr id="32" name="Group 47">
              <a:extLst>
                <a:ext uri="{FF2B5EF4-FFF2-40B4-BE49-F238E27FC236}">
                  <a16:creationId xmlns:a16="http://schemas.microsoft.com/office/drawing/2014/main" id="{946AE4C5-D598-E7A2-E708-B346A048E952}"/>
                </a:ext>
              </a:extLst>
            </p:cNvPr>
            <p:cNvGrpSpPr/>
            <p:nvPr/>
          </p:nvGrpSpPr>
          <p:grpSpPr>
            <a:xfrm>
              <a:off x="3958067" y="3032936"/>
              <a:ext cx="381765" cy="381765"/>
              <a:chOff x="0" y="0"/>
              <a:chExt cx="812800" cy="812800"/>
            </a:xfrm>
          </p:grpSpPr>
          <p:sp>
            <p:nvSpPr>
              <p:cNvPr id="36" name="Freeform 48">
                <a:extLst>
                  <a:ext uri="{FF2B5EF4-FFF2-40B4-BE49-F238E27FC236}">
                    <a16:creationId xmlns:a16="http://schemas.microsoft.com/office/drawing/2014/main" id="{B8A26EC3-519A-92ED-2717-6E5BAB8E5B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1312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49">
                <a:extLst>
                  <a:ext uri="{FF2B5EF4-FFF2-40B4-BE49-F238E27FC236}">
                    <a16:creationId xmlns:a16="http://schemas.microsoft.com/office/drawing/2014/main" id="{70A67E3E-2C64-709E-65D1-79A8DFF7A835}"/>
                  </a:ext>
                </a:extLst>
              </p:cNvPr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29324" tIns="29324" rIns="29324" bIns="29324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33" name="TextBox 50">
              <a:extLst>
                <a:ext uri="{FF2B5EF4-FFF2-40B4-BE49-F238E27FC236}">
                  <a16:creationId xmlns:a16="http://schemas.microsoft.com/office/drawing/2014/main" id="{C992C472-BC91-9B63-0E47-B1B274489B52}"/>
                </a:ext>
              </a:extLst>
            </p:cNvPr>
            <p:cNvSpPr txBox="1"/>
            <p:nvPr/>
          </p:nvSpPr>
          <p:spPr>
            <a:xfrm>
              <a:off x="2748345" y="4045264"/>
              <a:ext cx="2823880" cy="5249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5"/>
                </a:lnSpc>
              </a:pP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The Sisters’ impact expanded quickly when a deadly Cholera epidemic broke out. They converted their log cabin schoolhouse into a makeshift hospital that became </a:t>
              </a:r>
              <a:br>
                <a:rPr lang="en-US" sz="1583" spc="155" dirty="0">
                  <a:solidFill>
                    <a:srgbClr val="231F20"/>
                  </a:solidFill>
                  <a:latin typeface="DM Sans"/>
                </a:rPr>
              </a:b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St. Joseph Hospital </a:t>
              </a:r>
              <a:br>
                <a:rPr lang="en-US" sz="1583" spc="155" dirty="0">
                  <a:solidFill>
                    <a:srgbClr val="231F20"/>
                  </a:solidFill>
                  <a:latin typeface="DM Sans"/>
                </a:rPr>
              </a:br>
              <a:r>
                <a:rPr lang="en-US" sz="1583" spc="155" dirty="0">
                  <a:solidFill>
                    <a:srgbClr val="231F20"/>
                  </a:solidFill>
                  <a:latin typeface="DM Sans"/>
                </a:rPr>
                <a:t>in St. Paul. </a:t>
              </a:r>
            </a:p>
          </p:txBody>
        </p:sp>
        <p:sp>
          <p:nvSpPr>
            <p:cNvPr id="34" name="TextBox 51">
              <a:extLst>
                <a:ext uri="{FF2B5EF4-FFF2-40B4-BE49-F238E27FC236}">
                  <a16:creationId xmlns:a16="http://schemas.microsoft.com/office/drawing/2014/main" id="{70675BD2-4743-237A-3D22-EF020EB5CD0F}"/>
                </a:ext>
              </a:extLst>
            </p:cNvPr>
            <p:cNvSpPr txBox="1"/>
            <p:nvPr/>
          </p:nvSpPr>
          <p:spPr>
            <a:xfrm>
              <a:off x="2920161" y="3489744"/>
              <a:ext cx="2376990" cy="420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84" spc="184">
                  <a:solidFill>
                    <a:srgbClr val="231F20"/>
                  </a:solidFill>
                  <a:latin typeface="DM Sans Bold"/>
                </a:rPr>
                <a:t>1853</a:t>
              </a:r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4480988-8812-486F-5FA8-4703F26F3400}"/>
                </a:ext>
              </a:extLst>
            </p:cNvPr>
            <p:cNvSpPr/>
            <p:nvPr/>
          </p:nvSpPr>
          <p:spPr>
            <a:xfrm>
              <a:off x="5696371" y="154289"/>
              <a:ext cx="3215524" cy="2585266"/>
            </a:xfrm>
            <a:custGeom>
              <a:avLst/>
              <a:gdLst/>
              <a:ahLst/>
              <a:cxnLst/>
              <a:rect l="l" t="t" r="r" b="b"/>
              <a:pathLst>
                <a:path w="3215524" h="2585265">
                  <a:moveTo>
                    <a:pt x="0" y="0"/>
                  </a:moveTo>
                  <a:lnTo>
                    <a:pt x="3215525" y="0"/>
                  </a:lnTo>
                  <a:lnTo>
                    <a:pt x="3215525" y="2585265"/>
                  </a:lnTo>
                  <a:lnTo>
                    <a:pt x="0" y="258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DC2210B-32D1-A5E1-D7BB-7BE21930746C}"/>
              </a:ext>
            </a:extLst>
          </p:cNvPr>
          <p:cNvSpPr txBox="1"/>
          <p:nvPr/>
        </p:nvSpPr>
        <p:spPr>
          <a:xfrm>
            <a:off x="1" y="374754"/>
            <a:ext cx="1809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98695"/>
                </a:solidFill>
                <a:latin typeface="Franklin Gothic Demi" panose="020B0703020102020204" pitchFamily="34" charset="0"/>
              </a:rPr>
              <a:t>St. Mary’s Health Clinics </a:t>
            </a:r>
          </a:p>
        </p:txBody>
      </p:sp>
    </p:spTree>
    <p:extLst>
      <p:ext uri="{BB962C8B-B14F-4D97-AF65-F5344CB8AC3E}">
        <p14:creationId xmlns:p14="http://schemas.microsoft.com/office/powerpoint/2010/main" val="334875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2789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lnTo>
                    <a:pt x="0" y="0"/>
                  </a:lnTo>
                </a:path>
              </a:pathLst>
            </a:custGeom>
            <a:solidFill>
              <a:srgbClr val="0B8A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57492" y="2240629"/>
            <a:ext cx="9851814" cy="8315108"/>
            <a:chOff x="-131799" y="-66294"/>
            <a:chExt cx="13135752" cy="10236517"/>
          </a:xfrm>
        </p:grpSpPr>
        <p:sp>
          <p:nvSpPr>
            <p:cNvPr id="9" name="Freeform 9"/>
            <p:cNvSpPr/>
            <p:nvPr/>
          </p:nvSpPr>
          <p:spPr>
            <a:xfrm>
              <a:off x="0" y="922372"/>
              <a:ext cx="13003953" cy="1377130"/>
            </a:xfrm>
            <a:custGeom>
              <a:avLst/>
              <a:gdLst/>
              <a:ahLst/>
              <a:cxnLst/>
              <a:rect l="l" t="t" r="r" b="b"/>
              <a:pathLst>
                <a:path w="13003953" h="1377130">
                  <a:moveTo>
                    <a:pt x="0" y="0"/>
                  </a:moveTo>
                  <a:lnTo>
                    <a:pt x="13003953" y="0"/>
                  </a:lnTo>
                  <a:lnTo>
                    <a:pt x="13003953" y="1377129"/>
                  </a:lnTo>
                  <a:lnTo>
                    <a:pt x="0" y="137712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4142111"/>
              <a:ext cx="13003953" cy="1377130"/>
            </a:xfrm>
            <a:custGeom>
              <a:avLst/>
              <a:gdLst/>
              <a:ahLst/>
              <a:cxnLst/>
              <a:rect l="l" t="t" r="r" b="b"/>
              <a:pathLst>
                <a:path w="13003953" h="1377130">
                  <a:moveTo>
                    <a:pt x="0" y="0"/>
                  </a:moveTo>
                  <a:lnTo>
                    <a:pt x="13003953" y="0"/>
                  </a:lnTo>
                  <a:lnTo>
                    <a:pt x="13003953" y="1377129"/>
                  </a:lnTo>
                  <a:lnTo>
                    <a:pt x="0" y="137712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131799" y="2800893"/>
              <a:ext cx="13003953" cy="1377130"/>
            </a:xfrm>
            <a:custGeom>
              <a:avLst/>
              <a:gdLst/>
              <a:ahLst/>
              <a:cxnLst/>
              <a:rect l="l" t="t" r="r" b="b"/>
              <a:pathLst>
                <a:path w="13003953" h="1377130">
                  <a:moveTo>
                    <a:pt x="0" y="0"/>
                  </a:moveTo>
                  <a:lnTo>
                    <a:pt x="13003953" y="0"/>
                  </a:lnTo>
                  <a:lnTo>
                    <a:pt x="13003953" y="1377129"/>
                  </a:lnTo>
                  <a:lnTo>
                    <a:pt x="0" y="137712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-44840" y="2418654"/>
              <a:ext cx="11525803" cy="3716034"/>
              <a:chOff x="-12885" y="-255029"/>
              <a:chExt cx="3312026" cy="106782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2885" y="-255029"/>
                <a:ext cx="3312026" cy="253709"/>
              </a:xfrm>
              <a:custGeom>
                <a:avLst/>
                <a:gdLst/>
                <a:ahLst/>
                <a:cxnLst/>
                <a:rect l="l" t="t" r="r" b="b"/>
                <a:pathLst>
                  <a:path w="3682024" h="418287">
                    <a:moveTo>
                      <a:pt x="0" y="0"/>
                    </a:moveTo>
                    <a:lnTo>
                      <a:pt x="3682024" y="0"/>
                    </a:lnTo>
                    <a:lnTo>
                      <a:pt x="3682024" y="418287"/>
                    </a:lnTo>
                    <a:lnTo>
                      <a:pt x="0" y="4182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FB6BA">
                  <a:alpha val="40000"/>
                </a:srgb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3541693"/>
              <a:ext cx="12596924" cy="4826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48286" lvl="1">
                <a:lnSpc>
                  <a:spcPts val="3174"/>
                </a:lnSpc>
              </a:pPr>
              <a:endParaRPr lang="en-US" sz="2300" spc="225" dirty="0">
                <a:solidFill>
                  <a:srgbClr val="231F20"/>
                </a:solidFill>
                <a:latin typeface="DM Sans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-44840" y="1223635"/>
              <a:ext cx="11525804" cy="3314730"/>
              <a:chOff x="-12885" y="-139713"/>
              <a:chExt cx="3312026" cy="95251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2885" y="-139713"/>
                <a:ext cx="3312026" cy="267358"/>
              </a:xfrm>
              <a:custGeom>
                <a:avLst/>
                <a:gdLst/>
                <a:ahLst/>
                <a:cxnLst/>
                <a:rect l="l" t="t" r="r" b="b"/>
                <a:pathLst>
                  <a:path w="3682024" h="294264">
                    <a:moveTo>
                      <a:pt x="0" y="0"/>
                    </a:moveTo>
                    <a:lnTo>
                      <a:pt x="3682024" y="0"/>
                    </a:lnTo>
                    <a:lnTo>
                      <a:pt x="3682024" y="294264"/>
                    </a:lnTo>
                    <a:lnTo>
                      <a:pt x="0" y="29426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FB6BA">
                  <a:alpha val="4000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-44840" y="1336024"/>
              <a:ext cx="11525803" cy="7577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38615" lvl="1">
                <a:lnSpc>
                  <a:spcPts val="2400"/>
                </a:lnSpc>
              </a:pPr>
              <a:r>
                <a:rPr lang="en-US" sz="2000" dirty="0">
                  <a:latin typeface="DM Sans Bold" panose="020B0604020202020204" charset="0"/>
                </a:rPr>
                <a:t>Improve health equity by addressing systemic barriers such as language, transportation and cultural competence.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-63468" y="3549882"/>
              <a:ext cx="11544431" cy="4616659"/>
              <a:chOff x="-18238" y="-513832"/>
              <a:chExt cx="3317379" cy="132663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18238" y="-513832"/>
                <a:ext cx="3317379" cy="241784"/>
              </a:xfrm>
              <a:custGeom>
                <a:avLst/>
                <a:gdLst/>
                <a:ahLst/>
                <a:cxnLst/>
                <a:rect l="l" t="t" r="r" b="b"/>
                <a:pathLst>
                  <a:path w="3682024" h="411547">
                    <a:moveTo>
                      <a:pt x="0" y="0"/>
                    </a:moveTo>
                    <a:lnTo>
                      <a:pt x="3682024" y="0"/>
                    </a:lnTo>
                    <a:lnTo>
                      <a:pt x="3682024" y="411547"/>
                    </a:lnTo>
                    <a:lnTo>
                      <a:pt x="0" y="4115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FB6BA">
                  <a:alpha val="40000"/>
                </a:srgbClr>
              </a:solidFill>
            </p:spPr>
            <p:txBody>
              <a:bodyPr/>
              <a:lstStyle/>
              <a:p>
                <a:pPr>
                  <a:lnSpc>
                    <a:spcPts val="2400"/>
                  </a:lnSpc>
                </a:pPr>
                <a:r>
                  <a:rPr lang="en-US" sz="2000" b="1" dirty="0">
                    <a:latin typeface="DM Sans Bold" charset="0"/>
                  </a:rPr>
                  <a:t>  Patient Support and Advocacy – Addressing Social Determinants </a:t>
                </a:r>
                <a:br>
                  <a:rPr lang="en-US" sz="2000" b="1" dirty="0">
                    <a:latin typeface="DM Sans Bold" charset="0"/>
                  </a:rPr>
                </a:br>
                <a:r>
                  <a:rPr lang="en-US" sz="2000" b="1" dirty="0">
                    <a:latin typeface="DM Sans Bold" charset="0"/>
                  </a:rPr>
                  <a:t>                                                                    of Health</a:t>
                </a:r>
                <a:endParaRPr lang="en-US" sz="2000" dirty="0">
                  <a:latin typeface="DM Sans Bold" charset="0"/>
                </a:endParaRPr>
              </a:p>
              <a:p>
                <a:endParaRPr lang="en-US" dirty="0">
                  <a:latin typeface="DM Sans Bold" charset="0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06144" y="5564025"/>
              <a:ext cx="12290780" cy="505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7229" lvl="1" indent="-238614">
                <a:lnSpc>
                  <a:spcPts val="3050"/>
                </a:lnSpc>
                <a:buFont typeface="Arial"/>
                <a:buChar char="•"/>
              </a:pPr>
              <a:endParaRPr lang="en-US" sz="2210" spc="216" dirty="0">
                <a:solidFill>
                  <a:srgbClr val="231F20"/>
                </a:solidFill>
                <a:latin typeface="DM Sans"/>
              </a:endParaRP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-88319" y="4589349"/>
              <a:ext cx="11525803" cy="5580874"/>
              <a:chOff x="-25379" y="-790903"/>
              <a:chExt cx="3312026" cy="160370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25379" y="-790903"/>
                <a:ext cx="3312026" cy="217340"/>
              </a:xfrm>
              <a:custGeom>
                <a:avLst/>
                <a:gdLst/>
                <a:ahLst/>
                <a:cxnLst/>
                <a:rect l="l" t="t" r="r" b="b"/>
                <a:pathLst>
                  <a:path w="3682024" h="265569">
                    <a:moveTo>
                      <a:pt x="0" y="0"/>
                    </a:moveTo>
                    <a:lnTo>
                      <a:pt x="3682024" y="0"/>
                    </a:lnTo>
                    <a:lnTo>
                      <a:pt x="3682024" y="265569"/>
                    </a:lnTo>
                    <a:lnTo>
                      <a:pt x="0" y="26556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FB6BA">
                  <a:alpha val="40000"/>
                </a:srgb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-131799" y="4715517"/>
              <a:ext cx="11788255" cy="9376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38615" lvl="1">
                <a:lnSpc>
                  <a:spcPts val="3050"/>
                </a:lnSpc>
              </a:pPr>
              <a:r>
                <a:rPr lang="en-US" sz="2000" dirty="0">
                  <a:latin typeface="DM Sans Bold" panose="020B0604020202020204" charset="0"/>
                </a:rPr>
                <a:t>Cultural mediation to improve trust and communication </a:t>
              </a:r>
            </a:p>
            <a:p>
              <a:pPr marL="238615" lvl="1">
                <a:lnSpc>
                  <a:spcPts val="3050"/>
                </a:lnSpc>
              </a:pPr>
              <a:endParaRPr lang="en-US" dirty="0">
                <a:solidFill>
                  <a:srgbClr val="231F20"/>
                </a:solidFill>
                <a:latin typeface="DM Sans Bold" charset="0"/>
              </a:endParaRP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-66294"/>
              <a:ext cx="11525804" cy="2894825"/>
              <a:chOff x="0" y="-19050"/>
              <a:chExt cx="3312026" cy="83185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312026" cy="294264"/>
              </a:xfrm>
              <a:custGeom>
                <a:avLst/>
                <a:gdLst/>
                <a:ahLst/>
                <a:cxnLst/>
                <a:rect l="l" t="t" r="r" b="b"/>
                <a:pathLst>
                  <a:path w="3682024" h="294264">
                    <a:moveTo>
                      <a:pt x="0" y="0"/>
                    </a:moveTo>
                    <a:lnTo>
                      <a:pt x="3682024" y="0"/>
                    </a:lnTo>
                    <a:lnTo>
                      <a:pt x="3682024" y="294264"/>
                    </a:lnTo>
                    <a:lnTo>
                      <a:pt x="0" y="29426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FB6BA">
                  <a:alpha val="40000"/>
                </a:srgb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244079"/>
              <a:ext cx="12552086" cy="956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38615" lvl="1">
                <a:lnSpc>
                  <a:spcPts val="3050"/>
                </a:lnSpc>
              </a:pPr>
              <a:r>
                <a:rPr lang="en-US" sz="2000" dirty="0">
                  <a:latin typeface="DM Sans Bold" panose="020B0604020202020204" charset="0"/>
                </a:rPr>
                <a:t>Streamline Care Coordination to address health care fragmentation</a:t>
              </a:r>
            </a:p>
            <a:p>
              <a:pPr marL="477229" lvl="1" indent="-238614" algn="l">
                <a:lnSpc>
                  <a:spcPts val="3050"/>
                </a:lnSpc>
                <a:buFont typeface="Arial"/>
                <a:buChar char="•"/>
              </a:pPr>
              <a:endParaRPr lang="en-US" sz="2210" spc="216" dirty="0">
                <a:solidFill>
                  <a:srgbClr val="231F20"/>
                </a:solidFill>
                <a:latin typeface="DM Sans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024291" y="646252"/>
            <a:ext cx="8841192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4800" b="1" dirty="0">
                <a:solidFill>
                  <a:srgbClr val="398695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HEALTH WORKERS</a:t>
            </a:r>
            <a:br>
              <a:rPr lang="en-US" sz="4800" b="1" dirty="0">
                <a:solidFill>
                  <a:srgbClr val="398695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rgbClr val="398695"/>
              </a:solidFill>
              <a:latin typeface="Franklin Gothic Demi" panose="020B07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rgbClr val="231F20"/>
                </a:solidFill>
                <a:latin typeface="Franklin Gothic Demi" panose="020B0703020102020204" pitchFamily="34" charset="0"/>
                <a:cs typeface="Myanmar Text" panose="020B0502040204020203" pitchFamily="34" charset="0"/>
              </a:rPr>
              <a:t>COMMUNITY HEALTH EMPOWERMENT INITIATIVE — </a:t>
            </a:r>
          </a:p>
          <a:p>
            <a:pPr algn="ctr"/>
            <a:r>
              <a:rPr lang="en-US" sz="2000" dirty="0">
                <a:solidFill>
                  <a:srgbClr val="231F20"/>
                </a:solidFill>
                <a:latin typeface="Franklin Gothic Demi" panose="020B0703020102020204" pitchFamily="34" charset="0"/>
                <a:cs typeface="Myanmar Text" panose="020B0502040204020203" pitchFamily="34" charset="0"/>
              </a:rPr>
              <a:t>CULTURALLY TAILORED CHRONIC DISEASE MANAGEMENT AND PREVENTION</a:t>
            </a:r>
          </a:p>
        </p:txBody>
      </p:sp>
      <p:sp>
        <p:nvSpPr>
          <p:cNvPr id="34" name="Freeform 34"/>
          <p:cNvSpPr/>
          <p:nvPr/>
        </p:nvSpPr>
        <p:spPr>
          <a:xfrm>
            <a:off x="56485" y="8707126"/>
            <a:ext cx="1698796" cy="1551982"/>
          </a:xfrm>
          <a:custGeom>
            <a:avLst/>
            <a:gdLst/>
            <a:ahLst/>
            <a:cxnLst/>
            <a:rect l="l" t="t" r="r" b="b"/>
            <a:pathLst>
              <a:path w="2620838" h="2620838">
                <a:moveTo>
                  <a:pt x="0" y="0"/>
                </a:moveTo>
                <a:lnTo>
                  <a:pt x="2620838" y="0"/>
                </a:lnTo>
                <a:lnTo>
                  <a:pt x="2620838" y="2620838"/>
                </a:lnTo>
                <a:lnTo>
                  <a:pt x="0" y="262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4F3DF6A4-B6BF-6E60-A9B4-5DE38E0522B9}"/>
              </a:ext>
            </a:extLst>
          </p:cNvPr>
          <p:cNvSpPr/>
          <p:nvPr/>
        </p:nvSpPr>
        <p:spPr>
          <a:xfrm>
            <a:off x="2122710" y="6814129"/>
            <a:ext cx="8579133" cy="587356"/>
          </a:xfrm>
          <a:custGeom>
            <a:avLst/>
            <a:gdLst/>
            <a:ahLst/>
            <a:cxnLst/>
            <a:rect l="l" t="t" r="r" b="b"/>
            <a:pathLst>
              <a:path w="3682024" h="411547">
                <a:moveTo>
                  <a:pt x="0" y="0"/>
                </a:moveTo>
                <a:lnTo>
                  <a:pt x="3682024" y="0"/>
                </a:lnTo>
                <a:lnTo>
                  <a:pt x="3682024" y="411547"/>
                </a:lnTo>
                <a:lnTo>
                  <a:pt x="0" y="411547"/>
                </a:lnTo>
                <a:lnTo>
                  <a:pt x="0" y="0"/>
                </a:lnTo>
              </a:path>
            </a:pathLst>
          </a:custGeom>
          <a:solidFill>
            <a:srgbClr val="6FB6BA">
              <a:alpha val="40000"/>
            </a:srgbClr>
          </a:solidFill>
        </p:spPr>
        <p:txBody>
          <a:bodyPr/>
          <a:lstStyle/>
          <a:p>
            <a:r>
              <a:rPr lang="en-US" sz="2000" dirty="0">
                <a:latin typeface="DM Sans Bold" panose="020B0604020202020204" charset="0"/>
              </a:rPr>
              <a:t> Health Education and Patient support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05D024-B8CC-8EC6-A178-D7B8235FB0C6}"/>
              </a:ext>
            </a:extLst>
          </p:cNvPr>
          <p:cNvSpPr txBox="1"/>
          <p:nvPr/>
        </p:nvSpPr>
        <p:spPr>
          <a:xfrm>
            <a:off x="2250448" y="4318759"/>
            <a:ext cx="8455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1F20"/>
                </a:solidFill>
                <a:latin typeface="DM Sans Bold" charset="0"/>
              </a:rPr>
              <a:t>Intentional work addressing hypertension, diabetes, prediabetes and high cholesterol.</a:t>
            </a:r>
            <a:r>
              <a:rPr lang="en-US" sz="2000" dirty="0">
                <a:latin typeface="DM Sans Bold" panose="020B0604020202020204" charset="0"/>
              </a:rPr>
              <a:t> </a:t>
            </a:r>
            <a:endParaRPr lang="en-US" sz="2000" dirty="0"/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B9D7D0E9-B5E6-FEF1-2772-C235E32AF0BC}"/>
              </a:ext>
            </a:extLst>
          </p:cNvPr>
          <p:cNvSpPr/>
          <p:nvPr/>
        </p:nvSpPr>
        <p:spPr>
          <a:xfrm>
            <a:off x="2090100" y="7639332"/>
            <a:ext cx="8611743" cy="587356"/>
          </a:xfrm>
          <a:custGeom>
            <a:avLst/>
            <a:gdLst/>
            <a:ahLst/>
            <a:cxnLst/>
            <a:rect l="l" t="t" r="r" b="b"/>
            <a:pathLst>
              <a:path w="3682024" h="411547">
                <a:moveTo>
                  <a:pt x="0" y="0"/>
                </a:moveTo>
                <a:lnTo>
                  <a:pt x="3682024" y="0"/>
                </a:lnTo>
                <a:lnTo>
                  <a:pt x="3682024" y="411547"/>
                </a:lnTo>
                <a:lnTo>
                  <a:pt x="0" y="411547"/>
                </a:lnTo>
                <a:lnTo>
                  <a:pt x="0" y="0"/>
                </a:lnTo>
              </a:path>
            </a:pathLst>
          </a:custGeom>
          <a:solidFill>
            <a:srgbClr val="6FB6BA">
              <a:alpha val="40000"/>
            </a:srgbClr>
          </a:solidFill>
        </p:spPr>
        <p:txBody>
          <a:bodyPr/>
          <a:lstStyle/>
          <a:p>
            <a:r>
              <a:rPr lang="en-US" sz="2000" dirty="0">
                <a:latin typeface="DM Sans Bold" panose="020B0604020202020204" charset="0"/>
              </a:rPr>
              <a:t> Enhance Medication adherence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4164040-4F6F-540F-E357-DF11277D5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04" y="4660042"/>
            <a:ext cx="5928475" cy="42086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846DFD-9947-3265-6C88-E3451384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2632" y="963603"/>
            <a:ext cx="4386647" cy="3289985"/>
          </a:xfrm>
          <a:prstGeom prst="rect">
            <a:avLst/>
          </a:prstGeom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AC694FAD-C3F6-7A43-D7F3-BB8D6F8153EE}"/>
              </a:ext>
            </a:extLst>
          </p:cNvPr>
          <p:cNvSpPr/>
          <p:nvPr/>
        </p:nvSpPr>
        <p:spPr>
          <a:xfrm>
            <a:off x="2075110" y="8497477"/>
            <a:ext cx="8611743" cy="587356"/>
          </a:xfrm>
          <a:custGeom>
            <a:avLst/>
            <a:gdLst/>
            <a:ahLst/>
            <a:cxnLst/>
            <a:rect l="l" t="t" r="r" b="b"/>
            <a:pathLst>
              <a:path w="3682024" h="411547">
                <a:moveTo>
                  <a:pt x="0" y="0"/>
                </a:moveTo>
                <a:lnTo>
                  <a:pt x="3682024" y="0"/>
                </a:lnTo>
                <a:lnTo>
                  <a:pt x="3682024" y="411547"/>
                </a:lnTo>
                <a:lnTo>
                  <a:pt x="0" y="411547"/>
                </a:lnTo>
                <a:lnTo>
                  <a:pt x="0" y="0"/>
                </a:lnTo>
              </a:path>
            </a:pathLst>
          </a:custGeom>
          <a:solidFill>
            <a:srgbClr val="6FB6BA">
              <a:alpha val="40000"/>
            </a:srgbClr>
          </a:solidFill>
        </p:spPr>
        <p:txBody>
          <a:bodyPr/>
          <a:lstStyle/>
          <a:p>
            <a:r>
              <a:rPr lang="en-US" sz="2000" dirty="0">
                <a:latin typeface="DM Sans Bold" panose="020B0604020202020204" charset="0"/>
              </a:rPr>
              <a:t> Community Outreach – health education, screenings, and referrals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9666" y="-1010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4544268" y="2248801"/>
            <a:ext cx="4047276" cy="3338667"/>
            <a:chOff x="97759" y="0"/>
            <a:chExt cx="5526923" cy="4451558"/>
          </a:xfrm>
        </p:grpSpPr>
        <p:sp>
          <p:nvSpPr>
            <p:cNvPr id="19" name="Freeform 19"/>
            <p:cNvSpPr/>
            <p:nvPr/>
          </p:nvSpPr>
          <p:spPr>
            <a:xfrm>
              <a:off x="320227" y="0"/>
              <a:ext cx="4931947" cy="863626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lnTo>
                    <a:pt x="0" y="0"/>
                  </a:lnTo>
                </a:path>
              </a:pathLst>
            </a:custGeom>
            <a:solidFill>
              <a:srgbClr val="0B8A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7759" y="1109359"/>
              <a:ext cx="5526923" cy="33421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1980" lvl="1" indent="-342900">
                <a:lnSpc>
                  <a:spcPts val="3311"/>
                </a:lnSpc>
                <a:buFont typeface="Arial" panose="020B0604020202020204" pitchFamily="34" charset="0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4,932 patient visits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1,040 clinic patients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 Show rate: 3.8%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Cancellation rate: 4.1%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11% Virtual visits</a:t>
              </a:r>
            </a:p>
            <a:p>
              <a:pPr marL="518160" lvl="1" indent="-259080">
                <a:lnSpc>
                  <a:spcPts val="3311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Primarily Latino (99%)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384860" y="2248801"/>
            <a:ext cx="3353414" cy="3877533"/>
            <a:chOff x="199539" y="0"/>
            <a:chExt cx="4934295" cy="5170040"/>
          </a:xfrm>
        </p:grpSpPr>
        <p:sp>
          <p:nvSpPr>
            <p:cNvPr id="24" name="Freeform 24"/>
            <p:cNvSpPr/>
            <p:nvPr/>
          </p:nvSpPr>
          <p:spPr>
            <a:xfrm>
              <a:off x="266846" y="0"/>
              <a:ext cx="4632004" cy="863626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lnTo>
                    <a:pt x="0" y="0"/>
                  </a:lnTo>
                </a:path>
              </a:pathLst>
            </a:custGeom>
            <a:solidFill>
              <a:srgbClr val="0B8A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99539" y="1168435"/>
              <a:ext cx="4934295" cy="4001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Mental Health- individual and group sessions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Specialty Referrals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Medications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Dental Referrals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Nutrition</a:t>
              </a:r>
            </a:p>
            <a:p>
              <a:pPr marL="518160" lvl="1" indent="-259080">
                <a:lnSpc>
                  <a:spcPts val="3311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OT/PT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80398" y="2248953"/>
            <a:ext cx="4047276" cy="4078820"/>
            <a:chOff x="102271" y="0"/>
            <a:chExt cx="4962708" cy="5438427"/>
          </a:xfrm>
        </p:grpSpPr>
        <p:sp>
          <p:nvSpPr>
            <p:cNvPr id="29" name="Freeform 29"/>
            <p:cNvSpPr/>
            <p:nvPr/>
          </p:nvSpPr>
          <p:spPr>
            <a:xfrm>
              <a:off x="327471" y="0"/>
              <a:ext cx="4635237" cy="864230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lnTo>
                    <a:pt x="0" y="0"/>
                  </a:lnTo>
                </a:path>
              </a:pathLst>
            </a:custGeom>
            <a:solidFill>
              <a:srgbClr val="0B8A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2271" y="1227360"/>
              <a:ext cx="4962708" cy="4211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 half day sessions/</a:t>
              </a:r>
              <a:r>
                <a:rPr lang="en-US" sz="2000" b="1" spc="235" dirty="0" err="1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wk</a:t>
              </a:r>
              <a:b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staffed by volunteer doctors, nurses, and support staff </a:t>
              </a:r>
              <a:b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8160" lvl="1" indent="-259080">
                <a:lnSpc>
                  <a:spcPts val="24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28 employed staff</a:t>
              </a:r>
              <a:b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8160" lvl="1" indent="-259080">
                <a:lnSpc>
                  <a:spcPts val="28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Community Health Workers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04151" y="8591818"/>
            <a:ext cx="1441274" cy="1579009"/>
          </a:xfrm>
          <a:custGeom>
            <a:avLst/>
            <a:gdLst/>
            <a:ahLst/>
            <a:cxnLst/>
            <a:rect l="l" t="t" r="r" b="b"/>
            <a:pathLst>
              <a:path w="2620838" h="2620838">
                <a:moveTo>
                  <a:pt x="0" y="0"/>
                </a:moveTo>
                <a:lnTo>
                  <a:pt x="2620838" y="0"/>
                </a:lnTo>
                <a:lnTo>
                  <a:pt x="2620838" y="2620838"/>
                </a:lnTo>
                <a:lnTo>
                  <a:pt x="0" y="2620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608634" y="-23618"/>
            <a:ext cx="15011400" cy="2074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5400" b="1" dirty="0">
                <a:solidFill>
                  <a:srgbClr val="398695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 CARE CLINIC </a:t>
            </a:r>
            <a:r>
              <a:rPr lang="en-US" sz="4800" b="1" dirty="0">
                <a:solidFill>
                  <a:srgbClr val="231F2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no cost to the patient</a:t>
            </a:r>
          </a:p>
          <a:p>
            <a:pPr algn="ctr">
              <a:lnSpc>
                <a:spcPts val="6800"/>
              </a:lnSpc>
            </a:pPr>
            <a:r>
              <a:rPr lang="en-US" sz="3200" b="1" dirty="0">
                <a:solidFill>
                  <a:srgbClr val="231F20"/>
                </a:solidFill>
                <a:latin typeface="Franklin Gothic Demi" panose="020B0703020102020204" pitchFamily="34" charset="0"/>
              </a:rPr>
              <a:t>EACH CLINIC TEAM COORDINATED BY RN/CHW PARTNERSHIP</a:t>
            </a:r>
          </a:p>
          <a:p>
            <a:pPr algn="ctr">
              <a:lnSpc>
                <a:spcPts val="2800"/>
              </a:lnSpc>
            </a:pPr>
            <a:r>
              <a:rPr lang="en-US" b="1" dirty="0">
                <a:solidFill>
                  <a:srgbClr val="231F20"/>
                </a:solidFill>
                <a:latin typeface="+mj-lt"/>
              </a:rPr>
              <a:t>Data from April 2025- March 2026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688618" y="2240532"/>
            <a:ext cx="2796473" cy="5054328"/>
            <a:chOff x="374862" y="-19492"/>
            <a:chExt cx="4934295" cy="6739101"/>
          </a:xfrm>
        </p:grpSpPr>
        <p:sp>
          <p:nvSpPr>
            <p:cNvPr id="37" name="Freeform 37"/>
            <p:cNvSpPr/>
            <p:nvPr/>
          </p:nvSpPr>
          <p:spPr>
            <a:xfrm>
              <a:off x="550093" y="-19492"/>
              <a:ext cx="4632005" cy="863626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lnTo>
                    <a:pt x="0" y="0"/>
                  </a:lnTo>
                </a:path>
              </a:pathLst>
            </a:custGeom>
            <a:solidFill>
              <a:srgbClr val="0B8A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374862" y="1100892"/>
              <a:ext cx="4934295" cy="5618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80" lvl="1">
                <a:lnSpc>
                  <a:spcPts val="3311"/>
                </a:lnSpc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CHWs:</a:t>
              </a:r>
            </a:p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2,021 one on one in person encounters </a:t>
              </a:r>
              <a:b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(978 patients)</a:t>
              </a:r>
            </a:p>
            <a:p>
              <a:pPr marL="518160" lvl="1" indent="-259080">
                <a:buFont typeface="Arial"/>
                <a:buChar char="•"/>
              </a:pPr>
              <a:endPara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8,931 phone conversations</a:t>
              </a:r>
              <a:b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Group support education – skill development</a:t>
              </a:r>
            </a:p>
            <a:p>
              <a:pPr>
                <a:lnSpc>
                  <a:spcPts val="3311"/>
                </a:lnSpc>
                <a:spcBef>
                  <a:spcPct val="0"/>
                </a:spcBef>
              </a:pPr>
              <a:endParaRPr lang="en-US" sz="2400" spc="235" dirty="0">
                <a:solidFill>
                  <a:srgbClr val="231F20"/>
                </a:solidFill>
                <a:latin typeface="DM San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4C0BED7-E136-FC43-2C88-C0AC44814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8579"/>
          <a:stretch/>
        </p:blipFill>
        <p:spPr>
          <a:xfrm rot="5400000">
            <a:off x="2376753" y="6211234"/>
            <a:ext cx="3147041" cy="3476429"/>
          </a:xfrm>
          <a:prstGeom prst="ellipse">
            <a:avLst/>
          </a:prstGeom>
          <a:ln w="63500" cap="rnd">
            <a:gradFill flip="none" rotWithShape="1">
              <a:gsLst>
                <a:gs pos="0">
                  <a:srgbClr val="4EA3BE">
                    <a:alpha val="60000"/>
                  </a:srgb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standing on a ladder on a pink truck&#10;&#10;Description automatically generated">
            <a:extLst>
              <a:ext uri="{FF2B5EF4-FFF2-40B4-BE49-F238E27FC236}">
                <a16:creationId xmlns:a16="http://schemas.microsoft.com/office/drawing/2014/main" id="{F48A6A45-F1DE-E06F-2747-A4D4A6BB1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564" y="6283398"/>
            <a:ext cx="3562268" cy="3643876"/>
          </a:xfrm>
          <a:prstGeom prst="ellipse">
            <a:avLst/>
          </a:prstGeom>
          <a:ln w="63500" cap="rnd">
            <a:gradFill>
              <a:gsLst>
                <a:gs pos="0">
                  <a:srgbClr val="4EA3BE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9DE13A-B9C3-8A84-EBC6-B778825D3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r="14771"/>
          <a:stretch/>
        </p:blipFill>
        <p:spPr>
          <a:xfrm>
            <a:off x="11686908" y="6528416"/>
            <a:ext cx="3353414" cy="3153839"/>
          </a:xfrm>
          <a:prstGeom prst="ellipse">
            <a:avLst/>
          </a:prstGeom>
          <a:ln w="63500" cap="rnd">
            <a:gradFill>
              <a:gsLst>
                <a:gs pos="0">
                  <a:srgbClr val="4EA3BE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" name="Group 35">
            <a:extLst>
              <a:ext uri="{FF2B5EF4-FFF2-40B4-BE49-F238E27FC236}">
                <a16:creationId xmlns:a16="http://schemas.microsoft.com/office/drawing/2014/main" id="{37F4494B-A4F8-0174-C3AF-9A8320D8132A}"/>
              </a:ext>
            </a:extLst>
          </p:cNvPr>
          <p:cNvGrpSpPr/>
          <p:nvPr/>
        </p:nvGrpSpPr>
        <p:grpSpPr>
          <a:xfrm>
            <a:off x="8505647" y="2240532"/>
            <a:ext cx="2850905" cy="4135397"/>
            <a:chOff x="266846" y="0"/>
            <a:chExt cx="4946302" cy="5513860"/>
          </a:xfrm>
        </p:grpSpPr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4AC0FFA9-AD5A-56CF-6743-772466EAFA5A}"/>
                </a:ext>
              </a:extLst>
            </p:cNvPr>
            <p:cNvSpPr/>
            <p:nvPr/>
          </p:nvSpPr>
          <p:spPr>
            <a:xfrm>
              <a:off x="266846" y="0"/>
              <a:ext cx="4632004" cy="863626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lnTo>
                    <a:pt x="0" y="0"/>
                  </a:lnTo>
                </a:path>
              </a:pathLst>
            </a:custGeom>
            <a:solidFill>
              <a:srgbClr val="0B8A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39">
              <a:extLst>
                <a:ext uri="{FF2B5EF4-FFF2-40B4-BE49-F238E27FC236}">
                  <a16:creationId xmlns:a16="http://schemas.microsoft.com/office/drawing/2014/main" id="{BB242BE0-4054-9BBF-7451-613503003356}"/>
                </a:ext>
              </a:extLst>
            </p:cNvPr>
            <p:cNvSpPr txBox="1"/>
            <p:nvPr/>
          </p:nvSpPr>
          <p:spPr>
            <a:xfrm>
              <a:off x="278852" y="1074954"/>
              <a:ext cx="4934296" cy="4438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1980" lvl="1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St. Paul</a:t>
              </a:r>
            </a:p>
            <a:p>
              <a:pPr marL="518160" lvl="1" indent="-259080">
                <a:lnSpc>
                  <a:spcPct val="150000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Minneapolis</a:t>
              </a:r>
            </a:p>
            <a:p>
              <a:pPr marL="518160" lvl="1" indent="-259080">
                <a:lnSpc>
                  <a:spcPct val="150000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Shakopee</a:t>
              </a:r>
            </a:p>
            <a:p>
              <a:pPr marL="518160" lvl="1" indent="-259080">
                <a:lnSpc>
                  <a:spcPct val="150000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Apple Valley</a:t>
              </a:r>
            </a:p>
            <a:p>
              <a:pPr marL="518160" lvl="1" indent="-259080">
                <a:lnSpc>
                  <a:spcPct val="150000"/>
                </a:lnSpc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Brooklyn Park</a:t>
              </a:r>
            </a:p>
            <a:p>
              <a:pPr marL="518160" lvl="1" indent="-259080">
                <a:buFont typeface="Arial"/>
                <a:buChar char="•"/>
              </a:pPr>
              <a:r>
                <a:rPr lang="en-US" sz="2000" b="1" spc="235" dirty="0">
                  <a:solidFill>
                    <a:srgbClr val="231F2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St. Catherine University</a:t>
              </a:r>
            </a:p>
            <a:p>
              <a:pPr>
                <a:lnSpc>
                  <a:spcPts val="3311"/>
                </a:lnSpc>
                <a:spcBef>
                  <a:spcPct val="0"/>
                </a:spcBef>
              </a:pPr>
              <a:endParaRPr lang="en-US" sz="2400" spc="235" dirty="0">
                <a:solidFill>
                  <a:srgbClr val="231F20"/>
                </a:solidFill>
                <a:latin typeface="DM San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4730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42490" y="1974814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lnTo>
                  <a:pt x="0" y="0"/>
                </a:lnTo>
              </a:path>
            </a:pathLst>
          </a:custGeom>
          <a:solidFill>
            <a:srgbClr val="0B8A93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159787" y="2775410"/>
            <a:ext cx="395434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0" lvl="1" indent="-248285"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In person Education and Prevention</a:t>
            </a:r>
            <a:br>
              <a:rPr lang="en-US" sz="2000" b="1" spc="225" dirty="0">
                <a:solidFill>
                  <a:srgbClr val="231F20"/>
                </a:solidFill>
                <a:latin typeface="+mj-lt"/>
              </a:rPr>
            </a:br>
            <a:endParaRPr lang="en-US" sz="2000" b="1" dirty="0">
              <a:latin typeface="+mj-lt"/>
            </a:endParaRPr>
          </a:p>
          <a:p>
            <a:pPr marL="496570" lvl="1" indent="-248285"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Screenings</a:t>
            </a:r>
          </a:p>
          <a:p>
            <a:pPr marL="993140" lvl="2" indent="-330835">
              <a:buFont typeface="Arial"/>
              <a:buChar char="⚬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HTN: 3,897</a:t>
            </a:r>
          </a:p>
          <a:p>
            <a:pPr marL="993140" lvl="2" indent="-330835">
              <a:buFont typeface="Arial"/>
              <a:buChar char="⚬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Glucose: 3,838 </a:t>
            </a:r>
            <a:br>
              <a:rPr lang="en-US" sz="2000" b="1" spc="225" dirty="0">
                <a:solidFill>
                  <a:srgbClr val="231F20"/>
                </a:solidFill>
                <a:latin typeface="+mj-lt"/>
              </a:rPr>
            </a:b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 </a:t>
            </a:r>
          </a:p>
          <a:p>
            <a:pPr marL="496570" lvl="1" indent="-248285">
              <a:spcBef>
                <a:spcPct val="0"/>
              </a:spcBef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Connections to Resources</a:t>
            </a:r>
          </a:p>
        </p:txBody>
      </p:sp>
      <p:sp>
        <p:nvSpPr>
          <p:cNvPr id="22" name="Freeform 22"/>
          <p:cNvSpPr/>
          <p:nvPr/>
        </p:nvSpPr>
        <p:spPr>
          <a:xfrm>
            <a:off x="9600073" y="1974814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lnTo>
                  <a:pt x="0" y="0"/>
                </a:lnTo>
              </a:path>
            </a:pathLst>
          </a:custGeom>
          <a:solidFill>
            <a:srgbClr val="0B8A93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9287276" y="2783142"/>
            <a:ext cx="4032510" cy="3451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0" lvl="1" indent="-248285"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Coordination of 92 Vax clinics</a:t>
            </a:r>
            <a:br>
              <a:rPr lang="en-US" sz="2000" b="1" spc="225" dirty="0">
                <a:solidFill>
                  <a:srgbClr val="231F20"/>
                </a:solidFill>
                <a:latin typeface="+mj-lt"/>
              </a:rPr>
            </a:br>
            <a:endParaRPr lang="en-US" sz="2000" b="1" dirty="0">
              <a:latin typeface="+mj-lt"/>
            </a:endParaRPr>
          </a:p>
          <a:p>
            <a:pPr marL="496570" lvl="1" indent="-248285">
              <a:lnSpc>
                <a:spcPts val="3174"/>
              </a:lnSpc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148 Zumba classes</a:t>
            </a:r>
            <a:br>
              <a:rPr lang="en-US" sz="2000" b="1" spc="225" dirty="0">
                <a:solidFill>
                  <a:srgbClr val="231F20"/>
                </a:solidFill>
                <a:latin typeface="+mj-lt"/>
              </a:rPr>
            </a:b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 </a:t>
            </a:r>
          </a:p>
          <a:p>
            <a:pPr marL="496570" lvl="1" indent="-248285"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4 Sport Physicals clinics, (54 children)</a:t>
            </a:r>
            <a:br>
              <a:rPr lang="en-US" sz="2000" b="1" spc="225" dirty="0">
                <a:solidFill>
                  <a:srgbClr val="231F20"/>
                </a:solidFill>
                <a:latin typeface="+mj-lt"/>
              </a:rPr>
            </a:br>
            <a:endParaRPr lang="en-US" sz="2000" b="1" spc="225" dirty="0">
              <a:solidFill>
                <a:srgbClr val="231F20"/>
              </a:solidFill>
              <a:latin typeface="+mj-lt"/>
            </a:endParaRPr>
          </a:p>
          <a:p>
            <a:pPr marL="496570" lvl="1" indent="-248285">
              <a:lnSpc>
                <a:spcPts val="3174"/>
              </a:lnSpc>
              <a:buFont typeface="Arial"/>
              <a:buChar char="•"/>
            </a:pPr>
            <a:r>
              <a:rPr lang="en-US" sz="2000" b="1" spc="225" dirty="0">
                <a:solidFill>
                  <a:srgbClr val="231F20"/>
                </a:solidFill>
                <a:latin typeface="+mj-lt"/>
              </a:rPr>
              <a:t>Dental Varnish: 579</a:t>
            </a:r>
          </a:p>
          <a:p>
            <a:pPr marL="496570" lvl="1" indent="-248285">
              <a:lnSpc>
                <a:spcPts val="3174"/>
              </a:lnSpc>
              <a:buFont typeface="Arial"/>
              <a:buChar char="•"/>
            </a:pPr>
            <a:endParaRPr lang="en-US" spc="225" dirty="0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321066" y="1974814"/>
            <a:ext cx="3476428" cy="648172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lnTo>
                  <a:pt x="0" y="0"/>
                </a:lnTo>
              </a:path>
            </a:pathLst>
          </a:custGeom>
          <a:solidFill>
            <a:srgbClr val="0B8A93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021674" y="2814570"/>
            <a:ext cx="3722031" cy="315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 with Latino churches, schools and community agencies</a:t>
            </a:r>
          </a:p>
          <a:p>
            <a:pPr marL="259080" lvl="1"/>
            <a:endParaRPr lang="en-US" sz="2000" b="1" spc="235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Mexican Consulate and Ventanilla de Salud</a:t>
            </a:r>
            <a:b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235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Ecuadorian Consulate </a:t>
            </a:r>
          </a:p>
          <a:p>
            <a:pPr marL="518160" lvl="1" indent="-259080">
              <a:lnSpc>
                <a:spcPts val="3311"/>
              </a:lnSpc>
              <a:spcBef>
                <a:spcPct val="0"/>
              </a:spcBef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outstate events </a:t>
            </a:r>
          </a:p>
        </p:txBody>
      </p:sp>
      <p:sp>
        <p:nvSpPr>
          <p:cNvPr id="30" name="Freeform 30"/>
          <p:cNvSpPr/>
          <p:nvPr/>
        </p:nvSpPr>
        <p:spPr>
          <a:xfrm>
            <a:off x="235605" y="8472393"/>
            <a:ext cx="1828319" cy="1539512"/>
          </a:xfrm>
          <a:custGeom>
            <a:avLst/>
            <a:gdLst/>
            <a:ahLst/>
            <a:cxnLst/>
            <a:rect l="l" t="t" r="r" b="b"/>
            <a:pathLst>
              <a:path w="2620838" h="2620838">
                <a:moveTo>
                  <a:pt x="0" y="0"/>
                </a:moveTo>
                <a:lnTo>
                  <a:pt x="2620838" y="0"/>
                </a:lnTo>
                <a:lnTo>
                  <a:pt x="2620838" y="2620838"/>
                </a:lnTo>
                <a:lnTo>
                  <a:pt x="0" y="2620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3732771" y="1974814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lnTo>
                  <a:pt x="0" y="0"/>
                </a:lnTo>
              </a:path>
            </a:pathLst>
          </a:custGeom>
          <a:solidFill>
            <a:srgbClr val="0B8A93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3492931" y="2814570"/>
            <a:ext cx="427931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Health Fairs</a:t>
            </a:r>
            <a:b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235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Mammogram events</a:t>
            </a:r>
            <a:b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235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Emergency Financial Assistance</a:t>
            </a:r>
            <a:b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235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Agencies Collaborations </a:t>
            </a:r>
            <a:b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spc="235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education and services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415692" y="40841"/>
            <a:ext cx="8904094" cy="204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0"/>
              </a:lnSpc>
            </a:pPr>
            <a:r>
              <a:rPr lang="en-US" sz="8500" b="1" dirty="0">
                <a:solidFill>
                  <a:srgbClr val="398695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</a:t>
            </a:r>
          </a:p>
          <a:p>
            <a:pPr marL="0" lvl="0" indent="0" algn="ctr">
              <a:lnSpc>
                <a:spcPts val="3036"/>
              </a:lnSpc>
              <a:spcBef>
                <a:spcPct val="0"/>
              </a:spcBef>
            </a:pPr>
            <a:endParaRPr lang="en-US" sz="8500" spc="833" dirty="0">
              <a:solidFill>
                <a:srgbClr val="231F20"/>
              </a:solidFill>
              <a:latin typeface="Oswald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108029" y="1478198"/>
            <a:ext cx="5663824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5"/>
              </a:lnSpc>
              <a:spcBef>
                <a:spcPct val="0"/>
              </a:spcBef>
            </a:pPr>
            <a:r>
              <a:rPr lang="en-US" sz="2000" b="1" spc="166" dirty="0">
                <a:solidFill>
                  <a:srgbClr val="231F2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from January 2025 – December 2025</a:t>
            </a:r>
          </a:p>
        </p:txBody>
      </p:sp>
      <p:pic>
        <p:nvPicPr>
          <p:cNvPr id="38" name="Picture 37" descr="A group of people outside&#10;&#10;Description automatically generated">
            <a:extLst>
              <a:ext uri="{FF2B5EF4-FFF2-40B4-BE49-F238E27FC236}">
                <a16:creationId xmlns:a16="http://schemas.microsoft.com/office/drawing/2014/main" id="{10D726AF-218A-99DA-717B-CC2956557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1268" y="6351805"/>
            <a:ext cx="3514207" cy="3352791"/>
          </a:xfrm>
          <a:prstGeom prst="ellipse">
            <a:avLst/>
          </a:prstGeom>
          <a:ln w="63500" cap="rnd">
            <a:solidFill>
              <a:srgbClr val="4EA3BE">
                <a:alpha val="57647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992F8-6308-F754-4D0C-04DFE8B14C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51" y="6232156"/>
            <a:ext cx="3302692" cy="3449853"/>
          </a:xfrm>
          <a:prstGeom prst="ellipse">
            <a:avLst/>
          </a:prstGeom>
          <a:ln w="63500" cap="rnd">
            <a:solidFill>
              <a:srgbClr val="4EA3BE">
                <a:alpha val="58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756EC-3417-8A4B-103E-56C924B1C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337" y="6319190"/>
            <a:ext cx="3749365" cy="3511600"/>
          </a:xfrm>
          <a:prstGeom prst="rect">
            <a:avLst/>
          </a:prstGeom>
          <a:ln>
            <a:solidFill>
              <a:srgbClr val="4EA3BE">
                <a:alpha val="58000"/>
              </a:srgb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8EEE-0E3B-2FE3-40C7-7DD2DC5CD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CFB9E8-763B-DFF1-BFB1-A423E430D6C2}"/>
              </a:ext>
            </a:extLst>
          </p:cNvPr>
          <p:cNvSpPr/>
          <p:nvPr/>
        </p:nvSpPr>
        <p:spPr>
          <a:xfrm flipH="1" flipV="1">
            <a:off x="0" y="0"/>
            <a:ext cx="18288000" cy="1079844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6AE7BAB-3909-578C-962E-759D7F9824E0}"/>
              </a:ext>
            </a:extLst>
          </p:cNvPr>
          <p:cNvSpPr/>
          <p:nvPr/>
        </p:nvSpPr>
        <p:spPr>
          <a:xfrm>
            <a:off x="2201409" y="274308"/>
            <a:ext cx="1941645" cy="2044021"/>
          </a:xfrm>
          <a:custGeom>
            <a:avLst/>
            <a:gdLst/>
            <a:ahLst/>
            <a:cxnLst/>
            <a:rect l="l" t="t" r="r" b="b"/>
            <a:pathLst>
              <a:path w="2620838" h="2620838">
                <a:moveTo>
                  <a:pt x="0" y="0"/>
                </a:moveTo>
                <a:lnTo>
                  <a:pt x="2620838" y="0"/>
                </a:lnTo>
                <a:lnTo>
                  <a:pt x="2620838" y="2620838"/>
                </a:lnTo>
                <a:lnTo>
                  <a:pt x="0" y="2620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E8F4C1DE-3F15-A09B-F5CF-F5877F6077AE}"/>
              </a:ext>
            </a:extLst>
          </p:cNvPr>
          <p:cNvSpPr txBox="1"/>
          <p:nvPr/>
        </p:nvSpPr>
        <p:spPr>
          <a:xfrm>
            <a:off x="3695648" y="395358"/>
            <a:ext cx="12815080" cy="2044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30"/>
              </a:lnSpc>
            </a:pPr>
            <a:r>
              <a:rPr lang="en-US" sz="8500" dirty="0">
                <a:solidFill>
                  <a:srgbClr val="398695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PARTNERS</a:t>
            </a:r>
          </a:p>
          <a:p>
            <a:pPr marL="0" lvl="0" indent="0" algn="ctr">
              <a:lnSpc>
                <a:spcPts val="3036"/>
              </a:lnSpc>
              <a:spcBef>
                <a:spcPct val="0"/>
              </a:spcBef>
            </a:pPr>
            <a:endParaRPr lang="en-US" sz="8500" spc="833" dirty="0">
              <a:solidFill>
                <a:srgbClr val="231F20"/>
              </a:solidFill>
              <a:latin typeface="Oswald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132E7-F32D-A5B5-9143-906D9D000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85" y="4669825"/>
            <a:ext cx="3773432" cy="80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723E9-F3ED-B5B9-8A7B-6839F779B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85" y="3104764"/>
            <a:ext cx="4352553" cy="630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58C5D-1A1E-72EC-26F4-0A14C9C0C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872" y="7452508"/>
            <a:ext cx="2086253" cy="2055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AE2C8F-4AD2-BF8A-DA0D-D7D0BAFAE2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3033"/>
          <a:stretch>
            <a:fillRect/>
          </a:stretch>
        </p:blipFill>
        <p:spPr>
          <a:xfrm>
            <a:off x="1881684" y="6115912"/>
            <a:ext cx="4352553" cy="1695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EC2E7-F973-E1CF-7ABF-9B7AD2725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2456" y="4317848"/>
            <a:ext cx="3366736" cy="1614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FD63D8-E97B-E9CE-39F3-D334261F3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998" y="2247318"/>
            <a:ext cx="4678192" cy="1858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B1A9F-1E2A-3D51-FCAA-027B0CD06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621" y="4582294"/>
            <a:ext cx="4678192" cy="7402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5E3082-51E9-7AE2-37CF-83274C8C6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3970" y="2411609"/>
            <a:ext cx="3116494" cy="13549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DB4C74-2096-513B-C631-3CDA0D315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1684" y="8301367"/>
            <a:ext cx="3551339" cy="14208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ED98D91-3520-8111-EDD1-12F0042536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3998" y="6093910"/>
            <a:ext cx="6676223" cy="77114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8E4525F-A34F-8742-0882-FC4EE4D888A3}"/>
              </a:ext>
            </a:extLst>
          </p:cNvPr>
          <p:cNvSpPr txBox="1"/>
          <p:nvPr/>
        </p:nvSpPr>
        <p:spPr>
          <a:xfrm>
            <a:off x="13693970" y="8766314"/>
            <a:ext cx="343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Demoret Stiftung Foundation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7E62715-87AA-D7A9-501B-783DFA62B2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1608" y="7452508"/>
            <a:ext cx="5458902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B7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St. Mary's Health Clinics 2025">
            <a:hlinkClick r:id="" action="ppaction://media"/>
            <a:extLst>
              <a:ext uri="{FF2B5EF4-FFF2-40B4-BE49-F238E27FC236}">
                <a16:creationId xmlns:a16="http://schemas.microsoft.com/office/drawing/2014/main" id="{9AA81A3B-D92D-D7F6-5AE8-8B5DD8029B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8779" y="965200"/>
            <a:ext cx="14790440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73fe06-ccb7-4888-a92b-46fd2a849ff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30D5DEF34D5E45926668160672F800" ma:contentTypeVersion="17" ma:contentTypeDescription="Create a new document." ma:contentTypeScope="" ma:versionID="46d5f55870185324fc44e87a1af50996">
  <xsd:schema xmlns:xsd="http://www.w3.org/2001/XMLSchema" xmlns:xs="http://www.w3.org/2001/XMLSchema" xmlns:p="http://schemas.microsoft.com/office/2006/metadata/properties" xmlns:ns2="dc73fe06-ccb7-4888-a92b-46fd2a849ff7" xmlns:ns3="795b529c-3eda-42ba-a74d-2b2e15691b6a" targetNamespace="http://schemas.microsoft.com/office/2006/metadata/properties" ma:root="true" ma:fieldsID="9ccf8d9716469f35dff9ad2087d29eae" ns2:_="" ns3:_="">
    <xsd:import namespace="dc73fe06-ccb7-4888-a92b-46fd2a849ff7"/>
    <xsd:import namespace="795b529c-3eda-42ba-a74d-2b2e15691b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3fe06-ccb7-4888-a92b-46fd2a849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fe2e41-a58d-4910-8d54-ed8717e087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b529c-3eda-42ba-a74d-2b2e15691b6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22970E-AC16-466C-84D7-EA3E87CFC7A4}">
  <ds:schemaRefs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f41760bd-683f-4e96-8548-7eff369b5d0c"/>
    <ds:schemaRef ds:uri="http://www.w3.org/XML/1998/namespace"/>
    <ds:schemaRef ds:uri="e8610e1e-648c-4a42-9baf-cf0a6e7dfa4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99A8F05-1F2B-4B53-8286-DB9715616E57}"/>
</file>

<file path=customXml/itemProps3.xml><?xml version="1.0" encoding="utf-8"?>
<ds:datastoreItem xmlns:ds="http://schemas.openxmlformats.org/officeDocument/2006/customXml" ds:itemID="{EF120E41-47AE-4B51-8610-241419D6B6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621</Words>
  <Application>Microsoft Office PowerPoint</Application>
  <PresentationFormat>Custom</PresentationFormat>
  <Paragraphs>94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DM Sans Bold</vt:lpstr>
      <vt:lpstr>Calibri</vt:lpstr>
      <vt:lpstr>Berlin Sans FB Demi</vt:lpstr>
      <vt:lpstr>Oswald Bold</vt:lpstr>
      <vt:lpstr>Arial</vt:lpstr>
      <vt:lpstr>Franklin Gothic Demi Cond</vt:lpstr>
      <vt:lpstr>Franklin Gothic Demi</vt:lpstr>
      <vt:lpstr>DM Sans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SMHC</dc:title>
  <dc:creator>Susan Gehlsen</dc:creator>
  <cp:lastModifiedBy>Megan Conklin</cp:lastModifiedBy>
  <cp:revision>32</cp:revision>
  <cp:lastPrinted>2023-09-05T13:47:07Z</cp:lastPrinted>
  <dcterms:created xsi:type="dcterms:W3CDTF">2006-08-16T00:00:00Z</dcterms:created>
  <dcterms:modified xsi:type="dcterms:W3CDTF">2026-04-15T16:27:28Z</dcterms:modified>
  <dc:identifier>DAFtN2J0fbc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0x0101008930D5DEF34D5E45926668160672F800</vt:lpwstr>
  </property>
</Properties>
</file>