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77" r:id="rId6"/>
    <p:sldId id="258" r:id="rId7"/>
    <p:sldId id="259" r:id="rId8"/>
    <p:sldId id="260" r:id="rId9"/>
    <p:sldId id="280" r:id="rId10"/>
    <p:sldId id="279" r:id="rId11"/>
    <p:sldId id="281" r:id="rId12"/>
    <p:sldId id="282" r:id="rId13"/>
    <p:sldId id="261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19C1C-B02B-411C-8F79-E5C20D6C4C34}" v="64" dt="2026-04-24T18:31:07.188"/>
  </p1510:revLst>
</p1510:revInfo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78954" autoAdjust="0"/>
  </p:normalViewPr>
  <p:slideViewPr>
    <p:cSldViewPr snapToGrid="0">
      <p:cViewPr varScale="1">
        <p:scale>
          <a:sx n="79" d="100"/>
          <a:sy n="79" d="100"/>
        </p:scale>
        <p:origin x="101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95450C9-30E0-4ACF-BDD1-092463FFFB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36ABAD-DFC6-41BB-AF76-77EBFA4568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BF0D-A27E-4949-BA05-26DFC7FA342E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AC7E56-E390-43F2-A87A-4A200501E4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6FB9EB-179C-4409-A4AF-09861B235A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62803-C07A-499E-9504-8ED8734DA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469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4AA30-155C-4903-9267-E3BBFB95FF41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3F336-7DD2-47CF-A0F3-D1163B2A9C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130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 morning and thank you for the opportunity to speak with you today.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name is Jimmy Ramsey, and I represent Stigler Health and Wellness Center.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336-7DD2-47CF-A0F3-D1163B2A9C1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893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where do we go from here?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We’re continuing to find creative ways to engage our communities and keep prevention top of mind.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of our next initiatives is “The Game.”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It’s a scavenger hunt-style program across multiple counties in our service area—built to engage patients in a fun, practical way while reinforcing health tips on nutrition, blood pressure, diabetes, colon cancer screening, breast and cervical cancer screening, and MyChart participation.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at the end of the day, improving rural health outcomes takes more than clinic visits—it takes engagement that sticks.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336-7DD2-47CF-A0F3-D1163B2A9C1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660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 you for your time and attention today—and for your continued support of this work.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I’m happy to answer your questions.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336-7DD2-47CF-A0F3-D1163B2A9C1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621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Stigler Health and Wellness Center is the largest rural Community Health Center in Oklahoma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serving approximately 30,000 patients across nine clinical sites. We offer comprehensive services, including medical, dental, behavioral health, optometry, pharmacy, and substance use disorder treatment.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Patient-centered care is our north star.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We’re proud to be a PCMH (Patient-Centered Medical Home), and that model really drives the transitions-of-care work I’m going to talk about today.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336-7DD2-47CF-A0F3-D1163B2A9C1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411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So, what did we do through this grant?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made timely follow-up the standard.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Evidence shows patients do better when they’re seen within seven days of a hospital or emergency department visit—so we built our workflow around that window.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reduced barriers to care in practical ways.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Using grant funding, we provided home monitoring tools, including blood pressure cuffs and weight scales.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patients couldn’t come to us, we went to them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—completing home visits for those with transportation barriers or physical limitations.  Offering home visits to all our high-risk patients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population health team then provided care management support after discharge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helping patients stay on track and connected to care.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we set clear quarterly targets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reduce all-cause readmissions—because lowering readmissions isn’t just a metric; it’s a sign that patients are recovering safely at home.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336-7DD2-47CF-A0F3-D1163B2A9C1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18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Now, how did we make all of that happen?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dedicated a team of Transition of Care staff members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monitored ADT feeds to identify admissions, discharges, and emergency visits in real time—so we could respond quickly.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also asked patients what would help them most.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Patient surveys highlighted the barriers they felt were most important to address in avoiding returning to the hospital —so we could focus support where it mattered.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outreach workflow was intentional and time-based: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Contact with the patient while still inpatient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Follow up within two days of discharge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Schedule an appointment within seven days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also launched a “Call Us First” campaign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encouraging patients to contact us early—before symptoms escalated.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key tool was the Med-Pod: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fully portable, EHR-integrated office setup that brought the clinic into the home. It enabled in-home care even for patients without smartphones or reliable internet access.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336-7DD2-47CF-A0F3-D1163B2A9C1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700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So, what were the results?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Within the first 90 days, we saw measurable quality improvements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—especially in hypertension and diabetes management.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timely follow-up rate improved by more than 10%,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we hit our goal: 50% of patients seen within seven days.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importantly, our all-cause readmission rate fell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well below the national average.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our patient’s perspective, we saw strong satisfaction and increased confidence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managing health after discharge.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336-7DD2-47CF-A0F3-D1163B2A9C1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473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 you can see the impact on our ACR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(All-Cause Readmission Rate).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context, the national average is 14–15%, and 18–19% for Medicare-specific populations. The rural Top Performers benchmark is 12–14%.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performed well below these benchmarks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—starting at 9% in March 2025, dropping to a low of 5.1% in July, and settling in at 7.1% in February of this year. This reflects the combined effect of timely follow-up, reducing barriers to care, in-home visits, care management support, and most importantly, patient engagement.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a rural system like ours, this was a significant improvement—and a clear signal that our approach is working.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336-7DD2-47CF-A0F3-D1163B2A9C1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6313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Moving forward, you can see our 7- and 14-day post-discharge follow-up visit rates increased by at least10%,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meeting—and surpassing—our goal of having 50% of patients seen within seven days.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the trend keeps moving up. This reinforces what drives success: engaged patients, dedicated staff, consistent outreach, and in-home visits when access is the barrier.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0D0D0D"/>
              </a:solidFill>
              <a:effectLst/>
              <a:latin typeface="ui-sans-serif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336-7DD2-47CF-A0F3-D1163B2A9C1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764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a patient experience standpoint, 96% of our patients reported being satisfied.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tells us we’re not just reducing readmissions—we’re helping patients feel supported and guided between visits.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336-7DD2-47CF-A0F3-D1163B2A9C1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754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80% of our patients reported confidence in managing their health.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That’s a huge win—because confidence is what keeps small issues from turning into avoidable hospital visits.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3F336-7DD2-47CF-A0F3-D1163B2A9C1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976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7343BBF-5896-492F-B293-DE44DE831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127" y="5095875"/>
            <a:ext cx="4991747" cy="176212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8BC4C36-9C93-4585-BF64-797C379471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6725" y="466725"/>
            <a:ext cx="11258550" cy="5924550"/>
          </a:xfrm>
          <a:custGeom>
            <a:avLst/>
            <a:gdLst>
              <a:gd name="connsiteX0" fmla="*/ 0 w 11258550"/>
              <a:gd name="connsiteY0" fmla="*/ 0 h 5924550"/>
              <a:gd name="connsiteX1" fmla="*/ 11258550 w 11258550"/>
              <a:gd name="connsiteY1" fmla="*/ 0 h 5924550"/>
              <a:gd name="connsiteX2" fmla="*/ 11258550 w 11258550"/>
              <a:gd name="connsiteY2" fmla="*/ 5924550 h 5924550"/>
              <a:gd name="connsiteX3" fmla="*/ 8125149 w 11258550"/>
              <a:gd name="connsiteY3" fmla="*/ 5924550 h 5924550"/>
              <a:gd name="connsiteX4" fmla="*/ 8125149 w 11258550"/>
              <a:gd name="connsiteY4" fmla="*/ 4629150 h 5924550"/>
              <a:gd name="connsiteX5" fmla="*/ 3133402 w 11258550"/>
              <a:gd name="connsiteY5" fmla="*/ 4629150 h 5924550"/>
              <a:gd name="connsiteX6" fmla="*/ 3133402 w 11258550"/>
              <a:gd name="connsiteY6" fmla="*/ 5924550 h 5924550"/>
              <a:gd name="connsiteX7" fmla="*/ 0 w 11258550"/>
              <a:gd name="connsiteY7" fmla="*/ 5924550 h 592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58550" h="5924550">
                <a:moveTo>
                  <a:pt x="0" y="0"/>
                </a:moveTo>
                <a:lnTo>
                  <a:pt x="11258550" y="0"/>
                </a:lnTo>
                <a:lnTo>
                  <a:pt x="11258550" y="5924550"/>
                </a:lnTo>
                <a:lnTo>
                  <a:pt x="8125149" y="5924550"/>
                </a:lnTo>
                <a:lnTo>
                  <a:pt x="8125149" y="4629150"/>
                </a:lnTo>
                <a:lnTo>
                  <a:pt x="3133402" y="4629150"/>
                </a:lnTo>
                <a:lnTo>
                  <a:pt x="3133402" y="5924550"/>
                </a:lnTo>
                <a:lnTo>
                  <a:pt x="0" y="59245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749D11F-03B6-400D-94E7-177EEBC5C7C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60921" y="6176266"/>
            <a:ext cx="4270159" cy="339247"/>
          </a:xfrm>
        </p:spPr>
        <p:txBody>
          <a:bodyPr>
            <a:noAutofit/>
          </a:bodyPr>
          <a:lstStyle>
            <a:lvl1pPr marL="0" indent="0" algn="ctr">
              <a:buNone/>
              <a:defRPr sz="2000" spc="1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4C86F7-04B1-4F1F-B4FB-8A3C279360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0940" y="5489855"/>
            <a:ext cx="4270248" cy="640080"/>
          </a:xfrm>
        </p:spPr>
        <p:txBody>
          <a:bodyPr anchor="t">
            <a:noAutofit/>
          </a:bodyPr>
          <a:lstStyle>
            <a:lvl1pPr algn="ctr">
              <a:lnSpc>
                <a:spcPct val="80000"/>
              </a:lnSpc>
              <a:defRPr sz="5000" cap="all" baseline="0">
                <a:ln w="19050">
                  <a:solidFill>
                    <a:schemeClr val="accent6"/>
                  </a:solidFill>
                </a:ln>
                <a:noFill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136384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8D0226-3AB8-4591-90BD-C0E6D9A30301}"/>
              </a:ext>
            </a:extLst>
          </p:cNvPr>
          <p:cNvSpPr/>
          <p:nvPr userDrawn="1"/>
        </p:nvSpPr>
        <p:spPr>
          <a:xfrm>
            <a:off x="1780309" y="2761134"/>
            <a:ext cx="2283691" cy="129309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12CA40-DF7D-4358-831F-BC9B8960CBDB}"/>
              </a:ext>
            </a:extLst>
          </p:cNvPr>
          <p:cNvSpPr/>
          <p:nvPr userDrawn="1"/>
        </p:nvSpPr>
        <p:spPr>
          <a:xfrm>
            <a:off x="4979555" y="2761134"/>
            <a:ext cx="2283691" cy="129309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E1A6E6-C76B-400D-9A19-F1B09AD38A3E}"/>
              </a:ext>
            </a:extLst>
          </p:cNvPr>
          <p:cNvSpPr/>
          <p:nvPr userDrawn="1"/>
        </p:nvSpPr>
        <p:spPr>
          <a:xfrm>
            <a:off x="8153400" y="2761134"/>
            <a:ext cx="2283691" cy="129309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E67140AA-40F5-4101-B5AA-DDCDA4906E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53428" y="4178539"/>
            <a:ext cx="2937452" cy="96864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8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1966AA58-3FAC-4126-8C63-16F104203B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07899" y="2977808"/>
            <a:ext cx="1828510" cy="85974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8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B430FA7-46C5-4651-8ED7-21284AF0121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2674" y="4178539"/>
            <a:ext cx="2937452" cy="96864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8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1C698088-82D8-4D90-AE73-66B661DFCBC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207145" y="2977808"/>
            <a:ext cx="1828510" cy="85974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8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83FF934E-D2F5-409F-B4EB-CD316340BF3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851920" y="4178539"/>
            <a:ext cx="2937452" cy="96864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8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7E006825-EBAA-451B-AD52-683B7109D50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80990" y="2977808"/>
            <a:ext cx="1828510" cy="85974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8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9" name="Date Placeholder 4">
            <a:extLst>
              <a:ext uri="{FF2B5EF4-FFF2-40B4-BE49-F238E27FC236}">
                <a16:creationId xmlns:a16="http://schemas.microsoft.com/office/drawing/2014/main" id="{044D0E17-B284-4856-BBDB-FFF2EBAB97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15753"/>
            <a:ext cx="2743200" cy="205722"/>
          </a:xfrm>
        </p:spPr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20" name="Footer Placeholder 5">
            <a:extLst>
              <a:ext uri="{FF2B5EF4-FFF2-40B4-BE49-F238E27FC236}">
                <a16:creationId xmlns:a16="http://schemas.microsoft.com/office/drawing/2014/main" id="{56B7B285-9E5D-48DB-B740-3FDA433FE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15753"/>
            <a:ext cx="4114800" cy="205722"/>
          </a:xfrm>
        </p:spPr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21" name="Slide Number Placeholder 6">
            <a:extLst>
              <a:ext uri="{FF2B5EF4-FFF2-40B4-BE49-F238E27FC236}">
                <a16:creationId xmlns:a16="http://schemas.microsoft.com/office/drawing/2014/main" id="{73D1A241-8F30-495A-8B68-B8A5CAA1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C931C97-3E53-4030-A6E5-50E4DF9A1C34}"/>
              </a:ext>
            </a:extLst>
          </p:cNvPr>
          <p:cNvSpPr/>
          <p:nvPr userDrawn="1"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F8C40A-9F2A-4E97-956E-E8A1BFB94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91574" y="671808"/>
            <a:ext cx="6408851" cy="639192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02419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ompet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E1A5FC-3F83-4927-88B5-5BCBA3EA684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33860" y="466725"/>
            <a:ext cx="4858139" cy="5924550"/>
          </a:xfr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EE9FB-42C5-4A09-A4FE-4DDE8CF93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08DFF-BE58-419E-A8E1-FD9428158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A919-F912-4129-B930-D8A078A8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CEA9B97-0004-4411-ABB4-A27F463B89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7045" y="2387634"/>
            <a:ext cx="2824355" cy="339280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5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ED60F60-B501-479A-A75A-8FD1F979657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7045" y="1804968"/>
            <a:ext cx="2824355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170FD0E-EBE1-4417-BC9D-4CD5F92BFD3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45452" y="2385650"/>
            <a:ext cx="2824355" cy="339280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5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17738676-CB36-4BE1-A9C9-0215DEEECB1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5452" y="1802984"/>
            <a:ext cx="2824355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438544-38E0-4456-B973-6058B99619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4203" y="671808"/>
            <a:ext cx="6041907" cy="63919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00868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ompetition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F3F335-C36A-4214-BC97-BB4C9721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CCBA95-53AF-4D84-851A-583238623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38AEEC-9F28-4200-B5D7-453E32B3B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D9967FE-B330-4703-9D6E-CC40B84B1030}"/>
              </a:ext>
            </a:extLst>
          </p:cNvPr>
          <p:cNvCxnSpPr>
            <a:cxnSpLocks/>
          </p:cNvCxnSpPr>
          <p:nvPr userDrawn="1"/>
        </p:nvCxnSpPr>
        <p:spPr>
          <a:xfrm>
            <a:off x="6150567" y="2200739"/>
            <a:ext cx="0" cy="346992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BC0FBFA-8000-40C6-8EF3-D30A0A48CBC5}"/>
              </a:ext>
            </a:extLst>
          </p:cNvPr>
          <p:cNvCxnSpPr>
            <a:cxnSpLocks/>
          </p:cNvCxnSpPr>
          <p:nvPr userDrawn="1"/>
        </p:nvCxnSpPr>
        <p:spPr>
          <a:xfrm flipH="1">
            <a:off x="2545167" y="3935702"/>
            <a:ext cx="710166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10">
            <a:extLst>
              <a:ext uri="{FF2B5EF4-FFF2-40B4-BE49-F238E27FC236}">
                <a16:creationId xmlns:a16="http://schemas.microsoft.com/office/drawing/2014/main" id="{2DCC767D-316F-42DA-9712-29C185B762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78036" y="1767731"/>
            <a:ext cx="1706966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4" name="Text Placeholder 10">
            <a:extLst>
              <a:ext uri="{FF2B5EF4-FFF2-40B4-BE49-F238E27FC236}">
                <a16:creationId xmlns:a16="http://schemas.microsoft.com/office/drawing/2014/main" id="{DC3AF654-39ED-4B70-9A85-34D9DC793D5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278035" y="5683895"/>
            <a:ext cx="1706966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5" name="Text Placeholder 10">
            <a:extLst>
              <a:ext uri="{FF2B5EF4-FFF2-40B4-BE49-F238E27FC236}">
                <a16:creationId xmlns:a16="http://schemas.microsoft.com/office/drawing/2014/main" id="{3E0B0DF9-E558-439A-9B7D-4C600008B0D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8200" y="3792884"/>
            <a:ext cx="1706966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r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6" name="Text Placeholder 10">
            <a:extLst>
              <a:ext uri="{FF2B5EF4-FFF2-40B4-BE49-F238E27FC236}">
                <a16:creationId xmlns:a16="http://schemas.microsoft.com/office/drawing/2014/main" id="{6BB9DF13-A501-4465-8844-F8ADFE8BEDA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46834" y="3792884"/>
            <a:ext cx="1706966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1400" cap="all" spc="1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7" name="Text Placeholder 10">
            <a:extLst>
              <a:ext uri="{FF2B5EF4-FFF2-40B4-BE49-F238E27FC236}">
                <a16:creationId xmlns:a16="http://schemas.microsoft.com/office/drawing/2014/main" id="{D23EF573-9496-4229-ABB9-B58C441687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85000" y="2740969"/>
            <a:ext cx="1929792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8" name="Text Placeholder 10">
            <a:extLst>
              <a:ext uri="{FF2B5EF4-FFF2-40B4-BE49-F238E27FC236}">
                <a16:creationId xmlns:a16="http://schemas.microsoft.com/office/drawing/2014/main" id="{6C96D231-4BEB-47C0-BC89-3D69A5E0DD1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59358" y="4263233"/>
            <a:ext cx="913553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9" name="Text Placeholder 10">
            <a:extLst>
              <a:ext uri="{FF2B5EF4-FFF2-40B4-BE49-F238E27FC236}">
                <a16:creationId xmlns:a16="http://schemas.microsoft.com/office/drawing/2014/main" id="{18B3BFCC-5202-4CF7-8748-EA1165299B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945805" y="5001059"/>
            <a:ext cx="913553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0" name="Text Placeholder 10">
            <a:extLst>
              <a:ext uri="{FF2B5EF4-FFF2-40B4-BE49-F238E27FC236}">
                <a16:creationId xmlns:a16="http://schemas.microsoft.com/office/drawing/2014/main" id="{0F78A8C0-E488-4B82-A881-BAF70EF5261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528224" y="4328700"/>
            <a:ext cx="913553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1" name="Text Placeholder 10">
            <a:extLst>
              <a:ext uri="{FF2B5EF4-FFF2-40B4-BE49-F238E27FC236}">
                <a16:creationId xmlns:a16="http://schemas.microsoft.com/office/drawing/2014/main" id="{9CBF7863-921B-428D-857E-AC4D195E88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64942" y="4956195"/>
            <a:ext cx="913553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2" name="Text Placeholder 10">
            <a:extLst>
              <a:ext uri="{FF2B5EF4-FFF2-40B4-BE49-F238E27FC236}">
                <a16:creationId xmlns:a16="http://schemas.microsoft.com/office/drawing/2014/main" id="{3818CA49-6F16-4527-9CE5-335D522ECAA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696547" y="2870279"/>
            <a:ext cx="913553" cy="42639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A8460B-1230-475A-839A-BB0365A3D5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4203" y="671807"/>
            <a:ext cx="10629597" cy="64580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74389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wth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3D11A1-D567-4DE9-AFD4-7A6BC7C300C1}"/>
              </a:ext>
            </a:extLst>
          </p:cNvPr>
          <p:cNvSpPr/>
          <p:nvPr userDrawn="1"/>
        </p:nvSpPr>
        <p:spPr>
          <a:xfrm>
            <a:off x="4483944" y="2406747"/>
            <a:ext cx="3200401" cy="1127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398470-6F00-41F0-B63E-42C03BC992F8}"/>
              </a:ext>
            </a:extLst>
          </p:cNvPr>
          <p:cNvSpPr/>
          <p:nvPr userDrawn="1"/>
        </p:nvSpPr>
        <p:spPr>
          <a:xfrm>
            <a:off x="4489659" y="2406748"/>
            <a:ext cx="3191933" cy="31851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06A024-E68E-4F1C-887D-415804C89479}"/>
              </a:ext>
            </a:extLst>
          </p:cNvPr>
          <p:cNvSpPr/>
          <p:nvPr userDrawn="1"/>
        </p:nvSpPr>
        <p:spPr>
          <a:xfrm>
            <a:off x="8284843" y="2406747"/>
            <a:ext cx="3200401" cy="1127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3C2448-350F-482F-92C0-4F1495265933}"/>
              </a:ext>
            </a:extLst>
          </p:cNvPr>
          <p:cNvSpPr/>
          <p:nvPr userDrawn="1"/>
        </p:nvSpPr>
        <p:spPr>
          <a:xfrm>
            <a:off x="8290558" y="2406748"/>
            <a:ext cx="3191933" cy="31851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1BFB613-F647-4C24-8072-6BA560C2CF35}"/>
              </a:ext>
            </a:extLst>
          </p:cNvPr>
          <p:cNvSpPr/>
          <p:nvPr userDrawn="1"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52D8BE-09E0-4B54-871E-627BA3688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158535-C39C-4032-BC07-CC7DA7456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38FD9-7569-4F67-9902-EA32B7F93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36849D09-65B8-4E5C-986A-AB5E3748D42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1350" y="1221488"/>
            <a:ext cx="5829300" cy="53786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2000" cap="none" spc="100" baseline="0">
                <a:solidFill>
                  <a:schemeClr val="tx1"/>
                </a:solidFill>
                <a:latin typeface="Seaford" panose="020B0502030303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AC480B-19BB-48E2-8BEF-4AA0680D32DE}"/>
              </a:ext>
            </a:extLst>
          </p:cNvPr>
          <p:cNvSpPr/>
          <p:nvPr userDrawn="1"/>
        </p:nvSpPr>
        <p:spPr>
          <a:xfrm>
            <a:off x="691513" y="2406747"/>
            <a:ext cx="3200401" cy="11277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2C09E39-FAAE-43BC-8BD6-08DC89C45F5B}"/>
              </a:ext>
            </a:extLst>
          </p:cNvPr>
          <p:cNvSpPr/>
          <p:nvPr userDrawn="1"/>
        </p:nvSpPr>
        <p:spPr>
          <a:xfrm>
            <a:off x="697228" y="2406748"/>
            <a:ext cx="3191933" cy="31851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07156FBE-72BD-4A64-99F7-1ABAA272A0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3928" y="2683198"/>
            <a:ext cx="2667000" cy="60918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0AEE629F-FF1D-44AE-B728-8EA70D72A35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50644" y="2683198"/>
            <a:ext cx="2667000" cy="60918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5C4D74F9-C022-4D89-9C64-1A0A5FD3A6E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551543" y="2683198"/>
            <a:ext cx="2667000" cy="60918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cap="all" spc="100" baseline="0">
                <a:solidFill>
                  <a:schemeClr val="accent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75D06BD1-5247-47AE-87C4-5720ED5AC7F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3928" y="3778623"/>
            <a:ext cx="2667000" cy="155810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FD3684C2-E9CD-4A2A-993D-ABF39BD30C2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50644" y="3778623"/>
            <a:ext cx="2667000" cy="155810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A960BEA5-C2B5-456D-8982-4C8A8E7EE68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51543" y="3778623"/>
            <a:ext cx="2667000" cy="155810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8CDC00CA-B925-48D9-91B3-A79A59C280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81350" y="671807"/>
            <a:ext cx="5829300" cy="63919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974638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36D74-17F7-4684-B610-18AB1682D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1FBB6F-A08B-41AD-8AD2-DC5AE674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FA4285-BB73-4E13-BBDF-3F14D2AD9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F28238E-356F-43CD-AA8F-3BC1FA26B6E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7900" y="1172060"/>
            <a:ext cx="5829300" cy="53786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2000" cap="none" spc="100" baseline="0">
                <a:solidFill>
                  <a:schemeClr val="tx1"/>
                </a:solidFill>
                <a:latin typeface="Seaford" panose="020B0502030303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050BF9B7-44D3-43B3-8650-0E38FB9F802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785497" y="2172381"/>
            <a:ext cx="4487220" cy="44876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cap="none" spc="2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51" name="Text Placeholder 10">
            <a:extLst>
              <a:ext uri="{FF2B5EF4-FFF2-40B4-BE49-F238E27FC236}">
                <a16:creationId xmlns:a16="http://schemas.microsoft.com/office/drawing/2014/main" id="{00A34C87-263B-4C39-95B1-6A3E78FC480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0838" y="2172381"/>
            <a:ext cx="5007023" cy="44876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cap="none" spc="2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8FDE5E1-CA4F-47D6-B408-560DFA59D301}"/>
              </a:ext>
            </a:extLst>
          </p:cNvPr>
          <p:cNvSpPr>
            <a:spLocks noGrp="1"/>
          </p:cNvSpPr>
          <p:nvPr>
            <p:ph sz="quarter" idx="37"/>
          </p:nvPr>
        </p:nvSpPr>
        <p:spPr>
          <a:xfrm>
            <a:off x="906463" y="2752724"/>
            <a:ext cx="5007022" cy="329247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3" name="Content Placeholder 9">
            <a:extLst>
              <a:ext uri="{FF2B5EF4-FFF2-40B4-BE49-F238E27FC236}">
                <a16:creationId xmlns:a16="http://schemas.microsoft.com/office/drawing/2014/main" id="{E8933B94-68E9-4F8A-95B3-C8A867B06FF5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6785497" y="2747768"/>
            <a:ext cx="4500041" cy="329247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997C22C-C02E-4D5D-866A-A163E2B47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7900" y="671808"/>
            <a:ext cx="5829300" cy="63919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967859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Year Action 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>
            <a:extLst>
              <a:ext uri="{FF2B5EF4-FFF2-40B4-BE49-F238E27FC236}">
                <a16:creationId xmlns:a16="http://schemas.microsoft.com/office/drawing/2014/main" id="{9A6EC546-1FDF-48B1-BB0F-4069A4AF6B46}"/>
              </a:ext>
            </a:extLst>
          </p:cNvPr>
          <p:cNvSpPr/>
          <p:nvPr userDrawn="1"/>
        </p:nvSpPr>
        <p:spPr>
          <a:xfrm rot="5400000">
            <a:off x="1338026" y="-868210"/>
            <a:ext cx="972645" cy="36476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8787A3-6FE4-43A8-B38B-0F6A2EF11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E0A1E-0F1E-4FFE-B209-3D9679190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999867-6933-40F9-BEA0-F30FA6975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0E72126-EBC8-4AA7-AA53-38A15FDEC6E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12346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C44CA5E4-4215-49A0-86F5-2C4847D87E6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01761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735C1917-DDF3-4A5B-AEB9-E0FBD98EC51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1176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D0FF36A3-BF35-4A36-ADAB-547CA8CAE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80591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3BE85149-0E6D-4CDC-82B6-EF6894D9C90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10807" y="3170170"/>
            <a:ext cx="61531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66E8B6B5-41D1-4EC9-84EF-1989A504B7D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659421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0F13F401-A13F-4EF3-88FC-D517D7F7BA5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48836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94639D5D-D529-4EF5-9EF8-8C9B3715A28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238251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45E22B01-C64B-4A03-9118-68BCAECC32F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27666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04BA50FF-5CC3-4F90-9AA6-5942DF634BA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817081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5B3EEE7C-67C5-49ED-A602-F8E162B21AA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606496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EE91B34F-5506-49A1-8594-9259C64066F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395907" y="3170170"/>
            <a:ext cx="495300" cy="65227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6A7D7592-A438-4BE7-82A5-188EF3B702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712346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9" name="Text Placeholder 14">
            <a:extLst>
              <a:ext uri="{FF2B5EF4-FFF2-40B4-BE49-F238E27FC236}">
                <a16:creationId xmlns:a16="http://schemas.microsoft.com/office/drawing/2014/main" id="{70F1DE9A-9607-4D77-B1CA-EA7A15A4CAC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501761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0" name="Text Placeholder 14">
            <a:extLst>
              <a:ext uri="{FF2B5EF4-FFF2-40B4-BE49-F238E27FC236}">
                <a16:creationId xmlns:a16="http://schemas.microsoft.com/office/drawing/2014/main" id="{FE726AB2-7D79-4CF4-ACA3-327A065CAA1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91176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1" name="Text Placeholder 14">
            <a:extLst>
              <a:ext uri="{FF2B5EF4-FFF2-40B4-BE49-F238E27FC236}">
                <a16:creationId xmlns:a16="http://schemas.microsoft.com/office/drawing/2014/main" id="{07991841-3C5D-4E23-ACEF-AC0C7BA2866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80591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2" name="Text Placeholder 14">
            <a:extLst>
              <a:ext uri="{FF2B5EF4-FFF2-40B4-BE49-F238E27FC236}">
                <a16:creationId xmlns:a16="http://schemas.microsoft.com/office/drawing/2014/main" id="{E827F407-DC92-4E39-85F3-56B3405B23A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810807" y="4871997"/>
            <a:ext cx="61531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3" name="Text Placeholder 14">
            <a:extLst>
              <a:ext uri="{FF2B5EF4-FFF2-40B4-BE49-F238E27FC236}">
                <a16:creationId xmlns:a16="http://schemas.microsoft.com/office/drawing/2014/main" id="{ADBEC4B1-A92B-4923-B3C2-44570B971C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659421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4" name="Text Placeholder 14">
            <a:extLst>
              <a:ext uri="{FF2B5EF4-FFF2-40B4-BE49-F238E27FC236}">
                <a16:creationId xmlns:a16="http://schemas.microsoft.com/office/drawing/2014/main" id="{32CD6E05-4E76-4ADF-9FC8-4321B2B9600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48836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5" name="Text Placeholder 14">
            <a:extLst>
              <a:ext uri="{FF2B5EF4-FFF2-40B4-BE49-F238E27FC236}">
                <a16:creationId xmlns:a16="http://schemas.microsoft.com/office/drawing/2014/main" id="{3D40BE94-38F8-48B0-9A42-DA1A4197504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238251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CCFECD0B-5901-4EBC-92AA-3DE8CD1132D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27666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7" name="Text Placeholder 14">
            <a:extLst>
              <a:ext uri="{FF2B5EF4-FFF2-40B4-BE49-F238E27FC236}">
                <a16:creationId xmlns:a16="http://schemas.microsoft.com/office/drawing/2014/main" id="{B173BBB1-992E-4C62-B6EF-38E5859DA79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817081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8" name="Text Placeholder 14">
            <a:extLst>
              <a:ext uri="{FF2B5EF4-FFF2-40B4-BE49-F238E27FC236}">
                <a16:creationId xmlns:a16="http://schemas.microsoft.com/office/drawing/2014/main" id="{83639117-6091-4743-897D-3E5F4468CCA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606496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9" name="Text Placeholder 14">
            <a:extLst>
              <a:ext uri="{FF2B5EF4-FFF2-40B4-BE49-F238E27FC236}">
                <a16:creationId xmlns:a16="http://schemas.microsoft.com/office/drawing/2014/main" id="{B7A64542-4E5B-4701-845E-5101F87E1102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0395907" y="4871997"/>
            <a:ext cx="495300" cy="6522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2" name="Text Placeholder 14">
            <a:extLst>
              <a:ext uri="{FF2B5EF4-FFF2-40B4-BE49-F238E27FC236}">
                <a16:creationId xmlns:a16="http://schemas.microsoft.com/office/drawing/2014/main" id="{0F74B4EA-4966-4ABC-8DFD-01157881B81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96804" y="2720679"/>
            <a:ext cx="1021001" cy="5017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cap="none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year</a:t>
            </a:r>
          </a:p>
        </p:txBody>
      </p:sp>
      <p:sp>
        <p:nvSpPr>
          <p:cNvPr id="53" name="Text Placeholder 14">
            <a:extLst>
              <a:ext uri="{FF2B5EF4-FFF2-40B4-BE49-F238E27FC236}">
                <a16:creationId xmlns:a16="http://schemas.microsoft.com/office/drawing/2014/main" id="{D7536456-E749-466F-8EFA-F33D8281227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96804" y="4418755"/>
            <a:ext cx="1021001" cy="50172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 cap="none" spc="100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Add year</a:t>
            </a:r>
          </a:p>
        </p:txBody>
      </p:sp>
      <p:sp>
        <p:nvSpPr>
          <p:cNvPr id="54" name="Text Placeholder 14">
            <a:extLst>
              <a:ext uri="{FF2B5EF4-FFF2-40B4-BE49-F238E27FC236}">
                <a16:creationId xmlns:a16="http://schemas.microsoft.com/office/drawing/2014/main" id="{A6C85040-3D7A-4FD1-B96E-3ED738367662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029367" y="2120620"/>
            <a:ext cx="1440088" cy="54952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5" name="Text Placeholder 14">
            <a:extLst>
              <a:ext uri="{FF2B5EF4-FFF2-40B4-BE49-F238E27FC236}">
                <a16:creationId xmlns:a16="http://schemas.microsoft.com/office/drawing/2014/main" id="{966941C8-0858-4060-8F85-A63D40D0587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397612" y="2120620"/>
            <a:ext cx="1440088" cy="54952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6" name="Text Placeholder 14">
            <a:extLst>
              <a:ext uri="{FF2B5EF4-FFF2-40B4-BE49-F238E27FC236}">
                <a16:creationId xmlns:a16="http://schemas.microsoft.com/office/drawing/2014/main" id="{B66D6339-390D-45A7-BBF7-ADB8D6A01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344687" y="2120620"/>
            <a:ext cx="1440088" cy="54952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7" name="Text Placeholder 14">
            <a:extLst>
              <a:ext uri="{FF2B5EF4-FFF2-40B4-BE49-F238E27FC236}">
                <a16:creationId xmlns:a16="http://schemas.microsoft.com/office/drawing/2014/main" id="{89C25EC2-6755-441D-BD59-204C60EFD6A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029367" y="3854752"/>
            <a:ext cx="1440088" cy="55716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8" name="Text Placeholder 14">
            <a:extLst>
              <a:ext uri="{FF2B5EF4-FFF2-40B4-BE49-F238E27FC236}">
                <a16:creationId xmlns:a16="http://schemas.microsoft.com/office/drawing/2014/main" id="{5AA552AB-DFEE-4CE4-9596-F63F557FD47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976442" y="3854752"/>
            <a:ext cx="1440088" cy="55716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none" spc="100" baseline="0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9" name="Text Placeholder 14">
            <a:extLst>
              <a:ext uri="{FF2B5EF4-FFF2-40B4-BE49-F238E27FC236}">
                <a16:creationId xmlns:a16="http://schemas.microsoft.com/office/drawing/2014/main" id="{8AA79F31-661A-42DB-97E9-B3633BF6622E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923517" y="3854752"/>
            <a:ext cx="1440088" cy="55716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71E1E5-ACAD-4ED5-AAF2-539AF0733F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71808"/>
            <a:ext cx="10515600" cy="66192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80835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nc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DFB87B-D4AD-42B4-8993-D5BD0311C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8/03/20XX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DA0E7-08C2-442E-A8B3-F1218B69F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842E0-2E48-4C5C-9EC5-429BF2DA4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A3808EC-BC22-46D4-895E-0A67F6EE1907}"/>
              </a:ext>
            </a:extLst>
          </p:cNvPr>
          <p:cNvSpPr/>
          <p:nvPr userDrawn="1"/>
        </p:nvSpPr>
        <p:spPr>
          <a:xfrm>
            <a:off x="9393543" y="0"/>
            <a:ext cx="1855263" cy="44599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783E2FE-F5EA-4C43-BC5B-23330B11D4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5400000">
            <a:off x="8333552" y="3930709"/>
            <a:ext cx="3975244" cy="99655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578592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The Team 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40F7723-F5B1-4A97-921F-93E42B12D62B}"/>
              </a:ext>
            </a:extLst>
          </p:cNvPr>
          <p:cNvSpPr/>
          <p:nvPr userDrawn="1"/>
        </p:nvSpPr>
        <p:spPr>
          <a:xfrm>
            <a:off x="4659086" y="0"/>
            <a:ext cx="753291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670FDF-6533-4E3F-94A4-2548DA2F9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DB69DE-3108-4A10-8EDD-EC2EF3F52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B337B-1B07-4B9D-9563-C5E433F83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FA44B00A-A50E-49C2-AE8C-E243734442A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31913" y="671944"/>
            <a:ext cx="2013133" cy="16974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300A1A7F-BD7F-4CB8-A8BD-C7DDCD62C9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94627" y="2426760"/>
            <a:ext cx="2487705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name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4253CF9-87EA-4162-8CBD-63E10EBEB6E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94627" y="2801755"/>
            <a:ext cx="2487705" cy="43563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14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F099E8E6-E766-4B5B-8E98-7D92E8F91A95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038065" y="671944"/>
            <a:ext cx="2013133" cy="16974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A3AC6007-1F43-4D93-842F-2E1F01D19B2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800779" y="2426197"/>
            <a:ext cx="2487705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85EC4308-1195-47F4-A415-8637701ADF8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00779" y="2801192"/>
            <a:ext cx="2487705" cy="43563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14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38" name="Picture Placeholder 9">
            <a:extLst>
              <a:ext uri="{FF2B5EF4-FFF2-40B4-BE49-F238E27FC236}">
                <a16:creationId xmlns:a16="http://schemas.microsoft.com/office/drawing/2014/main" id="{8E583185-DBE3-45E6-B367-B88C50A91CEA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031913" y="3494316"/>
            <a:ext cx="2013133" cy="16974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9" name="Text Placeholder 10">
            <a:extLst>
              <a:ext uri="{FF2B5EF4-FFF2-40B4-BE49-F238E27FC236}">
                <a16:creationId xmlns:a16="http://schemas.microsoft.com/office/drawing/2014/main" id="{0B472BE4-F051-416A-AFCF-53E847C3E54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794627" y="5249132"/>
            <a:ext cx="2487705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40" name="Text Placeholder 10">
            <a:extLst>
              <a:ext uri="{FF2B5EF4-FFF2-40B4-BE49-F238E27FC236}">
                <a16:creationId xmlns:a16="http://schemas.microsoft.com/office/drawing/2014/main" id="{FF4A7512-D4D0-4D2E-A300-C5EE0AC2EC8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794627" y="5624127"/>
            <a:ext cx="2487705" cy="43563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14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41" name="Picture Placeholder 9">
            <a:extLst>
              <a:ext uri="{FF2B5EF4-FFF2-40B4-BE49-F238E27FC236}">
                <a16:creationId xmlns:a16="http://schemas.microsoft.com/office/drawing/2014/main" id="{7CBE80F1-F6E2-416E-9F4A-EBE15E0F94A5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038065" y="3494316"/>
            <a:ext cx="2013133" cy="16974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2" name="Text Placeholder 10">
            <a:extLst>
              <a:ext uri="{FF2B5EF4-FFF2-40B4-BE49-F238E27FC236}">
                <a16:creationId xmlns:a16="http://schemas.microsoft.com/office/drawing/2014/main" id="{B9A76D07-863C-4818-9D9C-99B8F83B8F4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800779" y="5248569"/>
            <a:ext cx="2487705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43" name="Text Placeholder 10">
            <a:extLst>
              <a:ext uri="{FF2B5EF4-FFF2-40B4-BE49-F238E27FC236}">
                <a16:creationId xmlns:a16="http://schemas.microsoft.com/office/drawing/2014/main" id="{822CAEC7-C513-41B6-9F77-3D5481F849E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800779" y="5623564"/>
            <a:ext cx="2487705" cy="43563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14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C03895-E987-4148-AB13-798D65CB7B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2238083" y="2746661"/>
            <a:ext cx="4907372" cy="107615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2897451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The Team 8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A64182B-9BBA-4B44-BC53-045107E9371D}"/>
              </a:ext>
            </a:extLst>
          </p:cNvPr>
          <p:cNvSpPr/>
          <p:nvPr userDrawn="1"/>
        </p:nvSpPr>
        <p:spPr>
          <a:xfrm>
            <a:off x="2754086" y="0"/>
            <a:ext cx="943791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DA1795-FD62-4E99-989E-A14C0571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25EE35-717E-4E9F-A75B-366341B39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C606A6-DC50-4DDF-8621-3D530D52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9DE112EE-5EA4-49AF-8AF9-754D30C1448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758452" y="1190975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3210BF0-55FD-4D41-9458-4492BAD292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4958" y="2442078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A739369F-4EDD-4B19-8395-084759667B6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74958" y="2746735"/>
            <a:ext cx="1982733" cy="6177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A72E3657-9D29-484E-819B-67EA4ADC474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858792" y="1190975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3E59867B-1A93-4A9B-9C2E-AE7B5FCF510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75298" y="2442078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690192BD-CD3C-44D3-9A9A-8782B80F765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575298" y="2746735"/>
            <a:ext cx="1982733" cy="6177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0" name="Picture Placeholder 9">
            <a:extLst>
              <a:ext uri="{FF2B5EF4-FFF2-40B4-BE49-F238E27FC236}">
                <a16:creationId xmlns:a16="http://schemas.microsoft.com/office/drawing/2014/main" id="{75E378BE-4D71-48F2-BA16-CCF8158EF7E8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959132" y="1190975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80F28DC9-C26A-4D42-8BFA-540BB696E0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675638" y="2442078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9642AD6D-085C-424D-B340-7731A4F95D4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75638" y="2746735"/>
            <a:ext cx="1982733" cy="6177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3" name="Picture Placeholder 9">
            <a:extLst>
              <a:ext uri="{FF2B5EF4-FFF2-40B4-BE49-F238E27FC236}">
                <a16:creationId xmlns:a16="http://schemas.microsoft.com/office/drawing/2014/main" id="{9CD02B3D-3B05-4CE4-98EF-4772E813751D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10059471" y="1190975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758AF150-35C5-4E99-97F8-798A80E52A7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75977" y="2442078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B02EB253-A55A-4EC6-A5A8-ABACCF75D01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775977" y="2746735"/>
            <a:ext cx="1982733" cy="6177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6" name="Picture Placeholder 9">
            <a:extLst>
              <a:ext uri="{FF2B5EF4-FFF2-40B4-BE49-F238E27FC236}">
                <a16:creationId xmlns:a16="http://schemas.microsoft.com/office/drawing/2014/main" id="{1A02BB49-28DB-48E5-8959-D36C9840302C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3758452" y="3742368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03C6BE33-794C-464D-886A-DB31DC137B0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74958" y="4993471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51088B84-C9AE-4E0F-BE0B-7691872F789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74958" y="5298128"/>
            <a:ext cx="1982733" cy="5809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29" name="Picture Placeholder 9">
            <a:extLst>
              <a:ext uri="{FF2B5EF4-FFF2-40B4-BE49-F238E27FC236}">
                <a16:creationId xmlns:a16="http://schemas.microsoft.com/office/drawing/2014/main" id="{EC807298-9742-4D0C-86D4-A25C5ED3069C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858792" y="3742368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7B94081A-B2B7-439C-B7CA-91A63FB88DF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575298" y="4993471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875898E2-098E-4BDE-8BA8-C1D0755D7EB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575298" y="5298128"/>
            <a:ext cx="1982733" cy="5809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EEB78526-379C-43C5-ABE7-2F184FC309A1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7959132" y="3742368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3" name="Text Placeholder 10">
            <a:extLst>
              <a:ext uri="{FF2B5EF4-FFF2-40B4-BE49-F238E27FC236}">
                <a16:creationId xmlns:a16="http://schemas.microsoft.com/office/drawing/2014/main" id="{FAA9378E-4336-4D84-9033-052E57D5470C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675638" y="4993471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34" name="Text Placeholder 10">
            <a:extLst>
              <a:ext uri="{FF2B5EF4-FFF2-40B4-BE49-F238E27FC236}">
                <a16:creationId xmlns:a16="http://schemas.microsoft.com/office/drawing/2014/main" id="{4AF0D6AA-392E-489E-8457-370F653057E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675638" y="5298128"/>
            <a:ext cx="1982733" cy="5809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35" name="Picture Placeholder 9">
            <a:extLst>
              <a:ext uri="{FF2B5EF4-FFF2-40B4-BE49-F238E27FC236}">
                <a16:creationId xmlns:a16="http://schemas.microsoft.com/office/drawing/2014/main" id="{515D701A-667D-41D8-B25B-72B088C7E9E4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10059471" y="3742368"/>
            <a:ext cx="1415744" cy="119374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D0AB2C67-89B8-459B-BB18-3655BA5AB35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75977" y="4993471"/>
            <a:ext cx="1982733" cy="41127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14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Add name</a:t>
            </a:r>
          </a:p>
        </p:txBody>
      </p:sp>
      <p:sp>
        <p:nvSpPr>
          <p:cNvPr id="37" name="Text Placeholder 10">
            <a:extLst>
              <a:ext uri="{FF2B5EF4-FFF2-40B4-BE49-F238E27FC236}">
                <a16:creationId xmlns:a16="http://schemas.microsoft.com/office/drawing/2014/main" id="{88DB254D-C387-4A49-A475-DA300A71317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775977" y="5298128"/>
            <a:ext cx="1982733" cy="5809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2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Add title</a:t>
            </a: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3C00339E-E516-47A3-98FD-7904488645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332219" y="2746661"/>
            <a:ext cx="4907372" cy="107615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10110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516B3E-BF5D-4CBE-AA15-FEAD2B0B9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C6F15C-2031-4B28-91FF-8532EFEE8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847681-AA55-4F94-8741-812FB362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B5880F-F841-4DE6-B266-C373510AF249}"/>
              </a:ext>
            </a:extLst>
          </p:cNvPr>
          <p:cNvSpPr/>
          <p:nvPr userDrawn="1"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388B7164-58B7-4BB5-998B-0E7F664D929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 rot="16200000">
            <a:off x="562550" y="3063183"/>
            <a:ext cx="2387816" cy="44876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buNone/>
              <a:defRPr sz="2400" cap="all" spc="2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4CB6F5B2-F117-4AD5-9C54-96006D152F1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 rot="16200000">
            <a:off x="3226739" y="3063183"/>
            <a:ext cx="2387816" cy="44876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buNone/>
              <a:defRPr sz="2400" cap="all" spc="2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60636773-D205-448C-8DD8-8BBC3AFC256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 rot="16200000">
            <a:off x="5857430" y="3063181"/>
            <a:ext cx="2387816" cy="44876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buNone/>
              <a:defRPr sz="2400" cap="all" spc="2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6CD4F0A7-B003-44EA-AD28-A4B13CCE892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 rot="16200000">
            <a:off x="8520742" y="3063180"/>
            <a:ext cx="2387816" cy="44876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80000"/>
              </a:lnSpc>
              <a:buNone/>
              <a:defRPr sz="2400" cap="all" spc="2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3CEEA233-6913-4525-8B47-39C2814EEF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5154557"/>
            <a:ext cx="2449286" cy="10031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3" name="Text Placeholder 10">
            <a:extLst>
              <a:ext uri="{FF2B5EF4-FFF2-40B4-BE49-F238E27FC236}">
                <a16:creationId xmlns:a16="http://schemas.microsoft.com/office/drawing/2014/main" id="{718C63E6-2425-4D8D-99C9-99B35F978A8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525420"/>
            <a:ext cx="2449286" cy="63919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4" name="Text Placeholder 10">
            <a:extLst>
              <a:ext uri="{FF2B5EF4-FFF2-40B4-BE49-F238E27FC236}">
                <a16:creationId xmlns:a16="http://schemas.microsoft.com/office/drawing/2014/main" id="{AEB3CF35-C4EC-42DA-B265-89015DF0350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36069" y="5154557"/>
            <a:ext cx="2449286" cy="10031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A1B05A3F-5647-4FA8-AAB1-0438B6F6DD1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36069" y="4525420"/>
            <a:ext cx="2449286" cy="63919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67059F7A-88D8-4E2F-A6F4-6CF5F194D54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11909" y="5154557"/>
            <a:ext cx="2449286" cy="10031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7" name="Text Placeholder 10">
            <a:extLst>
              <a:ext uri="{FF2B5EF4-FFF2-40B4-BE49-F238E27FC236}">
                <a16:creationId xmlns:a16="http://schemas.microsoft.com/office/drawing/2014/main" id="{CB25228C-31FC-4E25-80B1-8FAD0909BE7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11909" y="4525420"/>
            <a:ext cx="2449286" cy="63919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E3BCA350-B685-4ADC-9FC8-23180729767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904516" y="5154557"/>
            <a:ext cx="2449286" cy="100315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9" name="Text Placeholder 10">
            <a:extLst>
              <a:ext uri="{FF2B5EF4-FFF2-40B4-BE49-F238E27FC236}">
                <a16:creationId xmlns:a16="http://schemas.microsoft.com/office/drawing/2014/main" id="{F75319BC-EF3B-4B55-9663-E04ED5DBC88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904516" y="4525420"/>
            <a:ext cx="2449286" cy="63919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E10C144-C9A1-43BD-9C8A-183A065E24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694" y="658420"/>
            <a:ext cx="3472731" cy="66596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8602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96E7A44-0539-4C8E-ABEB-E56B131C4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9326" y="2152651"/>
            <a:ext cx="6162674" cy="29098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00CB7D0-0851-45AD-932F-0A0BD59CCB0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466726"/>
            <a:ext cx="6848474" cy="6391274"/>
          </a:xfrm>
          <a:custGeom>
            <a:avLst/>
            <a:gdLst>
              <a:gd name="connsiteX0" fmla="*/ 0 w 6848474"/>
              <a:gd name="connsiteY0" fmla="*/ 0 h 6391274"/>
              <a:gd name="connsiteX1" fmla="*/ 6848474 w 6848474"/>
              <a:gd name="connsiteY1" fmla="*/ 0 h 6391274"/>
              <a:gd name="connsiteX2" fmla="*/ 6848474 w 6848474"/>
              <a:gd name="connsiteY2" fmla="*/ 1685925 h 6391274"/>
              <a:gd name="connsiteX3" fmla="*/ 6029325 w 6848474"/>
              <a:gd name="connsiteY3" fmla="*/ 1685925 h 6391274"/>
              <a:gd name="connsiteX4" fmla="*/ 6029325 w 6848474"/>
              <a:gd name="connsiteY4" fmla="*/ 4595813 h 6391274"/>
              <a:gd name="connsiteX5" fmla="*/ 6848474 w 6848474"/>
              <a:gd name="connsiteY5" fmla="*/ 4595813 h 6391274"/>
              <a:gd name="connsiteX6" fmla="*/ 6848474 w 6848474"/>
              <a:gd name="connsiteY6" fmla="*/ 6391274 h 6391274"/>
              <a:gd name="connsiteX7" fmla="*/ 0 w 6848474"/>
              <a:gd name="connsiteY7" fmla="*/ 6391274 h 6391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48474" h="6391274">
                <a:moveTo>
                  <a:pt x="0" y="0"/>
                </a:moveTo>
                <a:lnTo>
                  <a:pt x="6848474" y="0"/>
                </a:lnTo>
                <a:lnTo>
                  <a:pt x="6848474" y="1685925"/>
                </a:lnTo>
                <a:lnTo>
                  <a:pt x="6029325" y="1685925"/>
                </a:lnTo>
                <a:lnTo>
                  <a:pt x="6029325" y="4595813"/>
                </a:lnTo>
                <a:lnTo>
                  <a:pt x="6848474" y="4595813"/>
                </a:lnTo>
                <a:lnTo>
                  <a:pt x="6848474" y="6391274"/>
                </a:lnTo>
                <a:lnTo>
                  <a:pt x="0" y="639127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C0B0C-9F99-4C31-993B-EB072ABAD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8/03/20XX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2CDF4-F0E3-4D07-89C6-5ABCCDDD8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BDA5F-715E-4514-9476-437B3EB01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D38E0F-D52F-4777-9D68-D30CB3B8C8E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24625" y="2624137"/>
            <a:ext cx="5172075" cy="2033588"/>
          </a:xfrm>
        </p:spPr>
        <p:txBody>
          <a:bodyPr>
            <a:noAutofit/>
          </a:bodyPr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1600" spc="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E083E92-8775-41F5-A992-0786A40813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92272" y="671808"/>
            <a:ext cx="3661528" cy="63919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276292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502A0C2-BC21-4E10-B50C-353B8CBD7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4985" y="1057275"/>
            <a:ext cx="6015990" cy="34575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B548780-9B3B-47BB-AA7B-928FA50A6A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057275"/>
            <a:ext cx="12191999" cy="5295900"/>
          </a:xfrm>
          <a:custGeom>
            <a:avLst/>
            <a:gdLst>
              <a:gd name="connsiteX0" fmla="*/ 0 w 12191999"/>
              <a:gd name="connsiteY0" fmla="*/ 0 h 5295900"/>
              <a:gd name="connsiteX1" fmla="*/ 514985 w 12191999"/>
              <a:gd name="connsiteY1" fmla="*/ 0 h 5295900"/>
              <a:gd name="connsiteX2" fmla="*/ 514985 w 12191999"/>
              <a:gd name="connsiteY2" fmla="*/ 3457576 h 5295900"/>
              <a:gd name="connsiteX3" fmla="*/ 6530975 w 12191999"/>
              <a:gd name="connsiteY3" fmla="*/ 3457576 h 5295900"/>
              <a:gd name="connsiteX4" fmla="*/ 6530975 w 12191999"/>
              <a:gd name="connsiteY4" fmla="*/ 0 h 5295900"/>
              <a:gd name="connsiteX5" fmla="*/ 12191999 w 12191999"/>
              <a:gd name="connsiteY5" fmla="*/ 0 h 5295900"/>
              <a:gd name="connsiteX6" fmla="*/ 12191999 w 12191999"/>
              <a:gd name="connsiteY6" fmla="*/ 5295900 h 5295900"/>
              <a:gd name="connsiteX7" fmla="*/ 0 w 12191999"/>
              <a:gd name="connsiteY7" fmla="*/ 5295900 h 529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1999" h="5295900">
                <a:moveTo>
                  <a:pt x="0" y="0"/>
                </a:moveTo>
                <a:lnTo>
                  <a:pt x="514985" y="0"/>
                </a:lnTo>
                <a:lnTo>
                  <a:pt x="514985" y="3457576"/>
                </a:lnTo>
                <a:lnTo>
                  <a:pt x="6530975" y="3457576"/>
                </a:lnTo>
                <a:lnTo>
                  <a:pt x="6530975" y="0"/>
                </a:lnTo>
                <a:lnTo>
                  <a:pt x="12191999" y="0"/>
                </a:lnTo>
                <a:lnTo>
                  <a:pt x="12191999" y="5295900"/>
                </a:lnTo>
                <a:lnTo>
                  <a:pt x="0" y="52959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2958E2-130A-401C-B53D-DCC769627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78FE4-D7D1-40CE-9190-C68702FED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AC4996-95A4-4EC0-BF6E-7C2FACB7C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6332CD16-89CC-43FA-B7BF-06786B46484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6354" y="1547271"/>
            <a:ext cx="5172932" cy="258127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27734DB-D9FF-4945-91EF-DB146D8348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82250" y="762308"/>
            <a:ext cx="5783657" cy="66596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969904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FB6A2A-F24A-4E64-A207-404C8CC76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10600" y="2132410"/>
            <a:ext cx="3581400" cy="23169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9E19EA-E986-4004-8C5B-712009E78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512B16-8A8E-4099-ACE3-946220C63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D8AF2A-C932-41B3-957E-9888020CD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7D0C286-3FF6-4839-AE38-6F404BF0560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flipH="1">
            <a:off x="1809750" y="466725"/>
            <a:ext cx="7834312" cy="5924550"/>
          </a:xfrm>
          <a:custGeom>
            <a:avLst/>
            <a:gdLst>
              <a:gd name="connsiteX0" fmla="*/ 7834312 w 7834312"/>
              <a:gd name="connsiteY0" fmla="*/ 0 h 5924550"/>
              <a:gd name="connsiteX1" fmla="*/ 0 w 7834312"/>
              <a:gd name="connsiteY1" fmla="*/ 0 h 5924550"/>
              <a:gd name="connsiteX2" fmla="*/ 0 w 7834312"/>
              <a:gd name="connsiteY2" fmla="*/ 1665685 h 5924550"/>
              <a:gd name="connsiteX3" fmla="*/ 1033462 w 7834312"/>
              <a:gd name="connsiteY3" fmla="*/ 1665685 h 5924550"/>
              <a:gd name="connsiteX4" fmla="*/ 1033462 w 7834312"/>
              <a:gd name="connsiteY4" fmla="*/ 3982640 h 5924550"/>
              <a:gd name="connsiteX5" fmla="*/ 0 w 7834312"/>
              <a:gd name="connsiteY5" fmla="*/ 3982640 h 5924550"/>
              <a:gd name="connsiteX6" fmla="*/ 0 w 7834312"/>
              <a:gd name="connsiteY6" fmla="*/ 5924550 h 5924550"/>
              <a:gd name="connsiteX7" fmla="*/ 7834312 w 7834312"/>
              <a:gd name="connsiteY7" fmla="*/ 5924550 h 592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34312" h="5924550">
                <a:moveTo>
                  <a:pt x="7834312" y="0"/>
                </a:moveTo>
                <a:lnTo>
                  <a:pt x="0" y="0"/>
                </a:lnTo>
                <a:lnTo>
                  <a:pt x="0" y="1665685"/>
                </a:lnTo>
                <a:lnTo>
                  <a:pt x="1033462" y="1665685"/>
                </a:lnTo>
                <a:lnTo>
                  <a:pt x="1033462" y="3982640"/>
                </a:lnTo>
                <a:lnTo>
                  <a:pt x="0" y="3982640"/>
                </a:lnTo>
                <a:lnTo>
                  <a:pt x="0" y="5924550"/>
                </a:lnTo>
                <a:lnTo>
                  <a:pt x="7834312" y="59245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88038514-112A-4AE2-BA52-286C38492F8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10675" y="2579352"/>
            <a:ext cx="2381250" cy="142306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C27393D-ACFC-4AC9-93A3-FE24F0D12E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-1129259" y="3009387"/>
            <a:ext cx="4138612" cy="56299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01634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bl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760CB-267C-4B96-8D93-EA7752305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F8915-ABFD-4CAE-AC61-1E1B2B1C6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7218A-692D-4EB0-817E-60AFD432F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5A4AB60-E1AB-4239-BFC7-C10A235B18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700899"/>
            <a:ext cx="3281555" cy="14726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53300DCB-9114-4ADF-8664-EFDD2C7A6E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2321396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B69E913-93AE-4878-BA45-C2A83F5ACE3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200" y="4683183"/>
            <a:ext cx="3281555" cy="10676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F306DC8-5642-4A13-B67A-9BF5A74DB8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8200" y="4303679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CC0CA179-9852-4BA8-8E7D-8C5F43775EA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465159" y="2715236"/>
            <a:ext cx="3281555" cy="14726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651735A5-9931-4467-9BBD-D622219F38F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65159" y="2335733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75467CBB-A84A-4371-9C2F-3BD7181223E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65159" y="4697520"/>
            <a:ext cx="3281555" cy="106764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5E96B9F0-428C-454F-A050-D0D8E871428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5159" y="4318016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DBEB11F1-0872-4500-8CBB-63D9F6BBAF0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89832" y="2715236"/>
            <a:ext cx="3281555" cy="14726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1D1E8BAA-941F-4D25-92A6-7E9A2C3664C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089832" y="2335733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A7E5E59-1A85-4D6C-9DFC-E288DD5ABE98}"/>
              </a:ext>
            </a:extLst>
          </p:cNvPr>
          <p:cNvSpPr/>
          <p:nvPr userDrawn="1"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7B2D7D-08A6-4C69-B43C-2288E5BBDA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91574" y="658420"/>
            <a:ext cx="6408851" cy="66596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569177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FDE121-67A1-407B-A6E2-D5B255A4F712}"/>
              </a:ext>
            </a:extLst>
          </p:cNvPr>
          <p:cNvSpPr/>
          <p:nvPr userDrawn="1"/>
        </p:nvSpPr>
        <p:spPr>
          <a:xfrm>
            <a:off x="1282168" y="0"/>
            <a:ext cx="1855263" cy="44599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5C2B05-C32D-4F66-8BDA-0F4824844C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575672" y="4121035"/>
            <a:ext cx="3337712" cy="63919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7AE0851-B0C9-475B-8AD9-7C6A141FDDE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414645" y="758825"/>
            <a:ext cx="599148" cy="600075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32254E01-FD47-43F3-A74C-720A0EA4C24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4645" y="1388209"/>
            <a:ext cx="3281555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B911B77-02F4-42D2-8639-A3F7EAFB71E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14645" y="1767713"/>
            <a:ext cx="3281555" cy="11257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0FBF118A-5599-4A55-9939-8075D74851A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414645" y="3251858"/>
            <a:ext cx="599148" cy="600075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66BB17E-99F0-43A3-99AA-F928695311F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645" y="3866925"/>
            <a:ext cx="3281555" cy="428891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934F74CA-3E2F-4F3A-BE25-F8D9572179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645" y="4248925"/>
            <a:ext cx="3281555" cy="142921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B5A383D6-9A09-46E4-8DD5-684C3B04E15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077157" y="773142"/>
            <a:ext cx="599148" cy="600075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6D712C8-D0F1-407A-AAC4-D86C1FDDCDC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72244" y="1388209"/>
            <a:ext cx="3281556" cy="42639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41C731A4-58E7-4726-BFC7-23260BCD62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72244" y="1767713"/>
            <a:ext cx="3281556" cy="11257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533CF28F-2EF0-4DE6-AD35-043AAA87EEC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072244" y="3237794"/>
            <a:ext cx="599148" cy="600075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098ABB59-CA95-470C-A29D-627B16E69E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72244" y="3866925"/>
            <a:ext cx="3281556" cy="428891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571488-55CE-40DF-84B6-A5166E2BEF9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072244" y="4248925"/>
            <a:ext cx="3281556" cy="142921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15CF3-8EFD-40BC-B749-25F401BC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DB08D-5054-4577-AA1B-BA9D87CF8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F9931-2A77-46BF-822E-D503CEAF6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61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c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693F3E0E-712E-4821-A89E-6727BD3825A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466725"/>
            <a:ext cx="4858139" cy="5924550"/>
          </a:xfr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4311D2-47FE-44C1-9B1C-179CAA338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8/03/20XX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DFF648-B296-4801-91A9-A6868BFA7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64D7C8-0561-4530-BCD5-AB0BB1977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50F7E33-83E1-4951-9CEC-14866D6A3C4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98135" y="2759613"/>
            <a:ext cx="2824355" cy="111756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F01B4AA-8A2C-488B-A306-BC09BA1C66A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98135" y="2176946"/>
            <a:ext cx="2824355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C79840D9-3F3D-4DFB-9592-867BB8CA12E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845966" y="2759613"/>
            <a:ext cx="2595758" cy="111756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32DFBC7C-0887-40D8-93DA-CBE9F58B1CB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45966" y="2176946"/>
            <a:ext cx="2595758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C3C60B52-4450-4317-A5DF-A3E617C12A2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98135" y="4712146"/>
            <a:ext cx="2824355" cy="111756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75F1DE6B-CBDA-40EB-A055-4FDC09ACC65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98135" y="4129479"/>
            <a:ext cx="2824355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9593E99-8D88-45AD-83AF-7F7F9AB6930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845966" y="4712146"/>
            <a:ext cx="2595758" cy="111756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D95823CC-CA7F-4F5B-B442-48A39696933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845966" y="4129479"/>
            <a:ext cx="2595758" cy="58153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F87501-8949-4796-90C5-50D20B54A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411" y="941112"/>
            <a:ext cx="6074545" cy="639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6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ct Benef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70A3F71-78A0-4742-B701-4A1489F5A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169108"/>
            <a:ext cx="4243755" cy="20771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CB7E97A-4B46-429D-80E3-5A2E689EFA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000375" y="466724"/>
            <a:ext cx="9191625" cy="6391275"/>
          </a:xfrm>
          <a:custGeom>
            <a:avLst/>
            <a:gdLst>
              <a:gd name="connsiteX0" fmla="*/ 0 w 9191625"/>
              <a:gd name="connsiteY0" fmla="*/ 0 h 6391275"/>
              <a:gd name="connsiteX1" fmla="*/ 9191625 w 9191625"/>
              <a:gd name="connsiteY1" fmla="*/ 0 h 6391275"/>
              <a:gd name="connsiteX2" fmla="*/ 9191625 w 9191625"/>
              <a:gd name="connsiteY2" fmla="*/ 6391275 h 6391275"/>
              <a:gd name="connsiteX3" fmla="*/ 0 w 9191625"/>
              <a:gd name="connsiteY3" fmla="*/ 6391275 h 6391275"/>
              <a:gd name="connsiteX4" fmla="*/ 0 w 9191625"/>
              <a:gd name="connsiteY4" fmla="*/ 4779506 h 6391275"/>
              <a:gd name="connsiteX5" fmla="*/ 1243380 w 9191625"/>
              <a:gd name="connsiteY5" fmla="*/ 4779506 h 6391275"/>
              <a:gd name="connsiteX6" fmla="*/ 1243380 w 9191625"/>
              <a:gd name="connsiteY6" fmla="*/ 2702384 h 6391275"/>
              <a:gd name="connsiteX7" fmla="*/ 0 w 9191625"/>
              <a:gd name="connsiteY7" fmla="*/ 2702384 h 639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91625" h="6391275">
                <a:moveTo>
                  <a:pt x="0" y="0"/>
                </a:moveTo>
                <a:lnTo>
                  <a:pt x="9191625" y="0"/>
                </a:lnTo>
                <a:lnTo>
                  <a:pt x="9191625" y="6391275"/>
                </a:lnTo>
                <a:lnTo>
                  <a:pt x="0" y="6391275"/>
                </a:lnTo>
                <a:lnTo>
                  <a:pt x="0" y="4779506"/>
                </a:lnTo>
                <a:lnTo>
                  <a:pt x="1243380" y="4779506"/>
                </a:lnTo>
                <a:lnTo>
                  <a:pt x="1243380" y="2702384"/>
                </a:lnTo>
                <a:lnTo>
                  <a:pt x="0" y="270238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59D5F7-4F29-467D-8261-4E075BB20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8/03/20XX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C6787-293A-4CC2-A2D2-E2881CC61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11C36F-4448-4279-8552-28C42ECE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CB8AC8A-361C-4A01-AEB1-112BEAC487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2133" y="3384898"/>
            <a:ext cx="3519487" cy="158839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600" cap="none" spc="1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847092-EAA4-4108-A528-108AD1F964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0518" y="2211168"/>
            <a:ext cx="5829300" cy="66209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6700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FABFC7-4108-49F4-A75A-5AB472AA2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847139"/>
            <a:ext cx="12192000" cy="116372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162CB3A-11BC-4C5C-B53D-B965CFA2B68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6725" y="466725"/>
            <a:ext cx="11258550" cy="5924550"/>
          </a:xfrm>
          <a:custGeom>
            <a:avLst/>
            <a:gdLst>
              <a:gd name="connsiteX0" fmla="*/ 0 w 11258550"/>
              <a:gd name="connsiteY0" fmla="*/ 3544135 h 5924550"/>
              <a:gd name="connsiteX1" fmla="*/ 11258550 w 11258550"/>
              <a:gd name="connsiteY1" fmla="*/ 3544135 h 5924550"/>
              <a:gd name="connsiteX2" fmla="*/ 11258550 w 11258550"/>
              <a:gd name="connsiteY2" fmla="*/ 5924550 h 5924550"/>
              <a:gd name="connsiteX3" fmla="*/ 0 w 11258550"/>
              <a:gd name="connsiteY3" fmla="*/ 5924550 h 5924550"/>
              <a:gd name="connsiteX4" fmla="*/ 0 w 11258550"/>
              <a:gd name="connsiteY4" fmla="*/ 0 h 5924550"/>
              <a:gd name="connsiteX5" fmla="*/ 11258550 w 11258550"/>
              <a:gd name="connsiteY5" fmla="*/ 0 h 5924550"/>
              <a:gd name="connsiteX6" fmla="*/ 11258550 w 11258550"/>
              <a:gd name="connsiteY6" fmla="*/ 2380414 h 5924550"/>
              <a:gd name="connsiteX7" fmla="*/ 0 w 11258550"/>
              <a:gd name="connsiteY7" fmla="*/ 2380414 h 592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258550" h="5924550">
                <a:moveTo>
                  <a:pt x="0" y="3544135"/>
                </a:moveTo>
                <a:lnTo>
                  <a:pt x="11258550" y="3544135"/>
                </a:lnTo>
                <a:lnTo>
                  <a:pt x="11258550" y="5924550"/>
                </a:lnTo>
                <a:lnTo>
                  <a:pt x="0" y="5924550"/>
                </a:lnTo>
                <a:close/>
                <a:moveTo>
                  <a:pt x="0" y="0"/>
                </a:moveTo>
                <a:lnTo>
                  <a:pt x="11258550" y="0"/>
                </a:lnTo>
                <a:lnTo>
                  <a:pt x="11258550" y="2380414"/>
                </a:lnTo>
                <a:lnTo>
                  <a:pt x="0" y="238041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9EBBDF-3A3F-40FD-9752-1D92BFAD1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9738" y="3001020"/>
            <a:ext cx="8412524" cy="938559"/>
          </a:xfrm>
        </p:spPr>
        <p:txBody>
          <a:bodyPr/>
          <a:lstStyle>
            <a:lvl1pPr algn="ctr">
              <a:defRPr sz="5000" spc="100" baseline="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46232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Mo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57E51-8279-450D-ABC2-889F91AD7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F52AC3-8AAB-49A9-8BB4-9A82193F9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2EBEF-1685-466C-9FC9-D1A2D4A68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360F31D-8187-4BBF-807F-BCD7628363E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flipH="1">
            <a:off x="1" y="466725"/>
            <a:ext cx="6096000" cy="5924550"/>
          </a:xfr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361D3AC4-50E4-442B-88DA-99E01D461FA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34200" y="2183098"/>
            <a:ext cx="4419600" cy="64207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BA1C8C7-E942-4381-8DFB-35C0D375D50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34200" y="1632228"/>
            <a:ext cx="4419600" cy="55087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619FB69F-436E-4680-805E-129656D1FC8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34200" y="3732794"/>
            <a:ext cx="4419600" cy="64207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9EEFB823-5D40-4C5F-8E5C-8DA545963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34200" y="3181924"/>
            <a:ext cx="4419600" cy="55087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97A70DDF-2854-466D-AE9A-7AA7BF32982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34200" y="5307885"/>
            <a:ext cx="4419600" cy="64207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C6C41E82-34D6-471D-81E8-FCA62C7F22F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34200" y="4757015"/>
            <a:ext cx="4419600" cy="55087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160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0E1AE8-90BE-4DE3-93E9-B997D48FE6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13162" y="668924"/>
            <a:ext cx="6041908" cy="6420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056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2FB566-AB0F-4A84-A379-5B7A132A1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8/03/20XX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B01EE-E344-461A-85A0-3AA7F83AA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PITCH DECK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9A25E-2DC1-49B1-A962-EFCDB81F9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F860B6F-2FE3-4DE6-9496-980E987E746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848D9ED-15C8-4EA0-B95F-CFD1BAF0A54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flipH="1">
            <a:off x="1809750" y="475743"/>
            <a:ext cx="6475268" cy="5915532"/>
          </a:xfrm>
        </p:spPr>
        <p:txBody>
          <a:bodyPr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CEF9385-3B06-4216-9420-A91190C6B7C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91419" y="1125633"/>
            <a:ext cx="2937452" cy="11926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01ADD07-F155-4B1F-B204-2284F6999B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91419" y="746129"/>
            <a:ext cx="2937452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20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129012F5-57FB-4F6F-8FF8-DBA65EC1EF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691419" y="4716842"/>
            <a:ext cx="2937452" cy="110666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FF8E7E45-85D4-40EE-836F-76055F0F8E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691419" y="4337338"/>
            <a:ext cx="2937452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20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E315DB3C-D2E4-4310-8A18-71457CBD7A4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691419" y="2964253"/>
            <a:ext cx="2937452" cy="110666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1000"/>
              </a:spcBef>
              <a:buNone/>
              <a:defRPr sz="14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D8DBA9F3-328C-4BAE-A2E1-0FBFE3A476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691419" y="2584749"/>
            <a:ext cx="2937452" cy="4263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2000" cap="all" spc="100" baseline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8B7365-7137-471F-BFE9-2F6C362933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-1914546" y="3092260"/>
            <a:ext cx="5719734" cy="6824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67392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826315-2B7F-4C57-86AC-F861837D3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7E89F0-5C7D-4785-9E27-B2AC9192E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B7DCF-7168-4376-8641-10965E65A6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100" baseline="0">
                <a:solidFill>
                  <a:schemeClr val="bg1">
                    <a:lumMod val="50000"/>
                  </a:schemeClr>
                </a:solidFill>
                <a:latin typeface="Seaford" panose="020B0502030303020204" pitchFamily="34" charset="0"/>
              </a:defRPr>
            </a:lvl1pPr>
          </a:lstStyle>
          <a:p>
            <a:r>
              <a:rPr lang="en-US" dirty="0"/>
              <a:t>8/03/20XX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98FEF-9751-417B-82B2-BBAD076658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100" baseline="0">
                <a:solidFill>
                  <a:schemeClr val="bg1">
                    <a:lumMod val="50000"/>
                  </a:schemeClr>
                </a:solidFill>
                <a:latin typeface="Seaford" panose="020B0502030303020204" pitchFamily="34" charset="0"/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7CE99-0833-4AF7-954F-3E4BD5F9CD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100" baseline="0">
                <a:solidFill>
                  <a:schemeClr val="bg1">
                    <a:lumMod val="50000"/>
                  </a:schemeClr>
                </a:solidFill>
                <a:latin typeface="Seaford" panose="020B0502030303020204" pitchFamily="34" charset="0"/>
              </a:defRPr>
            </a:lvl1pPr>
          </a:lstStyle>
          <a:p>
            <a:fld id="{BF860B6F-2FE3-4DE6-9496-980E987E74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40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kern="1200" cap="all" spc="200" baseline="0">
          <a:ln w="19050">
            <a:solidFill>
              <a:schemeClr val="accent1"/>
            </a:solidFill>
          </a:ln>
          <a:noFill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 descr="Close up of two people holding hands">
            <a:extLst>
              <a:ext uri="{FF2B5EF4-FFF2-40B4-BE49-F238E27FC236}">
                <a16:creationId xmlns:a16="http://schemas.microsoft.com/office/drawing/2014/main" id="{E41FFEB7-5147-4211-9DEE-48A580FDD93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6725" y="466725"/>
            <a:ext cx="11258550" cy="5924550"/>
          </a:xfrm>
        </p:spPr>
      </p:pic>
      <p:sp>
        <p:nvSpPr>
          <p:cNvPr id="20" name="Title 19">
            <a:extLst>
              <a:ext uri="{FF2B5EF4-FFF2-40B4-BE49-F238E27FC236}">
                <a16:creationId xmlns:a16="http://schemas.microsoft.com/office/drawing/2014/main" id="{49020275-58F0-4491-8E8A-0A2AD5ED9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940" y="5489855"/>
            <a:ext cx="4270248" cy="640080"/>
          </a:xfrm>
        </p:spPr>
        <p:txBody>
          <a:bodyPr>
            <a:noAutofit/>
          </a:bodyPr>
          <a:lstStyle/>
          <a:p>
            <a:r>
              <a:rPr lang="en-US" dirty="0"/>
              <a:t>HWC/COPIC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D1A5B04-2A0C-49EF-AC0E-822E3C090B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960921" y="6176266"/>
            <a:ext cx="4270159" cy="33924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Jimmy Ramsey​​</a:t>
            </a:r>
          </a:p>
        </p:txBody>
      </p:sp>
    </p:spTree>
    <p:extLst>
      <p:ext uri="{BB962C8B-B14F-4D97-AF65-F5344CB8AC3E}">
        <p14:creationId xmlns:p14="http://schemas.microsoft.com/office/powerpoint/2010/main" val="2409068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Placeholder 31" descr="A close up of a pipette dropping a drop of liquid into a tiny jar">
            <a:extLst>
              <a:ext uri="{FF2B5EF4-FFF2-40B4-BE49-F238E27FC236}">
                <a16:creationId xmlns:a16="http://schemas.microsoft.com/office/drawing/2014/main" id="{891E6FF4-A9FA-410B-9EF7-893DEF4A923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" b="52"/>
          <a:stretch/>
        </p:blipFill>
        <p:spPr>
          <a:xfrm>
            <a:off x="3000375" y="466724"/>
            <a:ext cx="9191625" cy="6391275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D9679C-0ECA-4D9C-8BCA-A8E870679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/>
          <a:lstStyle/>
          <a:p>
            <a:fld id="{BF860B6F-2FE3-4DE6-9496-980E987E746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B8E3A6F-FAD5-4EAB-A050-6ED2FB78FB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2133" y="3384898"/>
            <a:ext cx="3519487" cy="1588392"/>
          </a:xfrm>
        </p:spPr>
        <p:txBody>
          <a:bodyPr/>
          <a:lstStyle/>
          <a:p>
            <a:r>
              <a:rPr lang="en-US" dirty="0"/>
              <a:t>“THE GAME”-we will host a scavenger hunt style game to share tips on better health across several counties in our service area</a:t>
            </a:r>
            <a:endParaRPr lang="en-ZA" dirty="0"/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71B9304F-AE92-4F6B-85E5-32A85A55B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2435"/>
            <a:ext cx="5257800" cy="1120221"/>
          </a:xfrm>
        </p:spPr>
        <p:txBody>
          <a:bodyPr/>
          <a:lstStyle/>
          <a:p>
            <a:r>
              <a:rPr lang="en-US" b="1" dirty="0"/>
              <a:t>So where do we go from here?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365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person looking at a computer screen&#10;">
            <a:extLst>
              <a:ext uri="{FF2B5EF4-FFF2-40B4-BE49-F238E27FC236}">
                <a16:creationId xmlns:a16="http://schemas.microsoft.com/office/drawing/2014/main" id="{EACF9A43-5E16-41F1-82E2-77469D7E3D6A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6725" y="466725"/>
            <a:ext cx="11258550" cy="5924550"/>
          </a:xfr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70115D3-F5ED-4220-BDFD-9D87A29F2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you!</a:t>
            </a:r>
            <a:br>
              <a:rPr lang="en-US"/>
            </a:br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337808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le 68">
            <a:extLst>
              <a:ext uri="{FF2B5EF4-FFF2-40B4-BE49-F238E27FC236}">
                <a16:creationId xmlns:a16="http://schemas.microsoft.com/office/drawing/2014/main" id="{A74CEF14-9F3D-49A7-B904-B4E3A7113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2272" y="671808"/>
            <a:ext cx="3661528" cy="639192"/>
          </a:xfrm>
        </p:spPr>
        <p:txBody>
          <a:bodyPr/>
          <a:lstStyle/>
          <a:p>
            <a:r>
              <a:rPr lang="en-US" dirty="0"/>
              <a:t>About </a:t>
            </a:r>
            <a:r>
              <a:rPr lang="en-US" dirty="0" err="1"/>
              <a:t>hwc</a:t>
            </a:r>
            <a:endParaRPr lang="en-US" dirty="0"/>
          </a:p>
        </p:txBody>
      </p:sp>
      <p:pic>
        <p:nvPicPr>
          <p:cNvPr id="15" name="Picture Placeholder 14" descr="A close up of a nurse">
            <a:extLst>
              <a:ext uri="{FF2B5EF4-FFF2-40B4-BE49-F238E27FC236}">
                <a16:creationId xmlns:a16="http://schemas.microsoft.com/office/drawing/2014/main" id="{D67D6F18-268F-4677-BF55-4B1B9EE4BF3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466726"/>
            <a:ext cx="6848474" cy="6391274"/>
          </a:xfrm>
        </p:spPr>
      </p:pic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78FE74D7-D9BF-46B2-AB6D-79E819EB9A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24625" y="2624137"/>
            <a:ext cx="5172075" cy="1975572"/>
          </a:xfrm>
        </p:spPr>
        <p:txBody>
          <a:bodyPr/>
          <a:lstStyle/>
          <a:p>
            <a:r>
              <a:rPr lang="en-US" dirty="0"/>
              <a:t>Largest rural Community Health Center in OK</a:t>
            </a:r>
          </a:p>
          <a:p>
            <a:r>
              <a:rPr lang="en-US" dirty="0"/>
              <a:t>30,000 patient lives</a:t>
            </a:r>
          </a:p>
          <a:p>
            <a:r>
              <a:rPr lang="en-US" dirty="0"/>
              <a:t>9 clinical sites</a:t>
            </a:r>
          </a:p>
          <a:p>
            <a:r>
              <a:rPr lang="en-US" dirty="0"/>
              <a:t>Medical, Dental, BH, Optometry, Pharmacy, SUD</a:t>
            </a:r>
          </a:p>
          <a:p>
            <a:r>
              <a:rPr lang="en-US" dirty="0"/>
              <a:t>Patient centered care (PCMH accredited)</a:t>
            </a:r>
          </a:p>
          <a:p>
            <a:r>
              <a:rPr lang="en-US" dirty="0"/>
              <a:t> ​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757BAE-6FA5-4586-884C-EE994B1527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15753"/>
            <a:ext cx="2743200" cy="20572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05956-052B-4302-8116-91423E8E7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15753"/>
            <a:ext cx="4114800" cy="20572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1B5EF5-D35E-4241-92D4-3A8164978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/>
          <a:lstStyle/>
          <a:p>
            <a:fld id="{BF860B6F-2FE3-4DE6-9496-980E987E746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750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110">
            <a:extLst>
              <a:ext uri="{FF2B5EF4-FFF2-40B4-BE49-F238E27FC236}">
                <a16:creationId xmlns:a16="http://schemas.microsoft.com/office/drawing/2014/main" id="{27400555-FDF0-4051-BE1D-9F175795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1574" y="658420"/>
            <a:ext cx="6408851" cy="665965"/>
          </a:xfrm>
        </p:spPr>
        <p:txBody>
          <a:bodyPr/>
          <a:lstStyle/>
          <a:p>
            <a:r>
              <a:rPr lang="en-US" dirty="0"/>
              <a:t>What did we do?</a:t>
            </a:r>
          </a:p>
        </p:txBody>
      </p:sp>
      <p:sp>
        <p:nvSpPr>
          <p:cNvPr id="125" name="Text Placeholder 124">
            <a:extLst>
              <a:ext uri="{FF2B5EF4-FFF2-40B4-BE49-F238E27FC236}">
                <a16:creationId xmlns:a16="http://schemas.microsoft.com/office/drawing/2014/main" id="{24A06C02-7294-4961-8375-FFBAE150C3A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2321396"/>
            <a:ext cx="3281555" cy="426393"/>
          </a:xfrm>
        </p:spPr>
        <p:txBody>
          <a:bodyPr/>
          <a:lstStyle/>
          <a:p>
            <a:r>
              <a:rPr lang="en-US" dirty="0"/>
              <a:t>Timely follow up</a:t>
            </a:r>
          </a:p>
        </p:txBody>
      </p:sp>
      <p:sp>
        <p:nvSpPr>
          <p:cNvPr id="124" name="Text Placeholder 123">
            <a:extLst>
              <a:ext uri="{FF2B5EF4-FFF2-40B4-BE49-F238E27FC236}">
                <a16:creationId xmlns:a16="http://schemas.microsoft.com/office/drawing/2014/main" id="{3190266D-0F33-45C1-99B6-88C3D275AB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700899"/>
            <a:ext cx="3281555" cy="1472693"/>
          </a:xfrm>
        </p:spPr>
        <p:txBody>
          <a:bodyPr>
            <a:normAutofit/>
          </a:bodyPr>
          <a:lstStyle/>
          <a:p>
            <a:r>
              <a:rPr lang="en-US" dirty="0"/>
              <a:t>Studies show improved outcomes for patients who have a hospital or ER follow up visit within 7 days</a:t>
            </a:r>
          </a:p>
        </p:txBody>
      </p:sp>
      <p:sp>
        <p:nvSpPr>
          <p:cNvPr id="127" name="Text Placeholder 126">
            <a:extLst>
              <a:ext uri="{FF2B5EF4-FFF2-40B4-BE49-F238E27FC236}">
                <a16:creationId xmlns:a16="http://schemas.microsoft.com/office/drawing/2014/main" id="{529D0F22-483A-4379-9956-1AC0FBC1FFA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8200" y="4303679"/>
            <a:ext cx="3281555" cy="426393"/>
          </a:xfrm>
        </p:spPr>
        <p:txBody>
          <a:bodyPr/>
          <a:lstStyle/>
          <a:p>
            <a:r>
              <a:rPr lang="en-US" dirty="0"/>
              <a:t>supplies</a:t>
            </a:r>
          </a:p>
        </p:txBody>
      </p:sp>
      <p:sp>
        <p:nvSpPr>
          <p:cNvPr id="126" name="Text Placeholder 125">
            <a:extLst>
              <a:ext uri="{FF2B5EF4-FFF2-40B4-BE49-F238E27FC236}">
                <a16:creationId xmlns:a16="http://schemas.microsoft.com/office/drawing/2014/main" id="{9178B061-1219-4E97-B5B0-FA9EAEEF20A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8200" y="4683183"/>
            <a:ext cx="3281555" cy="1067648"/>
          </a:xfrm>
        </p:spPr>
        <p:txBody>
          <a:bodyPr/>
          <a:lstStyle/>
          <a:p>
            <a:r>
              <a:rPr lang="en-US" dirty="0"/>
              <a:t>Offered grant funded weight scales and BP cuffs to patients for home use</a:t>
            </a:r>
          </a:p>
        </p:txBody>
      </p:sp>
      <p:sp>
        <p:nvSpPr>
          <p:cNvPr id="129" name="Text Placeholder 128">
            <a:extLst>
              <a:ext uri="{FF2B5EF4-FFF2-40B4-BE49-F238E27FC236}">
                <a16:creationId xmlns:a16="http://schemas.microsoft.com/office/drawing/2014/main" id="{24CA3500-51E5-4AF6-9AE0-8124B5B6ECF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465159" y="2335733"/>
            <a:ext cx="3281555" cy="426393"/>
          </a:xfrm>
        </p:spPr>
        <p:txBody>
          <a:bodyPr/>
          <a:lstStyle/>
          <a:p>
            <a:r>
              <a:rPr lang="en-US" dirty="0"/>
              <a:t>Home visits</a:t>
            </a:r>
          </a:p>
        </p:txBody>
      </p:sp>
      <p:sp>
        <p:nvSpPr>
          <p:cNvPr id="128" name="Text Placeholder 127">
            <a:extLst>
              <a:ext uri="{FF2B5EF4-FFF2-40B4-BE49-F238E27FC236}">
                <a16:creationId xmlns:a16="http://schemas.microsoft.com/office/drawing/2014/main" id="{22FD1740-CC8B-4FB4-8039-C542AFD0838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65159" y="2715236"/>
            <a:ext cx="3281555" cy="1472693"/>
          </a:xfrm>
        </p:spPr>
        <p:txBody>
          <a:bodyPr>
            <a:normAutofit/>
          </a:bodyPr>
          <a:lstStyle/>
          <a:p>
            <a:r>
              <a:rPr lang="en-US" dirty="0"/>
              <a:t>Solutions for patients with transportation issues or physical limitations</a:t>
            </a:r>
          </a:p>
        </p:txBody>
      </p:sp>
      <p:sp>
        <p:nvSpPr>
          <p:cNvPr id="131" name="Text Placeholder 130">
            <a:extLst>
              <a:ext uri="{FF2B5EF4-FFF2-40B4-BE49-F238E27FC236}">
                <a16:creationId xmlns:a16="http://schemas.microsoft.com/office/drawing/2014/main" id="{E10D1C5B-3DED-475C-AC3D-D7A173AD655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65159" y="4318016"/>
            <a:ext cx="3281555" cy="426393"/>
          </a:xfrm>
        </p:spPr>
        <p:txBody>
          <a:bodyPr/>
          <a:lstStyle/>
          <a:p>
            <a:r>
              <a:rPr lang="en-US" dirty="0"/>
              <a:t>support</a:t>
            </a:r>
          </a:p>
        </p:txBody>
      </p:sp>
      <p:sp>
        <p:nvSpPr>
          <p:cNvPr id="130" name="Text Placeholder 129">
            <a:extLst>
              <a:ext uri="{FF2B5EF4-FFF2-40B4-BE49-F238E27FC236}">
                <a16:creationId xmlns:a16="http://schemas.microsoft.com/office/drawing/2014/main" id="{1BC05573-D015-4021-BA96-0C47487DBF4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65159" y="4697520"/>
            <a:ext cx="3281555" cy="1067648"/>
          </a:xfrm>
        </p:spPr>
        <p:txBody>
          <a:bodyPr/>
          <a:lstStyle/>
          <a:p>
            <a:r>
              <a:rPr lang="en-US" dirty="0"/>
              <a:t>Care management support with our population health team</a:t>
            </a:r>
          </a:p>
        </p:txBody>
      </p:sp>
      <p:sp>
        <p:nvSpPr>
          <p:cNvPr id="133" name="Text Placeholder 132">
            <a:extLst>
              <a:ext uri="{FF2B5EF4-FFF2-40B4-BE49-F238E27FC236}">
                <a16:creationId xmlns:a16="http://schemas.microsoft.com/office/drawing/2014/main" id="{BB833D39-612C-4855-AA0C-F37FEF73994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089832" y="2335733"/>
            <a:ext cx="3281555" cy="426393"/>
          </a:xfrm>
        </p:spPr>
        <p:txBody>
          <a:bodyPr/>
          <a:lstStyle/>
          <a:p>
            <a:r>
              <a:rPr lang="en-US" dirty="0"/>
              <a:t>All cause readmissions</a:t>
            </a:r>
          </a:p>
        </p:txBody>
      </p:sp>
      <p:sp>
        <p:nvSpPr>
          <p:cNvPr id="132" name="Text Placeholder 131">
            <a:extLst>
              <a:ext uri="{FF2B5EF4-FFF2-40B4-BE49-F238E27FC236}">
                <a16:creationId xmlns:a16="http://schemas.microsoft.com/office/drawing/2014/main" id="{67591C3B-1BC3-4E5D-B720-AEE8A041865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089832" y="2715236"/>
            <a:ext cx="3281555" cy="1472693"/>
          </a:xfrm>
        </p:spPr>
        <p:txBody>
          <a:bodyPr/>
          <a:lstStyle/>
          <a:p>
            <a:r>
              <a:rPr lang="en-US" dirty="0"/>
              <a:t>Quarterly goals to lower ACR which leads to better outcomes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AE4C98-8D28-4E84-B804-8E35BF3EC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15753"/>
            <a:ext cx="4114800" cy="20572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C6ECA-F6C9-4E40-9615-903B54C7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/>
          <a:lstStyle/>
          <a:p>
            <a:fld id="{BF860B6F-2FE3-4DE6-9496-980E987E746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619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12">
            <a:extLst>
              <a:ext uri="{FF2B5EF4-FFF2-40B4-BE49-F238E27FC236}">
                <a16:creationId xmlns:a16="http://schemas.microsoft.com/office/drawing/2014/main" id="{BFE2B5AB-A5E2-4E81-9A28-0F3EFE4B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575672" y="4121035"/>
            <a:ext cx="3337712" cy="639195"/>
          </a:xfrm>
        </p:spPr>
        <p:txBody>
          <a:bodyPr/>
          <a:lstStyle/>
          <a:p>
            <a:r>
              <a:rPr lang="en-US" dirty="0"/>
              <a:t>How did we do it?</a:t>
            </a:r>
          </a:p>
        </p:txBody>
      </p:sp>
      <p:pic>
        <p:nvPicPr>
          <p:cNvPr id="70" name="Picture Placeholder 69" descr="Store outline">
            <a:extLst>
              <a:ext uri="{FF2B5EF4-FFF2-40B4-BE49-F238E27FC236}">
                <a16:creationId xmlns:a16="http://schemas.microsoft.com/office/drawing/2014/main" id="{C5BC0C3F-C9C6-43FA-BA19-88445A15FF31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414645" y="758825"/>
            <a:ext cx="599148" cy="600075"/>
          </a:xfrm>
        </p:spPr>
      </p:pic>
      <p:sp>
        <p:nvSpPr>
          <p:cNvPr id="106" name="Text Placeholder 105">
            <a:extLst>
              <a:ext uri="{FF2B5EF4-FFF2-40B4-BE49-F238E27FC236}">
                <a16:creationId xmlns:a16="http://schemas.microsoft.com/office/drawing/2014/main" id="{F602BA9F-64DF-443C-A15D-FB8E9129F1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14645" y="1388209"/>
            <a:ext cx="3281555" cy="426393"/>
          </a:xfrm>
        </p:spPr>
        <p:txBody>
          <a:bodyPr/>
          <a:lstStyle/>
          <a:p>
            <a:r>
              <a:rPr lang="en-US" dirty="0"/>
              <a:t>Dedicated staff</a:t>
            </a:r>
          </a:p>
        </p:txBody>
      </p:sp>
      <p:sp>
        <p:nvSpPr>
          <p:cNvPr id="102" name="Text Placeholder 101">
            <a:extLst>
              <a:ext uri="{FF2B5EF4-FFF2-40B4-BE49-F238E27FC236}">
                <a16:creationId xmlns:a16="http://schemas.microsoft.com/office/drawing/2014/main" id="{87C9F3E7-849D-4701-91D9-6C693FCDF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14645" y="1767713"/>
            <a:ext cx="3281555" cy="1125740"/>
          </a:xfrm>
        </p:spPr>
        <p:txBody>
          <a:bodyPr/>
          <a:lstStyle/>
          <a:p>
            <a:r>
              <a:rPr lang="en-US" dirty="0"/>
              <a:t>Follow the ADT feed to make timely contact with patients during and after hospital/ER to guarantee follow up</a:t>
            </a:r>
          </a:p>
        </p:txBody>
      </p:sp>
      <p:pic>
        <p:nvPicPr>
          <p:cNvPr id="73" name="Picture Placeholder 72" descr="Piggy Bank outline">
            <a:extLst>
              <a:ext uri="{FF2B5EF4-FFF2-40B4-BE49-F238E27FC236}">
                <a16:creationId xmlns:a16="http://schemas.microsoft.com/office/drawing/2014/main" id="{171B782E-274D-43CA-B223-838F0D5ACED5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414645" y="3251858"/>
            <a:ext cx="599148" cy="600075"/>
          </a:xfrm>
        </p:spPr>
      </p:pic>
      <p:sp>
        <p:nvSpPr>
          <p:cNvPr id="108" name="Text Placeholder 107">
            <a:extLst>
              <a:ext uri="{FF2B5EF4-FFF2-40B4-BE49-F238E27FC236}">
                <a16:creationId xmlns:a16="http://schemas.microsoft.com/office/drawing/2014/main" id="{F91A931F-104A-4201-B572-DEAC49B6EA5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14645" y="3866925"/>
            <a:ext cx="3281555" cy="428891"/>
          </a:xfrm>
        </p:spPr>
        <p:txBody>
          <a:bodyPr/>
          <a:lstStyle/>
          <a:p>
            <a:r>
              <a:rPr lang="en-US" dirty="0"/>
              <a:t>Patient surveys</a:t>
            </a:r>
          </a:p>
        </p:txBody>
      </p:sp>
      <p:sp>
        <p:nvSpPr>
          <p:cNvPr id="104" name="Text Placeholder 103">
            <a:extLst>
              <a:ext uri="{FF2B5EF4-FFF2-40B4-BE49-F238E27FC236}">
                <a16:creationId xmlns:a16="http://schemas.microsoft.com/office/drawing/2014/main" id="{7A039369-92B6-432F-B823-6AAFAC1191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14645" y="4248925"/>
            <a:ext cx="3281555" cy="1429216"/>
          </a:xfrm>
        </p:spPr>
        <p:txBody>
          <a:bodyPr>
            <a:normAutofit/>
          </a:bodyPr>
          <a:lstStyle/>
          <a:p>
            <a:r>
              <a:rPr lang="en-US" dirty="0"/>
              <a:t>Ask patients what THEY think is the most important issue to address to keep them out of the </a:t>
            </a:r>
            <a:r>
              <a:rPr lang="en-US"/>
              <a:t>hospital  </a:t>
            </a:r>
            <a:endParaRPr lang="en-US" dirty="0"/>
          </a:p>
        </p:txBody>
      </p:sp>
      <p:pic>
        <p:nvPicPr>
          <p:cNvPr id="71" name="Picture Placeholder 70" descr="Group of women outline">
            <a:extLst>
              <a:ext uri="{FF2B5EF4-FFF2-40B4-BE49-F238E27FC236}">
                <a16:creationId xmlns:a16="http://schemas.microsoft.com/office/drawing/2014/main" id="{8737B8AB-109F-4DF2-8468-26ABD1CD1A97}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077157" y="773142"/>
            <a:ext cx="599148" cy="600075"/>
          </a:xfrm>
        </p:spPr>
      </p:pic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EE7D047E-59C2-45CD-92F2-D40EC13396D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72244" y="1388209"/>
            <a:ext cx="3281556" cy="426393"/>
          </a:xfrm>
        </p:spPr>
        <p:txBody>
          <a:bodyPr/>
          <a:lstStyle/>
          <a:p>
            <a:r>
              <a:rPr lang="en-US" dirty="0"/>
              <a:t>outreach</a:t>
            </a:r>
          </a:p>
        </p:txBody>
      </p:sp>
      <p:sp>
        <p:nvSpPr>
          <p:cNvPr id="103" name="Text Placeholder 102">
            <a:extLst>
              <a:ext uri="{FF2B5EF4-FFF2-40B4-BE49-F238E27FC236}">
                <a16:creationId xmlns:a16="http://schemas.microsoft.com/office/drawing/2014/main" id="{646AF0A1-85BB-4AA7-A21D-31E3ACA4E4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72244" y="1767713"/>
            <a:ext cx="3281556" cy="1125740"/>
          </a:xfrm>
        </p:spPr>
        <p:txBody>
          <a:bodyPr/>
          <a:lstStyle/>
          <a:p>
            <a:r>
              <a:rPr lang="en-US" dirty="0"/>
              <a:t>Contact while inpatient, within 2 days of discharge, and appointment within 7 days of discharge</a:t>
            </a:r>
          </a:p>
          <a:p>
            <a:r>
              <a:rPr lang="en-US" dirty="0"/>
              <a:t>CALL US FIRST campaign</a:t>
            </a:r>
          </a:p>
        </p:txBody>
      </p:sp>
      <p:pic>
        <p:nvPicPr>
          <p:cNvPr id="72" name="Picture Placeholder 71" descr="Postit Notes 3 outline">
            <a:extLst>
              <a:ext uri="{FF2B5EF4-FFF2-40B4-BE49-F238E27FC236}">
                <a16:creationId xmlns:a16="http://schemas.microsoft.com/office/drawing/2014/main" id="{E90427B4-D39F-47A3-97B4-C74C268A7B7C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8072244" y="3237794"/>
            <a:ext cx="599148" cy="600075"/>
          </a:xfrm>
        </p:spPr>
      </p:pic>
      <p:sp>
        <p:nvSpPr>
          <p:cNvPr id="109" name="Text Placeholder 108">
            <a:extLst>
              <a:ext uri="{FF2B5EF4-FFF2-40B4-BE49-F238E27FC236}">
                <a16:creationId xmlns:a16="http://schemas.microsoft.com/office/drawing/2014/main" id="{E3A6F092-A0CA-42CA-9DCB-8C68F03ADE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072244" y="3866925"/>
            <a:ext cx="3281556" cy="428891"/>
          </a:xfrm>
        </p:spPr>
        <p:txBody>
          <a:bodyPr/>
          <a:lstStyle/>
          <a:p>
            <a:r>
              <a:rPr lang="en-US" dirty="0"/>
              <a:t>Med-pod</a:t>
            </a:r>
          </a:p>
        </p:txBody>
      </p:sp>
      <p:sp>
        <p:nvSpPr>
          <p:cNvPr id="105" name="Text Placeholder 104">
            <a:extLst>
              <a:ext uri="{FF2B5EF4-FFF2-40B4-BE49-F238E27FC236}">
                <a16:creationId xmlns:a16="http://schemas.microsoft.com/office/drawing/2014/main" id="{649F134A-1B56-4E11-A372-68E33FEC1E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072244" y="4248925"/>
            <a:ext cx="3281556" cy="1429216"/>
          </a:xfrm>
        </p:spPr>
        <p:txBody>
          <a:bodyPr>
            <a:normAutofit/>
          </a:bodyPr>
          <a:lstStyle/>
          <a:p>
            <a:r>
              <a:rPr lang="en-US" dirty="0"/>
              <a:t>Fully portable “office suite”</a:t>
            </a:r>
          </a:p>
          <a:p>
            <a:r>
              <a:rPr lang="en-US" dirty="0"/>
              <a:t>Integrated with the EHR</a:t>
            </a:r>
          </a:p>
          <a:p>
            <a:r>
              <a:rPr lang="en-US" dirty="0"/>
              <a:t>Allows in home care, even for patients without smart phones or reliable </a:t>
            </a:r>
            <a:r>
              <a:rPr lang="en-US" dirty="0" err="1"/>
              <a:t>wifi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AC6252-4303-4C45-9EC4-303A08CB4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/>
          <a:lstStyle/>
          <a:p>
            <a:fld id="{BF860B6F-2FE3-4DE6-9496-980E987E746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774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84">
            <a:extLst>
              <a:ext uri="{FF2B5EF4-FFF2-40B4-BE49-F238E27FC236}">
                <a16:creationId xmlns:a16="http://schemas.microsoft.com/office/drawing/2014/main" id="{583A8370-72B5-4ECE-B5E0-5B47654B2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it go?</a:t>
            </a:r>
          </a:p>
        </p:txBody>
      </p:sp>
      <p:pic>
        <p:nvPicPr>
          <p:cNvPr id="79" name="Picture Placeholder 78" descr="A close up of cells under a microscope">
            <a:extLst>
              <a:ext uri="{FF2B5EF4-FFF2-40B4-BE49-F238E27FC236}">
                <a16:creationId xmlns:a16="http://schemas.microsoft.com/office/drawing/2014/main" id="{BBC72E1D-69D7-4CA2-B6AD-180B8084D75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66725"/>
            <a:ext cx="4858139" cy="5924550"/>
          </a:xfrm>
        </p:spPr>
      </p:pic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D5A5B5EE-B963-4A0A-AB3C-8CDDDE24B85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598135" y="2176946"/>
            <a:ext cx="2824355" cy="581530"/>
          </a:xfrm>
        </p:spPr>
        <p:txBody>
          <a:bodyPr/>
          <a:lstStyle/>
          <a:p>
            <a:r>
              <a:rPr lang="en-US" dirty="0"/>
              <a:t>QM improvement</a:t>
            </a:r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261BE4C3-90A1-4FC4-93CA-BF3A80B863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98135" y="2759613"/>
            <a:ext cx="2824355" cy="1117566"/>
          </a:xfrm>
        </p:spPr>
        <p:txBody>
          <a:bodyPr/>
          <a:lstStyle/>
          <a:p>
            <a:r>
              <a:rPr lang="en-US" dirty="0"/>
              <a:t>HTN and DM measures improved over 1 st 90 days in grant period</a:t>
            </a:r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026DDC61-3AC5-449B-8C25-482F551046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598135" y="4129479"/>
            <a:ext cx="2824355" cy="581530"/>
          </a:xfrm>
        </p:spPr>
        <p:txBody>
          <a:bodyPr/>
          <a:lstStyle/>
          <a:p>
            <a:r>
              <a:rPr lang="en-US" dirty="0"/>
              <a:t>TFU improvement</a:t>
            </a:r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5CC67B51-3695-40FC-B51D-1CD99DF1626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98135" y="4712146"/>
            <a:ext cx="2824355" cy="1117566"/>
          </a:xfrm>
        </p:spPr>
        <p:txBody>
          <a:bodyPr/>
          <a:lstStyle/>
          <a:p>
            <a:r>
              <a:rPr lang="en-ZA" dirty="0"/>
              <a:t>Greater than 10% gain and goal of 50% reached for 7 day follow up</a:t>
            </a:r>
            <a:endParaRPr lang="en-US" dirty="0"/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79406243-F21B-4811-AE74-DA58E3665F0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845966" y="2176946"/>
            <a:ext cx="2595758" cy="581530"/>
          </a:xfrm>
        </p:spPr>
        <p:txBody>
          <a:bodyPr/>
          <a:lstStyle/>
          <a:p>
            <a:r>
              <a:rPr lang="en-US" dirty="0"/>
              <a:t>ACR improvement</a:t>
            </a:r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25C9712B-794E-4F23-928A-FFCA310FE74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845966" y="2759613"/>
            <a:ext cx="2595758" cy="1117566"/>
          </a:xfrm>
        </p:spPr>
        <p:txBody>
          <a:bodyPr/>
          <a:lstStyle/>
          <a:p>
            <a:r>
              <a:rPr lang="en-ZA" dirty="0"/>
              <a:t>Rate lowered to well below the national average!​</a:t>
            </a:r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205C921F-FFBE-48CD-9E47-0AF86467AC9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845966" y="4129479"/>
            <a:ext cx="2595758" cy="581530"/>
          </a:xfrm>
        </p:spPr>
        <p:txBody>
          <a:bodyPr/>
          <a:lstStyle/>
          <a:p>
            <a:r>
              <a:rPr lang="en-US" dirty="0"/>
              <a:t>surveys</a:t>
            </a: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CDF4F5AB-B79A-4FAC-8AAF-D1AE5176A9D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845966" y="4712146"/>
            <a:ext cx="2595758" cy="1117566"/>
          </a:xfrm>
        </p:spPr>
        <p:txBody>
          <a:bodyPr/>
          <a:lstStyle/>
          <a:p>
            <a:r>
              <a:rPr lang="en-ZA" dirty="0"/>
              <a:t>Patients reported confidence and satisfaction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37CBF2-4176-4C56-8824-858FA51AE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15753"/>
            <a:ext cx="2743200" cy="205722"/>
          </a:xfrm>
        </p:spPr>
        <p:txBody>
          <a:bodyPr/>
          <a:lstStyle/>
          <a:p>
            <a:fld id="{BF860B6F-2FE3-4DE6-9496-980E987E746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84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DDD063-B9E7-F5C5-6020-C14E3CF70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0B6F-2FE3-4DE6-9496-980E987E746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01BEE32-D406-A545-7E4C-249A8D52D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8044856" y="3642014"/>
            <a:ext cx="4552635" cy="996551"/>
          </a:xfrm>
        </p:spPr>
        <p:txBody>
          <a:bodyPr/>
          <a:lstStyle/>
          <a:p>
            <a:r>
              <a:rPr lang="en-US" dirty="0"/>
              <a:t>All cause readmission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E995EF-6DFE-632F-00F6-3A26B346AD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885" y="1441938"/>
            <a:ext cx="9047544" cy="311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523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11000C-99D7-CB60-773A-611081A7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8/03/20XX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3B2100-F778-C333-EBAF-E86A89193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PITCH DECK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5BC29E-6115-B468-B9E6-39BA745A8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0B6F-2FE3-4DE6-9496-980E987E7466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16C12E-D7BE-435E-A25C-B9A4D4F57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777" y="2444262"/>
            <a:ext cx="11636791" cy="427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49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4AA55A-E84C-0407-1111-0DA1D68A1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0B6F-2FE3-4DE6-9496-980E987E746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54986D6-7721-12AB-A0DB-B0D13CADC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96% satisfied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0EC585-9545-4764-88A5-5266E52A9C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560" y="1055076"/>
            <a:ext cx="8192004" cy="4765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855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CCF75-E29E-328C-515F-612733F1F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0B6F-2FE3-4DE6-9496-980E987E746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8BE244B-B297-7035-6E20-840A428CC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80% confidence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A9C7B0-F7F4-5E61-0927-78341E5F28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793" y="720969"/>
            <a:ext cx="8842360" cy="508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44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55463"/>
      </a:accent1>
      <a:accent2>
        <a:srgbClr val="A8CADC"/>
      </a:accent2>
      <a:accent3>
        <a:srgbClr val="74A9EA"/>
      </a:accent3>
      <a:accent4>
        <a:srgbClr val="04B3C3"/>
      </a:accent4>
      <a:accent5>
        <a:srgbClr val="5F8473"/>
      </a:accent5>
      <a:accent6>
        <a:srgbClr val="D1EF59"/>
      </a:accent6>
      <a:hlink>
        <a:srgbClr val="0563C1"/>
      </a:hlink>
      <a:folHlink>
        <a:srgbClr val="954F72"/>
      </a:folHlink>
    </a:clrScheme>
    <a:fontScheme name="Custom 29">
      <a:majorFont>
        <a:latin typeface="Seaford Bold"/>
        <a:ea typeface=""/>
        <a:cs typeface=""/>
      </a:majorFont>
      <a:minorFont>
        <a:latin typeface="Quir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lthcare Pitch Deck_TM89652269_Win32_JC_v2" id="{F8764AB5-AEEF-4CC2-ABB0-6738C12D74B7}" vid="{4B84277E-49D1-4747-AC5A-A160BBEACD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73fe06-ccb7-4888-a92b-46fd2a849ff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0D5DEF34D5E45926668160672F800" ma:contentTypeVersion="17" ma:contentTypeDescription="Create a new document." ma:contentTypeScope="" ma:versionID="46d5f55870185324fc44e87a1af50996">
  <xsd:schema xmlns:xsd="http://www.w3.org/2001/XMLSchema" xmlns:xs="http://www.w3.org/2001/XMLSchema" xmlns:p="http://schemas.microsoft.com/office/2006/metadata/properties" xmlns:ns2="dc73fe06-ccb7-4888-a92b-46fd2a849ff7" xmlns:ns3="795b529c-3eda-42ba-a74d-2b2e15691b6a" targetNamespace="http://schemas.microsoft.com/office/2006/metadata/properties" ma:root="true" ma:fieldsID="9ccf8d9716469f35dff9ad2087d29eae" ns2:_="" ns3:_="">
    <xsd:import namespace="dc73fe06-ccb7-4888-a92b-46fd2a849ff7"/>
    <xsd:import namespace="795b529c-3eda-42ba-a74d-2b2e15691b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73fe06-ccb7-4888-a92b-46fd2a849f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0fe2e41-a58d-4910-8d54-ed8717e087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5b529c-3eda-42ba-a74d-2b2e15691b6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064F8B-46A2-4F22-9203-449568FB58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F4F0A7-9599-4FE3-A548-853A09CF0244}">
  <ds:schemaRefs>
    <ds:schemaRef ds:uri="http://www.w3.org/XML/1998/namespace"/>
    <ds:schemaRef ds:uri="http://purl.org/dc/elements/1.1/"/>
    <ds:schemaRef ds:uri="b6fae77a-de7e-42ad-bb2a-159c7e25a4af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7a02e736-bdb6-46f3-84b9-fa313d6a6ea9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1F0E049-58F1-4185-BAAB-BB1EAD59C780}"/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Healthcare pitch deck</Template>
  <TotalTime>577</TotalTime>
  <Words>1253</Words>
  <Application>Microsoft Office PowerPoint</Application>
  <PresentationFormat>Widescreen</PresentationFormat>
  <Paragraphs>105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HWC/COPIC</vt:lpstr>
      <vt:lpstr>About hwc</vt:lpstr>
      <vt:lpstr>What did we do?</vt:lpstr>
      <vt:lpstr>How did we do it?</vt:lpstr>
      <vt:lpstr>How did it go?</vt:lpstr>
      <vt:lpstr>All cause readmission</vt:lpstr>
      <vt:lpstr>PowerPoint Presentation</vt:lpstr>
      <vt:lpstr>96% satisfied</vt:lpstr>
      <vt:lpstr>80% confidence</vt:lpstr>
      <vt:lpstr>So where do we go from here?</vt:lpstr>
      <vt:lpstr>Thank you!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Scoufos</dc:creator>
  <cp:lastModifiedBy>Jimmy Ramsey</cp:lastModifiedBy>
  <cp:revision>2</cp:revision>
  <dcterms:created xsi:type="dcterms:W3CDTF">2026-04-23T13:46:15Z</dcterms:created>
  <dcterms:modified xsi:type="dcterms:W3CDTF">2026-04-29T14:43:59Z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0x0101008930D5DEF34D5E45926668160672F800</vt:lpwstr>
  </property>
  <property fmtid="{D5CDD505-2E9C-101B-9397-08002B2CF9AE}" pid="3" name="MediaServiceImageTags">
    <vt:lpwstr/>
  </property>
</Properties>
</file>