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1" r:id="rId6"/>
    <p:sldId id="257" r:id="rId7"/>
    <p:sldId id="263" r:id="rId8"/>
    <p:sldId id="259" r:id="rId9"/>
    <p:sldId id="262" r:id="rId10"/>
    <p:sldId id="265" r:id="rId11"/>
    <p:sldId id="264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8AAA5-C380-4207-A7A2-B7117037F001}" v="27" dt="2026-04-24T19:26:23.919"/>
  </p1510:revLst>
</p1510:revInfo>
</file>

<file path=ppt/tableStyles.xml><?xml version="1.0" encoding="utf-8"?>
<a:tblStyleLst xmlns:a="http://schemas.openxmlformats.org/drawingml/2006/main" def="{17292A2E-F333-43FB-9621-5CBBE7FDCDCB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3" autoAdjust="0"/>
    <p:restoredTop sz="80042" autoAdjust="0"/>
  </p:normalViewPr>
  <p:slideViewPr>
    <p:cSldViewPr snapToGrid="0">
      <p:cViewPr varScale="1">
        <p:scale>
          <a:sx n="68" d="100"/>
          <a:sy n="68" d="100"/>
        </p:scale>
        <p:origin x="6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269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E69876-2BB9-4C13-BC90-4C5170103F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1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70B54-AA6F-4069-B867-90F5B6AD44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E737-F236-4BB9-8646-7AEE0862CFC7}" type="datetimeFigureOut">
              <a:rPr lang="en-US" sz="800" smtClean="0"/>
              <a:t>4/24/2026</a:t>
            </a:fld>
            <a:endParaRPr lang="en-US" sz="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0FA07-EA8A-4489-8329-C7D5E5CFC2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63906-4325-49A4-B35E-55495D37A9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E7397-DCD0-411E-96FF-56C058BB3580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55333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 b="1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8DC90B5-2E03-4135-B528-1241C30C095B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B47F534D-C1C8-4AA5-88B2-A9405FF008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81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grantees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5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Questions:</a:t>
            </a:r>
          </a:p>
          <a:p>
            <a:r>
              <a:rPr lang="en-US" dirty="0"/>
              <a:t>-Does this make care feel more or less human?</a:t>
            </a:r>
          </a:p>
          <a:p>
            <a:r>
              <a:rPr lang="en-US" dirty="0"/>
              <a:t>-Is this the experience we want to create for the patient?</a:t>
            </a:r>
          </a:p>
          <a:p>
            <a:r>
              <a:rPr lang="en-US" dirty="0"/>
              <a:t>-Who might we leave behind in the process- </a:t>
            </a:r>
            <a:r>
              <a:rPr lang="en-US" dirty="0" err="1"/>
              <a:t>ie</a:t>
            </a:r>
            <a:r>
              <a:rPr lang="en-US" dirty="0"/>
              <a:t>.  What are the unintended consequences?  (Access to care)</a:t>
            </a:r>
          </a:p>
          <a:p>
            <a:r>
              <a:rPr lang="en-US" dirty="0"/>
              <a:t>-Does this help physicians do what they do best?- provide quality patient care</a:t>
            </a:r>
          </a:p>
          <a:p>
            <a:endParaRPr lang="en-US" dirty="0"/>
          </a:p>
          <a:p>
            <a:r>
              <a:rPr lang="en-US" dirty="0"/>
              <a:t>Measure what matters:</a:t>
            </a:r>
          </a:p>
          <a:p>
            <a:r>
              <a:rPr lang="en-US" dirty="0"/>
              <a:t>-Beyond cost per visit, # of visits per physician, etc.</a:t>
            </a:r>
          </a:p>
          <a:p>
            <a:r>
              <a:rPr lang="en-US" dirty="0"/>
              <a:t>-Measure patient trust and satisfaction, clinician burnout &amp; engagement, health outcomes over time, etc.</a:t>
            </a:r>
          </a:p>
          <a:p>
            <a:endParaRPr lang="en-US" dirty="0"/>
          </a:p>
          <a:p>
            <a:r>
              <a:rPr lang="en-US" dirty="0"/>
              <a:t>AND ease of using digital tools!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Closing: </a:t>
            </a:r>
          </a:p>
          <a:p>
            <a:r>
              <a:rPr lang="en-US" dirty="0"/>
              <a:t>Share our resources at Copic and how we provide ongoing support</a:t>
            </a:r>
          </a:p>
          <a:p>
            <a:endParaRPr lang="en-US" dirty="0"/>
          </a:p>
          <a:p>
            <a:r>
              <a:rPr lang="en-US" dirty="0"/>
              <a:t>“Together, we can continue to build a safer and more human centered healthcare system.”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84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9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0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0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6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4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22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concept has been popularized by Jim Rohn, highlighting the importance of our inner circle in personal development and suggests we should be strategic about the people we surround ourselves </a:t>
            </a:r>
          </a:p>
          <a:p>
            <a:endParaRPr lang="en-US" dirty="0"/>
          </a:p>
          <a:p>
            <a:r>
              <a:rPr lang="en-US" dirty="0"/>
              <a:t>Culture in the same way is infectious-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36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A2F6-09EE-411D-ABA1-2E989674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1701028"/>
            <a:ext cx="9124750" cy="193251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8D719-2B49-447B-9B7B-DC72A26B3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625" y="4310413"/>
            <a:ext cx="9124750" cy="13395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B1AF7-7648-4746-A0AA-A2F6F21D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F1826-F1E8-4AFA-B6EA-EFF3A448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657EC-266D-4BA1-82A0-687B7883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4735AC-E2EE-AD99-5A1D-A8B4B864D009}"/>
              </a:ext>
            </a:extLst>
          </p:cNvPr>
          <p:cNvCxnSpPr>
            <a:cxnSpLocks/>
          </p:cNvCxnSpPr>
          <p:nvPr userDrawn="1"/>
        </p:nvCxnSpPr>
        <p:spPr>
          <a:xfrm>
            <a:off x="1533625" y="3971975"/>
            <a:ext cx="913437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B947689F-D792-CE12-FC23-676B75183CB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6607" y="606466"/>
            <a:ext cx="3102534" cy="1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2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A20EAA-86AC-4480-9CAA-88657F3D94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249" y="2286000"/>
            <a:ext cx="10985502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7A5D98-A155-4A2C-A9E2-FF413A52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09FFB-3867-B209-9964-E2E20A16A2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1A665-A8FC-2EC5-5F82-60A0A16B08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7FCF7-6B59-6BAD-A44E-A93218ACD5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4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A2822E-313F-8F1C-6D53-34B03B5ABF16}"/>
              </a:ext>
            </a:extLst>
          </p:cNvPr>
          <p:cNvPicPr/>
          <p:nvPr userDrawn="1"/>
        </p:nvPicPr>
        <p:blipFill rotWithShape="1">
          <a:blip r:embed="rId2"/>
          <a:srcRect t="94683"/>
          <a:stretch>
            <a:fillRect/>
          </a:stretch>
        </p:blipFill>
        <p:spPr>
          <a:xfrm>
            <a:off x="0" y="6493340"/>
            <a:ext cx="12192000" cy="36466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0C829C9-39C0-ECFF-BCF4-77A246CF2D1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91212" y="5841174"/>
            <a:ext cx="1696190" cy="550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65838E-079E-1DC1-F6C2-3C1277A5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4679C3-BCAD-B341-EA5C-42A6D6467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249" y="6607090"/>
            <a:ext cx="4633914" cy="137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BC4D3-678F-B4B2-19E1-5CD3AE0077C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B87CF-21A6-C880-1AAD-E04E1D08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296" y="6607090"/>
            <a:ext cx="665408" cy="137160"/>
          </a:xfrm>
        </p:spPr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2139E7-32AC-26B2-4F83-A9F8867A90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FDFD7A-1540-6B55-CB13-3C791F4581CD}"/>
              </a:ext>
            </a:extLst>
          </p:cNvPr>
          <p:cNvGrpSpPr/>
          <p:nvPr userDrawn="1"/>
        </p:nvGrpSpPr>
        <p:grpSpPr>
          <a:xfrm>
            <a:off x="6911745" y="6493340"/>
            <a:ext cx="2106044" cy="364660"/>
            <a:chOff x="6911745" y="6492234"/>
            <a:chExt cx="2112432" cy="36576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5F9C876-69B5-776E-9E68-B2BF1D942556}"/>
                </a:ext>
              </a:extLst>
            </p:cNvPr>
            <p:cNvSpPr/>
            <p:nvPr/>
          </p:nvSpPr>
          <p:spPr>
            <a:xfrm>
              <a:off x="6911745" y="6492234"/>
              <a:ext cx="451340" cy="365766"/>
            </a:xfrm>
            <a:custGeom>
              <a:avLst/>
              <a:gdLst>
                <a:gd name="connsiteX0" fmla="*/ 119415 w 451340"/>
                <a:gd name="connsiteY0" fmla="*/ 0 h 365766"/>
                <a:gd name="connsiteX1" fmla="*/ 451340 w 451340"/>
                <a:gd name="connsiteY1" fmla="*/ 0 h 365766"/>
                <a:gd name="connsiteX2" fmla="*/ 397460 w 451340"/>
                <a:gd name="connsiteY2" fmla="*/ 133712 h 365766"/>
                <a:gd name="connsiteX3" fmla="*/ 321325 w 451340"/>
                <a:gd name="connsiteY3" fmla="*/ 365766 h 365766"/>
                <a:gd name="connsiteX4" fmla="*/ 0 w 451340"/>
                <a:gd name="connsiteY4" fmla="*/ 365766 h 365766"/>
                <a:gd name="connsiteX5" fmla="*/ 38843 w 451340"/>
                <a:gd name="connsiteY5" fmla="*/ 223757 h 365766"/>
                <a:gd name="connsiteX6" fmla="*/ 119415 w 451340"/>
                <a:gd name="connsiteY6" fmla="*/ 0 h 36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340" h="365766">
                  <a:moveTo>
                    <a:pt x="119415" y="0"/>
                  </a:moveTo>
                  <a:lnTo>
                    <a:pt x="451340" y="0"/>
                  </a:lnTo>
                  <a:lnTo>
                    <a:pt x="397460" y="133712"/>
                  </a:lnTo>
                  <a:lnTo>
                    <a:pt x="321325" y="365766"/>
                  </a:lnTo>
                  <a:lnTo>
                    <a:pt x="0" y="365766"/>
                  </a:lnTo>
                  <a:lnTo>
                    <a:pt x="38843" y="223757"/>
                  </a:lnTo>
                  <a:lnTo>
                    <a:pt x="119415" y="0"/>
                  </a:lnTo>
                  <a:close/>
                </a:path>
              </a:pathLst>
            </a:custGeom>
            <a:solidFill>
              <a:schemeClr val="accent4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>
                <a:solidFill>
                  <a:srgbClr val="143C34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CB3860A-74AB-A64C-9610-228FA7D6D985}"/>
                </a:ext>
              </a:extLst>
            </p:cNvPr>
            <p:cNvSpPr/>
            <p:nvPr/>
          </p:nvSpPr>
          <p:spPr>
            <a:xfrm>
              <a:off x="8488529" y="6492234"/>
              <a:ext cx="535648" cy="364660"/>
            </a:xfrm>
            <a:custGeom>
              <a:avLst/>
              <a:gdLst>
                <a:gd name="connsiteX0" fmla="*/ 183037 w 535648"/>
                <a:gd name="connsiteY0" fmla="*/ 0 h 364660"/>
                <a:gd name="connsiteX1" fmla="*/ 535648 w 535648"/>
                <a:gd name="connsiteY1" fmla="*/ 0 h 364660"/>
                <a:gd name="connsiteX2" fmla="*/ 500771 w 535648"/>
                <a:gd name="connsiteY2" fmla="*/ 46604 h 364660"/>
                <a:gd name="connsiteX3" fmla="*/ 343291 w 535648"/>
                <a:gd name="connsiteY3" fmla="*/ 312034 h 364660"/>
                <a:gd name="connsiteX4" fmla="*/ 318097 w 535648"/>
                <a:gd name="connsiteY4" fmla="*/ 364660 h 364660"/>
                <a:gd name="connsiteX5" fmla="*/ 0 w 535648"/>
                <a:gd name="connsiteY5" fmla="*/ 364660 h 364660"/>
                <a:gd name="connsiteX6" fmla="*/ 18805 w 535648"/>
                <a:gd name="connsiteY6" fmla="*/ 312034 h 364660"/>
                <a:gd name="connsiteX7" fmla="*/ 127762 w 535648"/>
                <a:gd name="connsiteY7" fmla="*/ 87939 h 364660"/>
                <a:gd name="connsiteX8" fmla="*/ 183037 w 535648"/>
                <a:gd name="connsiteY8" fmla="*/ 0 h 36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648" h="364660">
                  <a:moveTo>
                    <a:pt x="183037" y="0"/>
                  </a:moveTo>
                  <a:lnTo>
                    <a:pt x="535648" y="0"/>
                  </a:lnTo>
                  <a:lnTo>
                    <a:pt x="500771" y="46604"/>
                  </a:lnTo>
                  <a:cubicBezTo>
                    <a:pt x="441715" y="131059"/>
                    <a:pt x="389011" y="219324"/>
                    <a:pt x="343291" y="312034"/>
                  </a:cubicBezTo>
                  <a:lnTo>
                    <a:pt x="318097" y="364660"/>
                  </a:lnTo>
                  <a:lnTo>
                    <a:pt x="0" y="364660"/>
                  </a:lnTo>
                  <a:lnTo>
                    <a:pt x="18805" y="312034"/>
                  </a:lnTo>
                  <a:cubicBezTo>
                    <a:pt x="50952" y="234524"/>
                    <a:pt x="87497" y="159962"/>
                    <a:pt x="127762" y="87939"/>
                  </a:cubicBezTo>
                  <a:lnTo>
                    <a:pt x="183037" y="0"/>
                  </a:lnTo>
                  <a:close/>
                </a:path>
              </a:pathLst>
            </a:custGeom>
            <a:solidFill>
              <a:schemeClr val="accent4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>
                <a:solidFill>
                  <a:srgbClr val="143C3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10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844A7-11C9-6CCB-B343-CE4D11C778B6}"/>
              </a:ext>
            </a:extLst>
          </p:cNvPr>
          <p:cNvPicPr/>
          <p:nvPr userDrawn="1"/>
        </p:nvPicPr>
        <p:blipFill rotWithShape="1">
          <a:blip r:embed="rId2"/>
          <a:srcRect r="87448"/>
          <a:stretch>
            <a:fillRect/>
          </a:stretch>
        </p:blipFill>
        <p:spPr>
          <a:xfrm>
            <a:off x="0" y="0"/>
            <a:ext cx="15303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2CB5F3E-868B-D757-6234-1A9288C73FE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04710" y="6136250"/>
            <a:ext cx="1685537" cy="546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65838E-079E-1DC1-F6C2-3C1277A5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37" y="603251"/>
            <a:ext cx="9267825" cy="10792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2139E7-32AC-26B2-4F83-A9F8867A90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19337" y="2286001"/>
            <a:ext cx="9267825" cy="3363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01FBC4A-C943-60E4-2A03-E2F15460DB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4883E0A-6DA7-5202-9FEE-1B9129FD8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319337" y="6248400"/>
            <a:ext cx="2917825" cy="335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A09DC38-A5B0-9CD6-C55B-36FC1D4CFF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97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A99-1A28-4D24-A585-99C2E027D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249" y="2286000"/>
            <a:ext cx="4633913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E6115-4384-41EE-B6B2-940A46499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4263" y="2286000"/>
            <a:ext cx="4633913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EA81D9C-1714-41EC-AB5C-54E1320D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8C60D4-B5E0-4E33-9DD7-8166677D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9FE130B-2CDC-422E-A384-1923087E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5B2DC3-BD62-4AA0-806F-9A3DC143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008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001E-6990-4A54-9749-8798CBF8F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249" y="1888103"/>
            <a:ext cx="4633914" cy="8169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A2B7C-25FA-4228-B579-2AC943711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249" y="2933700"/>
            <a:ext cx="4633914" cy="2716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6274A-45BF-4129-B635-25169CE4E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4263" y="1888103"/>
            <a:ext cx="4633914" cy="8169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9BA14-6B93-4981-9F9D-DBDD729C6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53" y="2933700"/>
            <a:ext cx="4633914" cy="2716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636244A-819A-4EAE-94D5-6CA165E6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857DF7F-3B65-4F1F-928D-593C4CE4A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F10C45-6D8F-467D-B8EA-87750CB8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6DE758-0463-4F93-89C5-61F608D7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3854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F6B6E0-7C6E-4B17-A633-3073EAE2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D9042D-6A38-4BB0-9C68-8B691AEB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00F53-14B3-42D2-97CB-017D015B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75270-F0A7-41DD-AB7A-83D81B5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3943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F437A6-3202-4573-9F9E-294DF702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F6B6E0-7C6E-4B17-A633-3073EAE2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D9042D-6A38-4BB0-9C68-8B691AEB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00F53-14B3-42D2-97CB-017D015B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63D355-8A41-42A2-2A0D-C9DBCFF4ED5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98819" y="6134705"/>
            <a:ext cx="169142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8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85A7BA-8B61-9EAC-CBF1-07D7663D2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6668F-C18E-70FF-21AF-FD0D137A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49" y="603251"/>
            <a:ext cx="4633914" cy="23724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EE469DE-8FC0-2B7A-BAF7-DD38B190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27EA3B-F333-18E6-5101-222826F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42E922-3287-A4D2-793D-391DF0E7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3243" y="6446520"/>
            <a:ext cx="665408" cy="1371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BC82CA-9AFA-D072-F2DA-D75A573BF8F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98819" y="6134705"/>
            <a:ext cx="169142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38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730475-2B9C-D564-71B1-3F4F475AC1D8}"/>
              </a:ext>
            </a:extLst>
          </p:cNvPr>
          <p:cNvPicPr/>
          <p:nvPr userDrawn="1"/>
        </p:nvPicPr>
        <p:blipFill rotWithShape="1">
          <a:blip r:embed="rId2"/>
          <a:srcRect t="-2" r="50000" b="-2"/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6B7ACAA-6908-F9CA-8716-EED7032C1EF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04710" y="6136250"/>
            <a:ext cx="1685537" cy="546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6668F-C18E-70FF-21AF-FD0D137A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49" y="603251"/>
            <a:ext cx="4633914" cy="23724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0EF74-724D-C4E9-AD4C-8D85A459E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29C11-C100-3627-6BC1-53BC44EF9F5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50000"/>
                  </a:schemeClr>
                </a:solidFill>
              </a:defRPr>
            </a:lvl1pPr>
          </a:lstStyle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28BC8-980C-C4CD-7B75-EEC420E1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0742" y="6446520"/>
            <a:ext cx="665408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88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8DF4D-2C25-47CD-B972-F229DD60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D038B-25CD-4FF4-8116-1F3AAE1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48339-A58D-4E9B-ACEE-43A57096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5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624776B-694C-883E-CAD2-65D2E4F363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5859558 h 6858000"/>
              <a:gd name="connsiteX1" fmla="*/ 12192000 w 12192000"/>
              <a:gd name="connsiteY1" fmla="*/ 6195382 h 6858000"/>
              <a:gd name="connsiteX2" fmla="*/ 12095803 w 12192000"/>
              <a:gd name="connsiteY2" fmla="*/ 6253695 h 6858000"/>
              <a:gd name="connsiteX3" fmla="*/ 11647260 w 12192000"/>
              <a:gd name="connsiteY3" fmla="*/ 6720280 h 6858000"/>
              <a:gd name="connsiteX4" fmla="*/ 11581554 w 12192000"/>
              <a:gd name="connsiteY4" fmla="*/ 6829371 h 6858000"/>
              <a:gd name="connsiteX5" fmla="*/ 11566682 w 12192000"/>
              <a:gd name="connsiteY5" fmla="*/ 6858000 h 6858000"/>
              <a:gd name="connsiteX6" fmla="*/ 11231866 w 12192000"/>
              <a:gd name="connsiteY6" fmla="*/ 6858000 h 6858000"/>
              <a:gd name="connsiteX7" fmla="*/ 11252032 w 12192000"/>
              <a:gd name="connsiteY7" fmla="*/ 6812753 h 6858000"/>
              <a:gd name="connsiteX8" fmla="*/ 11388765 w 12192000"/>
              <a:gd name="connsiteY8" fmla="*/ 6566803 h 6858000"/>
              <a:gd name="connsiteX9" fmla="*/ 12085817 w 12192000"/>
              <a:gd name="connsiteY9" fmla="*/ 5910021 h 6858000"/>
              <a:gd name="connsiteX10" fmla="*/ 12192000 w 12192000"/>
              <a:gd name="connsiteY10" fmla="*/ 3597986 h 6858000"/>
              <a:gd name="connsiteX11" fmla="*/ 12192000 w 12192000"/>
              <a:gd name="connsiteY11" fmla="*/ 3916106 h 6858000"/>
              <a:gd name="connsiteX12" fmla="*/ 12075444 w 12192000"/>
              <a:gd name="connsiteY12" fmla="*/ 3954726 h 6858000"/>
              <a:gd name="connsiteX13" fmla="*/ 8992401 w 12192000"/>
              <a:gd name="connsiteY13" fmla="*/ 6855821 h 6858000"/>
              <a:gd name="connsiteX14" fmla="*/ 8992614 w 12192000"/>
              <a:gd name="connsiteY14" fmla="*/ 6858000 h 6858000"/>
              <a:gd name="connsiteX15" fmla="*/ 8695361 w 12192000"/>
              <a:gd name="connsiteY15" fmla="*/ 6858000 h 6858000"/>
              <a:gd name="connsiteX16" fmla="*/ 8689814 w 12192000"/>
              <a:gd name="connsiteY16" fmla="*/ 6657001 h 6858000"/>
              <a:gd name="connsiteX17" fmla="*/ 11691110 w 12192000"/>
              <a:gd name="connsiteY17" fmla="*/ 3774037 h 6858000"/>
              <a:gd name="connsiteX18" fmla="*/ 1004464 w 12192000"/>
              <a:gd name="connsiteY18" fmla="*/ 0 h 6858000"/>
              <a:gd name="connsiteX19" fmla="*/ 1304559 w 12192000"/>
              <a:gd name="connsiteY19" fmla="*/ 0 h 6858000"/>
              <a:gd name="connsiteX20" fmla="*/ 1306998 w 12192000"/>
              <a:gd name="connsiteY20" fmla="*/ 90686 h 6858000"/>
              <a:gd name="connsiteX21" fmla="*/ 972476 w 12192000"/>
              <a:gd name="connsiteY21" fmla="*/ 1053273 h 6858000"/>
              <a:gd name="connsiteX22" fmla="*/ 31407 w 12192000"/>
              <a:gd name="connsiteY22" fmla="*/ 1710845 h 6858000"/>
              <a:gd name="connsiteX23" fmla="*/ 0 w 12192000"/>
              <a:gd name="connsiteY23" fmla="*/ 1716719 h 6858000"/>
              <a:gd name="connsiteX24" fmla="*/ 0 w 12192000"/>
              <a:gd name="connsiteY24" fmla="*/ 1406780 h 6858000"/>
              <a:gd name="connsiteX25" fmla="*/ 86939 w 12192000"/>
              <a:gd name="connsiteY25" fmla="*/ 1379886 h 6858000"/>
              <a:gd name="connsiteX26" fmla="*/ 728742 w 12192000"/>
              <a:gd name="connsiteY26" fmla="*/ 877460 h 6858000"/>
              <a:gd name="connsiteX27" fmla="*/ 1006599 w 12192000"/>
              <a:gd name="connsiteY27" fmla="*/ 869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0">
                <a:moveTo>
                  <a:pt x="12192000" y="5859558"/>
                </a:moveTo>
                <a:lnTo>
                  <a:pt x="12192000" y="6195382"/>
                </a:lnTo>
                <a:lnTo>
                  <a:pt x="12095803" y="6253695"/>
                </a:lnTo>
                <a:cubicBezTo>
                  <a:pt x="11922244" y="6371888"/>
                  <a:pt x="11772327" y="6527683"/>
                  <a:pt x="11647260" y="6720280"/>
                </a:cubicBezTo>
                <a:cubicBezTo>
                  <a:pt x="11623340" y="6757114"/>
                  <a:pt x="11601486" y="6793642"/>
                  <a:pt x="11581554" y="6829371"/>
                </a:cubicBezTo>
                <a:lnTo>
                  <a:pt x="11566682" y="6858000"/>
                </a:lnTo>
                <a:lnTo>
                  <a:pt x="11231866" y="6858000"/>
                </a:lnTo>
                <a:lnTo>
                  <a:pt x="11252032" y="6812753"/>
                </a:lnTo>
                <a:cubicBezTo>
                  <a:pt x="11288964" y="6735415"/>
                  <a:pt x="11334069" y="6652031"/>
                  <a:pt x="11388765" y="6566803"/>
                </a:cubicBezTo>
                <a:cubicBezTo>
                  <a:pt x="11571549" y="6281973"/>
                  <a:pt x="11807652" y="6060463"/>
                  <a:pt x="12085817" y="5910021"/>
                </a:cubicBezTo>
                <a:close/>
                <a:moveTo>
                  <a:pt x="12192000" y="3597986"/>
                </a:moveTo>
                <a:lnTo>
                  <a:pt x="12192000" y="3916106"/>
                </a:lnTo>
                <a:lnTo>
                  <a:pt x="12075444" y="3954726"/>
                </a:lnTo>
                <a:cubicBezTo>
                  <a:pt x="10468265" y="4514436"/>
                  <a:pt x="8914287" y="5427381"/>
                  <a:pt x="8992401" y="6855821"/>
                </a:cubicBezTo>
                <a:lnTo>
                  <a:pt x="8992614" y="6858000"/>
                </a:lnTo>
                <a:lnTo>
                  <a:pt x="8695361" y="6858000"/>
                </a:lnTo>
                <a:lnTo>
                  <a:pt x="8689814" y="6657001"/>
                </a:lnTo>
                <a:cubicBezTo>
                  <a:pt x="8738175" y="5481987"/>
                  <a:pt x="9759565" y="4500868"/>
                  <a:pt x="11691110" y="3774037"/>
                </a:cubicBezTo>
                <a:close/>
                <a:moveTo>
                  <a:pt x="1004464" y="0"/>
                </a:moveTo>
                <a:lnTo>
                  <a:pt x="1304559" y="0"/>
                </a:lnTo>
                <a:lnTo>
                  <a:pt x="1306998" y="90686"/>
                </a:lnTo>
                <a:cubicBezTo>
                  <a:pt x="1298059" y="424369"/>
                  <a:pt x="1182512" y="762222"/>
                  <a:pt x="972476" y="1053273"/>
                </a:cubicBezTo>
                <a:cubicBezTo>
                  <a:pt x="730865" y="1388031"/>
                  <a:pt x="394249" y="1621485"/>
                  <a:pt x="31407" y="1710845"/>
                </a:cubicBezTo>
                <a:lnTo>
                  <a:pt x="0" y="1716719"/>
                </a:lnTo>
                <a:lnTo>
                  <a:pt x="0" y="1406780"/>
                </a:lnTo>
                <a:lnTo>
                  <a:pt x="86939" y="1379886"/>
                </a:lnTo>
                <a:cubicBezTo>
                  <a:pt x="332357" y="1288859"/>
                  <a:pt x="557992" y="1113945"/>
                  <a:pt x="728742" y="877460"/>
                </a:cubicBezTo>
                <a:cubicBezTo>
                  <a:pt x="902530" y="636763"/>
                  <a:pt x="998511" y="359330"/>
                  <a:pt x="1006599" y="86984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endParaRPr lang="en-US">
              <a:solidFill>
                <a:srgbClr val="143C34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9BB893-CDE4-03B2-5324-C9916BA2B76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26607" y="606466"/>
            <a:ext cx="3102534" cy="100635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25F529-8BBD-24D4-B1D7-F69528F928BE}"/>
              </a:ext>
            </a:extLst>
          </p:cNvPr>
          <p:cNvCxnSpPr>
            <a:cxnSpLocks/>
          </p:cNvCxnSpPr>
          <p:nvPr userDrawn="1"/>
        </p:nvCxnSpPr>
        <p:spPr>
          <a:xfrm>
            <a:off x="1533625" y="3971975"/>
            <a:ext cx="913437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0EBA-A744-F4E3-720A-26A33EF6F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8753-649D-A2CE-5AEA-4E99683669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74192-555A-8FAA-E02B-3FDC8820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4ED6-4659-B32D-D17B-F40C5616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625" y="1701028"/>
            <a:ext cx="9124750" cy="193251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0179EA-857D-174F-B233-BBF4E611E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3625" y="4310413"/>
            <a:ext cx="9124750" cy="13395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748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8E22-9133-4AC6-A081-3D8B7986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163" y="603250"/>
            <a:ext cx="6349997" cy="50466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088B2-C1BC-4B2B-BF5D-30D44CFC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248" y="2286000"/>
            <a:ext cx="3706813" cy="336391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398D16-CEAC-4DB0-9A41-8E6E8EE5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0C489C-D157-4EEE-9EE1-68218D08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004BED-A99F-42E4-AC55-99462B2F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F6685-25EE-BD42-E5DB-05C341A7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603251"/>
            <a:ext cx="3706814" cy="10792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25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4E83C-FDEE-75FB-B8FC-B2D36DA4342C}"/>
              </a:ext>
            </a:extLst>
          </p:cNvPr>
          <p:cNvPicPr/>
          <p:nvPr userDrawn="1"/>
        </p:nvPicPr>
        <p:blipFill rotWithShape="1">
          <a:blip r:embed="rId2"/>
          <a:srcRect t="94683"/>
          <a:stretch>
            <a:fillRect/>
          </a:stretch>
        </p:blipFill>
        <p:spPr>
          <a:xfrm>
            <a:off x="0" y="6493340"/>
            <a:ext cx="12192000" cy="36466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5BB90E2-5D68-EF38-CA20-2F62CC03E5C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91212" y="5841174"/>
            <a:ext cx="1696190" cy="550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C5AEE-384F-647A-2187-F8EEF55A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603251"/>
            <a:ext cx="3706814" cy="10792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1FF8A-A2C9-5424-782B-2BBAF7052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249" y="6607087"/>
            <a:ext cx="4633914" cy="1371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7481C-0E2A-0DF5-D399-BEFD9573FE4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A2415-FD09-B6D8-BA57-CE442187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3296" y="6607089"/>
            <a:ext cx="665408" cy="137160"/>
          </a:xfrm>
        </p:spPr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7BD72D-1CE7-6664-18E9-B4F14BD206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37163" y="603250"/>
            <a:ext cx="6350000" cy="5046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2BB6DA-1929-4AC4-A4D4-50FBBBC9DF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250" y="2286000"/>
            <a:ext cx="3706813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629E2B-2B17-7A31-E891-CDB69F799DB0}"/>
              </a:ext>
            </a:extLst>
          </p:cNvPr>
          <p:cNvGrpSpPr/>
          <p:nvPr userDrawn="1"/>
        </p:nvGrpSpPr>
        <p:grpSpPr>
          <a:xfrm>
            <a:off x="6911745" y="6493340"/>
            <a:ext cx="2106044" cy="364660"/>
            <a:chOff x="6911745" y="6492234"/>
            <a:chExt cx="2112432" cy="36576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19B409-CED2-63A5-AC40-7546517407D8}"/>
                </a:ext>
              </a:extLst>
            </p:cNvPr>
            <p:cNvSpPr/>
            <p:nvPr/>
          </p:nvSpPr>
          <p:spPr>
            <a:xfrm>
              <a:off x="6911745" y="6492234"/>
              <a:ext cx="451340" cy="365766"/>
            </a:xfrm>
            <a:custGeom>
              <a:avLst/>
              <a:gdLst>
                <a:gd name="connsiteX0" fmla="*/ 119415 w 451340"/>
                <a:gd name="connsiteY0" fmla="*/ 0 h 365766"/>
                <a:gd name="connsiteX1" fmla="*/ 451340 w 451340"/>
                <a:gd name="connsiteY1" fmla="*/ 0 h 365766"/>
                <a:gd name="connsiteX2" fmla="*/ 397460 w 451340"/>
                <a:gd name="connsiteY2" fmla="*/ 133712 h 365766"/>
                <a:gd name="connsiteX3" fmla="*/ 321325 w 451340"/>
                <a:gd name="connsiteY3" fmla="*/ 365766 h 365766"/>
                <a:gd name="connsiteX4" fmla="*/ 0 w 451340"/>
                <a:gd name="connsiteY4" fmla="*/ 365766 h 365766"/>
                <a:gd name="connsiteX5" fmla="*/ 38843 w 451340"/>
                <a:gd name="connsiteY5" fmla="*/ 223757 h 365766"/>
                <a:gd name="connsiteX6" fmla="*/ 119415 w 451340"/>
                <a:gd name="connsiteY6" fmla="*/ 0 h 36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340" h="365766">
                  <a:moveTo>
                    <a:pt x="119415" y="0"/>
                  </a:moveTo>
                  <a:lnTo>
                    <a:pt x="451340" y="0"/>
                  </a:lnTo>
                  <a:lnTo>
                    <a:pt x="397460" y="133712"/>
                  </a:lnTo>
                  <a:lnTo>
                    <a:pt x="321325" y="365766"/>
                  </a:lnTo>
                  <a:lnTo>
                    <a:pt x="0" y="365766"/>
                  </a:lnTo>
                  <a:lnTo>
                    <a:pt x="38843" y="223757"/>
                  </a:lnTo>
                  <a:lnTo>
                    <a:pt x="119415" y="0"/>
                  </a:lnTo>
                  <a:close/>
                </a:path>
              </a:pathLst>
            </a:custGeom>
            <a:solidFill>
              <a:schemeClr val="accent4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>
                <a:solidFill>
                  <a:srgbClr val="143C34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F6460E8-8D3A-56E9-C513-47D13911C7E5}"/>
                </a:ext>
              </a:extLst>
            </p:cNvPr>
            <p:cNvSpPr/>
            <p:nvPr/>
          </p:nvSpPr>
          <p:spPr>
            <a:xfrm>
              <a:off x="8488529" y="6492234"/>
              <a:ext cx="535648" cy="364660"/>
            </a:xfrm>
            <a:custGeom>
              <a:avLst/>
              <a:gdLst>
                <a:gd name="connsiteX0" fmla="*/ 183037 w 535648"/>
                <a:gd name="connsiteY0" fmla="*/ 0 h 364660"/>
                <a:gd name="connsiteX1" fmla="*/ 535648 w 535648"/>
                <a:gd name="connsiteY1" fmla="*/ 0 h 364660"/>
                <a:gd name="connsiteX2" fmla="*/ 500771 w 535648"/>
                <a:gd name="connsiteY2" fmla="*/ 46604 h 364660"/>
                <a:gd name="connsiteX3" fmla="*/ 343291 w 535648"/>
                <a:gd name="connsiteY3" fmla="*/ 312034 h 364660"/>
                <a:gd name="connsiteX4" fmla="*/ 318097 w 535648"/>
                <a:gd name="connsiteY4" fmla="*/ 364660 h 364660"/>
                <a:gd name="connsiteX5" fmla="*/ 0 w 535648"/>
                <a:gd name="connsiteY5" fmla="*/ 364660 h 364660"/>
                <a:gd name="connsiteX6" fmla="*/ 18805 w 535648"/>
                <a:gd name="connsiteY6" fmla="*/ 312034 h 364660"/>
                <a:gd name="connsiteX7" fmla="*/ 127762 w 535648"/>
                <a:gd name="connsiteY7" fmla="*/ 87939 h 364660"/>
                <a:gd name="connsiteX8" fmla="*/ 183037 w 535648"/>
                <a:gd name="connsiteY8" fmla="*/ 0 h 36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648" h="364660">
                  <a:moveTo>
                    <a:pt x="183037" y="0"/>
                  </a:moveTo>
                  <a:lnTo>
                    <a:pt x="535648" y="0"/>
                  </a:lnTo>
                  <a:lnTo>
                    <a:pt x="500771" y="46604"/>
                  </a:lnTo>
                  <a:cubicBezTo>
                    <a:pt x="441715" y="131059"/>
                    <a:pt x="389011" y="219324"/>
                    <a:pt x="343291" y="312034"/>
                  </a:cubicBezTo>
                  <a:lnTo>
                    <a:pt x="318097" y="364660"/>
                  </a:lnTo>
                  <a:lnTo>
                    <a:pt x="0" y="364660"/>
                  </a:lnTo>
                  <a:lnTo>
                    <a:pt x="18805" y="312034"/>
                  </a:lnTo>
                  <a:cubicBezTo>
                    <a:pt x="50952" y="234524"/>
                    <a:pt x="87497" y="159962"/>
                    <a:pt x="127762" y="87939"/>
                  </a:cubicBezTo>
                  <a:lnTo>
                    <a:pt x="183037" y="0"/>
                  </a:lnTo>
                  <a:close/>
                </a:path>
              </a:pathLst>
            </a:custGeom>
            <a:solidFill>
              <a:schemeClr val="accent4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>
                <a:solidFill>
                  <a:srgbClr val="143C3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342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E460B-8492-496E-B905-F2014225D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7163" y="603250"/>
            <a:ext cx="6650037" cy="50466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65823-2B2B-4091-B95D-D36D47E5E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250" y="2286000"/>
            <a:ext cx="3706813" cy="336391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7DDAD6-B9BE-4556-BF79-A4F5E478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4FBF509-E2D9-4C2A-A111-3DB29971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BCDC962-FF40-4FD2-9894-ADB86952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99C1D-9B8C-D11A-2EEE-A513C70F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603251"/>
            <a:ext cx="3706814" cy="10792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65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5100C7-9E2A-11D0-F20F-56D4A082CF0B}"/>
              </a:ext>
            </a:extLst>
          </p:cNvPr>
          <p:cNvPicPr/>
          <p:nvPr userDrawn="1"/>
        </p:nvPicPr>
        <p:blipFill rotWithShape="1">
          <a:blip r:embed="rId2"/>
          <a:srcRect t="50000"/>
          <a:stretch>
            <a:fillRect/>
          </a:stretch>
        </p:blipFill>
        <p:spPr>
          <a:xfrm>
            <a:off x="0" y="3428998"/>
            <a:ext cx="12192000" cy="342900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267DAC-496E-5640-51E3-4B85E72FF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4836" y="0"/>
            <a:ext cx="46323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00D7-7F2D-CFA1-992C-FF191E8E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603251"/>
            <a:ext cx="5422900" cy="10792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F0708-BAD2-CA1B-13FE-C423C4035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81AA2-94D1-F017-C947-4CC9F1C7FB3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880350" y="205351"/>
            <a:ext cx="3570286" cy="192295"/>
          </a:xfrm>
        </p:spPr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AC663-C0E9-188B-DAFD-760949E2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D6A61D-3576-0AB7-7561-B37FACCB57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250" y="2286000"/>
            <a:ext cx="5422900" cy="77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196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C5EA-73C7-3ED2-9E02-D52CC38D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603251"/>
            <a:ext cx="4633914" cy="10792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6CB38-22DC-CDA0-851C-3D23A19905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1DB1-E025-7944-7FD3-887A5A5A7BD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0AB1-A911-D113-6433-67260048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48F201-0E89-8ED4-D030-9DD468EA75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249" y="2889249"/>
            <a:ext cx="10983913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48E995-9271-82B8-E631-66C39F3D91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263" y="603250"/>
            <a:ext cx="5422900" cy="19842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7711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2BD33-1C89-3F1A-D3B0-CCEFDC89EECD}"/>
              </a:ext>
            </a:extLst>
          </p:cNvPr>
          <p:cNvPicPr/>
          <p:nvPr userDrawn="1"/>
        </p:nvPicPr>
        <p:blipFill rotWithShape="1">
          <a:blip r:embed="rId2"/>
          <a:srcRect l="69211" t="8912" r="2404" b="47716"/>
          <a:stretch>
            <a:fillRect/>
          </a:stretch>
        </p:blipFill>
        <p:spPr>
          <a:xfrm>
            <a:off x="8428828" y="611213"/>
            <a:ext cx="3460751" cy="2974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024C24-A5FD-AC6F-64B6-332F8DF3AB14}"/>
              </a:ext>
            </a:extLst>
          </p:cNvPr>
          <p:cNvPicPr/>
          <p:nvPr userDrawn="1"/>
        </p:nvPicPr>
        <p:blipFill rotWithShape="1">
          <a:blip r:embed="rId2"/>
          <a:srcRect l="41901" t="47708" r="29714" b="8912"/>
          <a:stretch>
            <a:fillRect/>
          </a:stretch>
        </p:blipFill>
        <p:spPr>
          <a:xfrm>
            <a:off x="5108465" y="3271812"/>
            <a:ext cx="3460750" cy="2974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62C20-BB31-AF6D-515A-B75AED601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49" y="603249"/>
            <a:ext cx="3570289" cy="2377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D14C6-9CAC-998B-583A-ABFCA6996F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E5333-A170-D45A-9D2A-8C1E3CC139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06D3E-C967-6968-7242-E6A48663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B072E9B-4D44-B7F1-BD93-475739368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6400" y="2694722"/>
            <a:ext cx="3460719" cy="2974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C23442-D4E1-D6F7-D7A9-BF6B91D68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6071" y="990579"/>
            <a:ext cx="3460719" cy="297442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72643AD-D32D-0348-B8EC-C58079F943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250" y="3272359"/>
            <a:ext cx="3570288" cy="2377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364EA55-2940-632E-AE63-714640F650EF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04710" y="6136250"/>
            <a:ext cx="1685537" cy="5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9399D2-6B1B-5BDE-CA2F-0CCB0B3991BA}"/>
              </a:ext>
            </a:extLst>
          </p:cNvPr>
          <p:cNvSpPr/>
          <p:nvPr userDrawn="1"/>
        </p:nvSpPr>
        <p:spPr>
          <a:xfrm>
            <a:off x="6164263" y="0"/>
            <a:ext cx="482072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963A0-074F-1E82-B3FA-C9C57DC091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249" y="6446520"/>
            <a:ext cx="4633914" cy="137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77BC7-84A3-117B-6F3E-4B5CADC9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0742" y="6446520"/>
            <a:ext cx="665408" cy="137160"/>
          </a:xfrm>
        </p:spPr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9CCBB-AB8B-FFA9-7996-DBEF9B2E2A7D}"/>
              </a:ext>
            </a:extLst>
          </p:cNvPr>
          <p:cNvSpPr/>
          <p:nvPr userDrawn="1"/>
        </p:nvSpPr>
        <p:spPr>
          <a:xfrm>
            <a:off x="603250" y="603251"/>
            <a:ext cx="6350000" cy="5645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4E8DB1-AD41-5B5B-8DFC-9B351950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237" y="1392239"/>
            <a:ext cx="3844926" cy="15834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F194F7-DD24-1374-36A6-66911FA4E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7603" y="-6349"/>
            <a:ext cx="4174048" cy="327367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5EC8DC-487C-28D1-6A57-CF6F312ED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7603" y="3584321"/>
            <a:ext cx="4174048" cy="327367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5B51644-36CA-D81A-3A9F-8EC3A2912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2238" y="3429000"/>
            <a:ext cx="3844925" cy="222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60F73-0EDD-9D04-012A-BB32BD727CF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637941" y="205351"/>
            <a:ext cx="3873373" cy="192295"/>
          </a:xfrm>
        </p:spPr>
        <p:txBody>
          <a:bodyPr/>
          <a:lstStyle>
            <a:lvl1pPr>
              <a:defRPr>
                <a:solidFill>
                  <a:schemeClr val="tx2">
                    <a:alpha val="50000"/>
                  </a:schemeClr>
                </a:solidFill>
              </a:defRPr>
            </a:lvl1pPr>
          </a:lstStyle>
          <a:p>
            <a:r>
              <a:rPr lang="en-US"/>
              <a:t>Presentation name or confidentiality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5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E460B-8492-496E-B905-F2014225D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24" y="0"/>
            <a:ext cx="12188952" cy="685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B2FE4-B8E6-4397-B43C-A9512548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581C9-28B8-425E-BDF8-FDE4555E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C5BAEF-23A3-460A-8B57-7064A775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22A1B15-57D6-57C9-AEBE-2B00E5CFA8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8819" y="6134705"/>
            <a:ext cx="1691429" cy="54864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2151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E460B-8492-496E-B905-F2014225D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24" y="0"/>
            <a:ext cx="12188952" cy="685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B2FE4-B8E6-4397-B43C-A9512548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50000"/>
                  </a:schemeClr>
                </a:solidFill>
              </a:defRPr>
            </a:lvl1pPr>
          </a:lstStyle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581C9-28B8-425E-BDF8-FDE4555E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C5BAEF-23A3-460A-8B57-7064A775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CF04D52-2062-9CF3-F1E6-9F8153F561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4710" y="6136250"/>
            <a:ext cx="1685537" cy="546729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68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161A9-3BD6-ADBB-78AB-A373D125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41D3A-E1AA-F795-1813-488B5D83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DCA2A-E5F7-73F4-353A-260430DC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AA716F-C07C-7432-43DE-4D9081A2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000" y="1208089"/>
            <a:ext cx="7270550" cy="4441824"/>
          </a:xfrm>
        </p:spPr>
        <p:txBody>
          <a:bodyPr anchor="ctr"/>
          <a:lstStyle>
            <a:lvl1pPr marL="404813" indent="-404813">
              <a:buFont typeface="Georgia Pro Cond Semibold" panose="02040706050405020303" pitchFamily="18" charset="0"/>
              <a:buChar char="“"/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15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4ED6-4659-B32D-D17B-F40C5616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625" y="1701028"/>
            <a:ext cx="9124750" cy="193251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0179EA-857D-174F-B233-BBF4E611E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3625" y="3967163"/>
            <a:ext cx="9124750" cy="1682750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7A884E-AACB-FF5C-55A4-195E771B31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10BA06-D545-E8D2-0459-760B7F0C04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9CC98B-55B9-F465-8155-10D4730C0B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79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0EBA-A744-F4E3-720A-26A33EF6F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8753-649D-A2CE-5AEA-4E99683669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74192-555A-8FAA-E02B-3FDC8820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4ED6-4659-B32D-D17B-F40C5616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3625" y="1701028"/>
            <a:ext cx="9124750" cy="1932511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Questions? Thank you.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0179EA-857D-174F-B233-BBF4E611E2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625" y="3967163"/>
            <a:ext cx="9124750" cy="1682750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add contact information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B1130F6-7D64-6C6C-F59C-662047BA2CC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98819" y="6134705"/>
            <a:ext cx="169142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43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 Bum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3709A7D-B81C-DB85-E4BB-0FCC33A452B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08244" y="2312805"/>
            <a:ext cx="6363027" cy="20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42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of Layou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D0389B-2D1F-4848-A9BB-0548CDA2FD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ctr"/>
          <a:lstStyle/>
          <a:p>
            <a:pPr algn="ctr">
              <a:lnSpc>
                <a:spcPct val="80000"/>
              </a:lnSpc>
            </a:pPr>
            <a:r>
              <a:rPr lang="en-US" sz="11500" cap="all" baseline="0" dirty="0">
                <a:solidFill>
                  <a:srgbClr val="FFFFFF"/>
                </a:solidFill>
              </a:rPr>
              <a:t>Do not use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4043417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44259-A732-43EF-FBD0-F7848518201E}"/>
              </a:ext>
            </a:extLst>
          </p:cNvPr>
          <p:cNvPicPr/>
          <p:nvPr userDrawn="1"/>
        </p:nvPicPr>
        <p:blipFill rotWithShape="1">
          <a:blip r:embed="rId2"/>
          <a:srcRect t="94683"/>
          <a:stretch>
            <a:fillRect/>
          </a:stretch>
        </p:blipFill>
        <p:spPr>
          <a:xfrm>
            <a:off x="0" y="6493340"/>
            <a:ext cx="12192000" cy="3646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2E1F6E-1D31-523A-4C59-FA6178BE7CF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91212" y="5841174"/>
            <a:ext cx="1696190" cy="5501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39DDD9A-1BBD-D9B9-EE24-9691D40159D0}"/>
              </a:ext>
            </a:extLst>
          </p:cNvPr>
          <p:cNvGrpSpPr/>
          <p:nvPr userDrawn="1"/>
        </p:nvGrpSpPr>
        <p:grpSpPr>
          <a:xfrm>
            <a:off x="6911745" y="6493340"/>
            <a:ext cx="2106044" cy="364660"/>
            <a:chOff x="6911745" y="6492234"/>
            <a:chExt cx="2112432" cy="36576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DE599D-B67A-2255-46F1-3D9091B2172D}"/>
                </a:ext>
              </a:extLst>
            </p:cNvPr>
            <p:cNvSpPr/>
            <p:nvPr/>
          </p:nvSpPr>
          <p:spPr>
            <a:xfrm>
              <a:off x="6911745" y="6492234"/>
              <a:ext cx="451340" cy="365766"/>
            </a:xfrm>
            <a:custGeom>
              <a:avLst/>
              <a:gdLst>
                <a:gd name="connsiteX0" fmla="*/ 119415 w 451340"/>
                <a:gd name="connsiteY0" fmla="*/ 0 h 365766"/>
                <a:gd name="connsiteX1" fmla="*/ 451340 w 451340"/>
                <a:gd name="connsiteY1" fmla="*/ 0 h 365766"/>
                <a:gd name="connsiteX2" fmla="*/ 397460 w 451340"/>
                <a:gd name="connsiteY2" fmla="*/ 133712 h 365766"/>
                <a:gd name="connsiteX3" fmla="*/ 321325 w 451340"/>
                <a:gd name="connsiteY3" fmla="*/ 365766 h 365766"/>
                <a:gd name="connsiteX4" fmla="*/ 0 w 451340"/>
                <a:gd name="connsiteY4" fmla="*/ 365766 h 365766"/>
                <a:gd name="connsiteX5" fmla="*/ 38843 w 451340"/>
                <a:gd name="connsiteY5" fmla="*/ 223757 h 365766"/>
                <a:gd name="connsiteX6" fmla="*/ 119415 w 451340"/>
                <a:gd name="connsiteY6" fmla="*/ 0 h 36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340" h="365766">
                  <a:moveTo>
                    <a:pt x="119415" y="0"/>
                  </a:moveTo>
                  <a:lnTo>
                    <a:pt x="451340" y="0"/>
                  </a:lnTo>
                  <a:lnTo>
                    <a:pt x="397460" y="133712"/>
                  </a:lnTo>
                  <a:lnTo>
                    <a:pt x="321325" y="365766"/>
                  </a:lnTo>
                  <a:lnTo>
                    <a:pt x="0" y="365766"/>
                  </a:lnTo>
                  <a:lnTo>
                    <a:pt x="38843" y="223757"/>
                  </a:lnTo>
                  <a:lnTo>
                    <a:pt x="119415" y="0"/>
                  </a:lnTo>
                  <a:close/>
                </a:path>
              </a:pathLst>
            </a:custGeom>
            <a:solidFill>
              <a:schemeClr val="accent4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>
                <a:solidFill>
                  <a:srgbClr val="143C34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A8467E-1231-8910-E2FA-754004A29EAB}"/>
                </a:ext>
              </a:extLst>
            </p:cNvPr>
            <p:cNvSpPr/>
            <p:nvPr/>
          </p:nvSpPr>
          <p:spPr>
            <a:xfrm>
              <a:off x="8488529" y="6492234"/>
              <a:ext cx="535648" cy="364660"/>
            </a:xfrm>
            <a:custGeom>
              <a:avLst/>
              <a:gdLst>
                <a:gd name="connsiteX0" fmla="*/ 183037 w 535648"/>
                <a:gd name="connsiteY0" fmla="*/ 0 h 364660"/>
                <a:gd name="connsiteX1" fmla="*/ 535648 w 535648"/>
                <a:gd name="connsiteY1" fmla="*/ 0 h 364660"/>
                <a:gd name="connsiteX2" fmla="*/ 500771 w 535648"/>
                <a:gd name="connsiteY2" fmla="*/ 46604 h 364660"/>
                <a:gd name="connsiteX3" fmla="*/ 343291 w 535648"/>
                <a:gd name="connsiteY3" fmla="*/ 312034 h 364660"/>
                <a:gd name="connsiteX4" fmla="*/ 318097 w 535648"/>
                <a:gd name="connsiteY4" fmla="*/ 364660 h 364660"/>
                <a:gd name="connsiteX5" fmla="*/ 0 w 535648"/>
                <a:gd name="connsiteY5" fmla="*/ 364660 h 364660"/>
                <a:gd name="connsiteX6" fmla="*/ 18805 w 535648"/>
                <a:gd name="connsiteY6" fmla="*/ 312034 h 364660"/>
                <a:gd name="connsiteX7" fmla="*/ 127762 w 535648"/>
                <a:gd name="connsiteY7" fmla="*/ 87939 h 364660"/>
                <a:gd name="connsiteX8" fmla="*/ 183037 w 535648"/>
                <a:gd name="connsiteY8" fmla="*/ 0 h 36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648" h="364660">
                  <a:moveTo>
                    <a:pt x="183037" y="0"/>
                  </a:moveTo>
                  <a:lnTo>
                    <a:pt x="535648" y="0"/>
                  </a:lnTo>
                  <a:lnTo>
                    <a:pt x="500771" y="46604"/>
                  </a:lnTo>
                  <a:cubicBezTo>
                    <a:pt x="441715" y="131059"/>
                    <a:pt x="389011" y="219324"/>
                    <a:pt x="343291" y="312034"/>
                  </a:cubicBezTo>
                  <a:lnTo>
                    <a:pt x="318097" y="364660"/>
                  </a:lnTo>
                  <a:lnTo>
                    <a:pt x="0" y="364660"/>
                  </a:lnTo>
                  <a:lnTo>
                    <a:pt x="18805" y="312034"/>
                  </a:lnTo>
                  <a:cubicBezTo>
                    <a:pt x="50952" y="234524"/>
                    <a:pt x="87497" y="159962"/>
                    <a:pt x="127762" y="87939"/>
                  </a:cubicBezTo>
                  <a:lnTo>
                    <a:pt x="183037" y="0"/>
                  </a:lnTo>
                  <a:close/>
                </a:path>
              </a:pathLst>
            </a:custGeom>
            <a:solidFill>
              <a:schemeClr val="accent4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>
                <a:solidFill>
                  <a:srgbClr val="143C34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0EBA-A744-F4E3-720A-26A33EF6FF2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603249" y="6607090"/>
            <a:ext cx="4633914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8753-649D-A2CE-5AEA-4E9968366997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74192-555A-8FAA-E02B-3FDC8820E3F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763296" y="6607090"/>
            <a:ext cx="665408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4ED6-4659-B32D-D17B-F40C5616E0F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533625" y="1701028"/>
            <a:ext cx="9124750" cy="1932511"/>
          </a:xfrm>
        </p:spPr>
        <p:txBody>
          <a:bodyPr anchor="b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0179EA-857D-174F-B233-BBF4E611E2C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533625" y="3967163"/>
            <a:ext cx="9124750" cy="1682750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88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D352-4A3C-497F-9D08-51185188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49" y="1208085"/>
            <a:ext cx="10983911" cy="2759077"/>
          </a:xfrm>
        </p:spPr>
        <p:txBody>
          <a:bodyPr anchor="ctr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2782-C12F-41FC-B1C9-9F1C9D183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249" y="4172768"/>
            <a:ext cx="10902951" cy="147714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73739-D2F8-370A-2495-228CBC66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41E29-651E-F584-4F17-FC12BF34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D2735-65FB-F3F4-F481-1E510BC5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7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11526B-8A4E-3F21-D624-5E68C636ED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0062" y="0"/>
            <a:ext cx="7881937" cy="6858000"/>
          </a:xfrm>
          <a:noFill/>
        </p:spPr>
        <p:txBody>
          <a:bodyPr lIns="4937760" rIns="182880" bIns="182880" anchor="b"/>
          <a:lstStyle>
            <a:lvl1pPr marL="0" indent="0" algn="l">
              <a:buNone/>
              <a:defRPr sz="1200"/>
            </a:lvl1pPr>
          </a:lstStyle>
          <a:p>
            <a:r>
              <a:rPr lang="en-US" dirty="0"/>
              <a:t>Step 1: Bring this box to front by right clicking and choosing “Bring to Front” </a:t>
            </a:r>
            <a:br>
              <a:rPr lang="en-US" dirty="0"/>
            </a:br>
            <a:r>
              <a:rPr lang="en-US" dirty="0"/>
              <a:t>Step 2: Click on the picture icon to insert picture</a:t>
            </a:r>
            <a:br>
              <a:rPr lang="en-US" dirty="0"/>
            </a:br>
            <a:r>
              <a:rPr lang="en-US" dirty="0"/>
              <a:t>Step 3: Click the Reset button on the Home tab to reset the position, size and formatting of the slide placeholders to their default setting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1F466F-78D8-17EF-26F6-BD294F49AA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538" y="0"/>
            <a:ext cx="4770436" cy="6858000"/>
          </a:xfrm>
          <a:gradFill flip="none" rotWithShape="1">
            <a:gsLst>
              <a:gs pos="2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0" indent="0">
              <a:buNone/>
              <a:defRPr sz="5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0EBA-A744-F4E3-720A-26A33EF6F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8025" y="6248400"/>
            <a:ext cx="1989137" cy="335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8753-649D-A2CE-5AEA-4E99683669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74192-555A-8FAA-E02B-3FDC8820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4ED6-4659-B32D-D17B-F40C5616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00" y="1155032"/>
            <a:ext cx="5416350" cy="248103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0179EA-857D-174F-B233-BBF4E611E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800" y="3768992"/>
            <a:ext cx="5486200" cy="13395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DC59B6-1965-0B15-4CBB-DABB25E9191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43514" y="6051945"/>
            <a:ext cx="1685537" cy="5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07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11526B-8A4E-3F21-D624-5E68C636E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noFill/>
        </p:spPr>
        <p:txBody>
          <a:bodyPr lIns="0" rIns="0" bIns="0" anchor="b"/>
          <a:lstStyle>
            <a:lvl1pPr marL="0" indent="0" algn="l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1F466F-78D8-17EF-26F6-BD294F49AA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alpha val="80000"/>
            </a:schemeClr>
          </a:solidFill>
        </p:spPr>
        <p:txBody>
          <a:bodyPr lIns="91440" tIns="0" rIns="9966960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Step 1: Send this box to back by right clicking and choosing “Send to Back” </a:t>
            </a:r>
            <a:br>
              <a:rPr lang="en-US" dirty="0"/>
            </a:br>
            <a:r>
              <a:rPr lang="en-US" dirty="0"/>
              <a:t>Step 2: Click on the picture icon to insert picture</a:t>
            </a:r>
            <a:br>
              <a:rPr lang="en-US" dirty="0"/>
            </a:br>
            <a:r>
              <a:rPr lang="en-US" dirty="0"/>
              <a:t>Step 3: Click the Reset button on the Home tab to reset the position, size and formatting of the slide placeholders to their default setting</a:t>
            </a:r>
            <a:br>
              <a:rPr lang="en-US" dirty="0"/>
            </a:br>
            <a:r>
              <a:rPr lang="en-US" dirty="0"/>
              <a:t>Step 4: Do not type in this box</a:t>
            </a:r>
          </a:p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0EBA-A744-F4E3-720A-26A33EF6F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251" y="6248400"/>
            <a:ext cx="4633912" cy="335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8753-649D-A2CE-5AEA-4E99683669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74192-555A-8FAA-E02B-3FDC8820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4ED6-4659-B32D-D17B-F40C5616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000" y="1208089"/>
            <a:ext cx="7270550" cy="4441824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DBA72FA-5279-85CF-91D6-76AEF81AB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4710" y="6136250"/>
            <a:ext cx="1685537" cy="546729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974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18EBAD-51B0-D788-C86F-7C007BEEB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480C13-15FF-D998-0F4E-921CE3F282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54837" y="0"/>
            <a:ext cx="5237162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0EBA-A744-F4E3-720A-26A33EF6F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8753-649D-A2CE-5AEA-4E99683669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74192-555A-8FAA-E02B-3FDC8820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4ED6-4659-B32D-D17B-F40C5616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1208088"/>
            <a:ext cx="5422900" cy="24254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0179EA-857D-174F-B233-BBF4E611E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250" y="3967163"/>
            <a:ext cx="5422900" cy="1682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A64C5B2-9FE3-AFAB-1F91-271FEC8E0E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4709" y="6136385"/>
            <a:ext cx="1685537" cy="546729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97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817910-69CA-78DC-C280-EC809110A2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82963" y="2286000"/>
            <a:ext cx="5426074" cy="336391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D923D8-2001-D61A-9D97-2D9BB0BD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E31CC-0C51-719C-DF2B-89EA43A34A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768B09A-FB86-A020-586B-01AD02D374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43B794B-D208-7839-E0E5-C4F60D1BC1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0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DBFCD4-0DE4-1A19-385B-A4EA07A14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/>
          <a:srcRect t="12168"/>
          <a:stretch/>
        </p:blipFill>
        <p:spPr>
          <a:xfrm>
            <a:off x="0" y="5960051"/>
            <a:ext cx="12192000" cy="8979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BDFA8-3817-4733-A7E6-C391835FC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249" y="2286001"/>
            <a:ext cx="10983913" cy="3363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8890C-677F-4C91-82E6-627D8C881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249" y="6248400"/>
            <a:ext cx="4633914" cy="3352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FBA51-83A7-418F-9111-FF640E9D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49" y="603251"/>
            <a:ext cx="10983913" cy="1079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AF948-68C6-4080-96A4-341B3E726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6875" y="205351"/>
            <a:ext cx="3873373" cy="19229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0">
                <a:solidFill>
                  <a:schemeClr val="tx2">
                    <a:alpha val="50000"/>
                  </a:schemeClr>
                </a:solidFill>
              </a:defRPr>
            </a:lvl1pPr>
          </a:lstStyle>
          <a:p>
            <a:r>
              <a:rPr lang="en-US"/>
              <a:t>Presentation name or confidentiality information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351C1-F417-4576-B405-26A2525BA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3296" y="6446520"/>
            <a:ext cx="665408" cy="1371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100">
                <a:solidFill>
                  <a:schemeClr val="bg2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B97AC6-8FCC-F5E5-38DA-93F3D6CC934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0198819" y="6134705"/>
            <a:ext cx="169142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8" r:id="rId3"/>
    <p:sldLayoutId id="2147483670" r:id="rId4"/>
    <p:sldLayoutId id="2147483651" r:id="rId5"/>
    <p:sldLayoutId id="2147483671" r:id="rId6"/>
    <p:sldLayoutId id="2147483673" r:id="rId7"/>
    <p:sldLayoutId id="2147483706" r:id="rId8"/>
    <p:sldLayoutId id="2147483664" r:id="rId9"/>
    <p:sldLayoutId id="2147483650" r:id="rId10"/>
    <p:sldLayoutId id="2147483678" r:id="rId11"/>
    <p:sldLayoutId id="2147483679" r:id="rId12"/>
    <p:sldLayoutId id="2147483652" r:id="rId13"/>
    <p:sldLayoutId id="2147483653" r:id="rId14"/>
    <p:sldLayoutId id="2147483654" r:id="rId15"/>
    <p:sldLayoutId id="2147483660" r:id="rId16"/>
    <p:sldLayoutId id="2147483682" r:id="rId17"/>
    <p:sldLayoutId id="2147483683" r:id="rId18"/>
    <p:sldLayoutId id="2147483655" r:id="rId19"/>
    <p:sldLayoutId id="2147483656" r:id="rId20"/>
    <p:sldLayoutId id="2147483685" r:id="rId21"/>
    <p:sldLayoutId id="2147483657" r:id="rId22"/>
    <p:sldLayoutId id="2147483688" r:id="rId23"/>
    <p:sldLayoutId id="2147483690" r:id="rId24"/>
    <p:sldLayoutId id="2147483693" r:id="rId25"/>
    <p:sldLayoutId id="2147483705" r:id="rId26"/>
    <p:sldLayoutId id="2147483659" r:id="rId27"/>
    <p:sldLayoutId id="2147483686" r:id="rId28"/>
    <p:sldLayoutId id="2147483707" r:id="rId29"/>
    <p:sldLayoutId id="2147483704" r:id="rId30"/>
    <p:sldLayoutId id="2147483691" r:id="rId31"/>
    <p:sldLayoutId id="2147483658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914400" rtl="0" eaLnBrk="1" latinLnBrk="0" hangingPunct="1">
        <a:lnSpc>
          <a:spcPct val="120000"/>
        </a:lnSpc>
        <a:spcBef>
          <a:spcPts val="1200"/>
        </a:spcBef>
        <a:buFont typeface="Avenir Next LT Pro" panose="020B05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20000"/>
        </a:lnSpc>
        <a:spcBef>
          <a:spcPts val="600"/>
        </a:spcBef>
        <a:buFont typeface="Avenir Next LT Pro" panose="020B0504020202020204" pitchFamily="34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25475" indent="-165100" algn="l" defTabSz="914400" rtl="0" eaLnBrk="1" latinLnBrk="0" hangingPunct="1">
        <a:lnSpc>
          <a:spcPct val="120000"/>
        </a:lnSpc>
        <a:spcBef>
          <a:spcPts val="600"/>
        </a:spcBef>
        <a:buFont typeface="Avenir Next LT Pro" panose="020B0504020202020204" pitchFamily="34" charset="0"/>
        <a:buChar char="−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98513" indent="-173038" algn="l" defTabSz="914400" rtl="0" eaLnBrk="1" latinLnBrk="0" hangingPunct="1">
        <a:lnSpc>
          <a:spcPct val="120000"/>
        </a:lnSpc>
        <a:spcBef>
          <a:spcPts val="600"/>
        </a:spcBef>
        <a:buFont typeface="Avenir Next LT Pro" panose="020B0504020202020204" pitchFamily="34" charset="0"/>
        <a:buChar char="−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969963" indent="-171450" algn="l" defTabSz="914400" rtl="0" eaLnBrk="1" latinLnBrk="0" hangingPunct="1">
        <a:lnSpc>
          <a:spcPct val="120000"/>
        </a:lnSpc>
        <a:spcBef>
          <a:spcPts val="600"/>
        </a:spcBef>
        <a:buFont typeface="Avenir Next LT Pro" panose="020B0504020202020204" pitchFamily="34" charset="0"/>
        <a:buChar char="−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380" userDrawn="1">
          <p15:clr>
            <a:srgbClr val="F26B43"/>
          </p15:clr>
        </p15:guide>
        <p15:guide id="4" pos="877" userDrawn="1">
          <p15:clr>
            <a:srgbClr val="A4A3A4"/>
          </p15:clr>
        </p15:guide>
        <p15:guide id="5" pos="964" userDrawn="1">
          <p15:clr>
            <a:srgbClr val="A4A3A4"/>
          </p15:clr>
        </p15:guide>
        <p15:guide id="6" pos="1461" userDrawn="1">
          <p15:clr>
            <a:srgbClr val="A4A3A4"/>
          </p15:clr>
        </p15:guide>
        <p15:guide id="7" pos="1547" userDrawn="1">
          <p15:clr>
            <a:srgbClr val="A4A3A4"/>
          </p15:clr>
        </p15:guide>
        <p15:guide id="8" pos="2045" userDrawn="1">
          <p15:clr>
            <a:srgbClr val="F26B43"/>
          </p15:clr>
        </p15:guide>
        <p15:guide id="9" pos="2131" userDrawn="1">
          <p15:clr>
            <a:srgbClr val="F26B43"/>
          </p15:clr>
        </p15:guide>
        <p15:guide id="10" pos="2629" userDrawn="1">
          <p15:clr>
            <a:srgbClr val="5ACBF0"/>
          </p15:clr>
        </p15:guide>
        <p15:guide id="11" pos="2715" userDrawn="1">
          <p15:clr>
            <a:srgbClr val="5ACBF0"/>
          </p15:clr>
        </p15:guide>
        <p15:guide id="12" pos="3212" userDrawn="1">
          <p15:clr>
            <a:srgbClr val="A4A3A4"/>
          </p15:clr>
        </p15:guide>
        <p15:guide id="13" pos="3299" userDrawn="1">
          <p15:clr>
            <a:srgbClr val="A4A3A4"/>
          </p15:clr>
        </p15:guide>
        <p15:guide id="14" pos="3796" userDrawn="1">
          <p15:clr>
            <a:srgbClr val="F26B43"/>
          </p15:clr>
        </p15:guide>
        <p15:guide id="15" pos="3883" userDrawn="1">
          <p15:clr>
            <a:srgbClr val="F26B43"/>
          </p15:clr>
        </p15:guide>
        <p15:guide id="16" pos="4380" userDrawn="1">
          <p15:clr>
            <a:srgbClr val="A4A3A4"/>
          </p15:clr>
        </p15:guide>
        <p15:guide id="17" pos="4467" userDrawn="1">
          <p15:clr>
            <a:srgbClr val="A4A3A4"/>
          </p15:clr>
        </p15:guide>
        <p15:guide id="18" pos="4964" userDrawn="1">
          <p15:clr>
            <a:srgbClr val="5ACBF0"/>
          </p15:clr>
        </p15:guide>
        <p15:guide id="19" pos="5050" userDrawn="1">
          <p15:clr>
            <a:srgbClr val="5ACBF0"/>
          </p15:clr>
        </p15:guide>
        <p15:guide id="20" pos="5548" userDrawn="1">
          <p15:clr>
            <a:srgbClr val="F26B43"/>
          </p15:clr>
        </p15:guide>
        <p15:guide id="21" pos="5634" userDrawn="1">
          <p15:clr>
            <a:srgbClr val="F26B43"/>
          </p15:clr>
        </p15:guide>
        <p15:guide id="22" pos="6132" userDrawn="1">
          <p15:clr>
            <a:srgbClr val="A4A3A4"/>
          </p15:clr>
        </p15:guide>
        <p15:guide id="23" pos="6218" userDrawn="1">
          <p15:clr>
            <a:srgbClr val="A4A3A4"/>
          </p15:clr>
        </p15:guide>
        <p15:guide id="24" pos="6716" userDrawn="1">
          <p15:clr>
            <a:srgbClr val="A4A3A4"/>
          </p15:clr>
        </p15:guide>
        <p15:guide id="25" pos="6802" userDrawn="1">
          <p15:clr>
            <a:srgbClr val="A4A3A4"/>
          </p15:clr>
        </p15:guide>
        <p15:guide id="26" pos="7299" userDrawn="1">
          <p15:clr>
            <a:srgbClr val="F26B43"/>
          </p15:clr>
        </p15:guide>
        <p15:guide id="27" orient="horz" userDrawn="1">
          <p15:clr>
            <a:srgbClr val="F26B43"/>
          </p15:clr>
        </p15:guide>
        <p15:guide id="28" orient="horz" pos="4320" userDrawn="1">
          <p15:clr>
            <a:srgbClr val="F26B43"/>
          </p15:clr>
        </p15:guide>
        <p15:guide id="29" orient="horz" pos="380" userDrawn="1">
          <p15:clr>
            <a:srgbClr val="F26B43"/>
          </p15:clr>
        </p15:guide>
        <p15:guide id="30" orient="horz" pos="1440" userDrawn="1">
          <p15:clr>
            <a:srgbClr val="A4A3A4"/>
          </p15:clr>
        </p15:guide>
        <p15:guide id="31" orient="horz" pos="2499" userDrawn="1">
          <p15:clr>
            <a:srgbClr val="A4A3A4"/>
          </p15:clr>
        </p15:guide>
        <p15:guide id="32" orient="horz" pos="3559" userDrawn="1">
          <p15:clr>
            <a:srgbClr val="F26B43"/>
          </p15:clr>
        </p15:guide>
        <p15:guide id="33" orient="horz" pos="3936" userDrawn="1">
          <p15:clr>
            <a:srgbClr val="A4A3A4"/>
          </p15:clr>
        </p15:guide>
        <p15:guide id="34" orient="horz" pos="4128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D1BA-4596-40C6-6E07-FF359B9B6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Human Centered Leadership: </a:t>
            </a:r>
            <a:br>
              <a:rPr lang="en-US" sz="4000" dirty="0"/>
            </a:br>
            <a:r>
              <a:rPr lang="en-US" sz="4000" dirty="0"/>
              <a:t>Ensuring Connection, Trust &amp; Care</a:t>
            </a:r>
            <a:br>
              <a:rPr lang="en-US" sz="4000" dirty="0"/>
            </a:br>
            <a:r>
              <a:rPr lang="en-US" sz="4000" dirty="0"/>
              <a:t> in a Digital Era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67ECE-EA4A-9C90-F7D4-ECFD06D8C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en-US" sz="1600" dirty="0"/>
              <a:t>			Shelly A. Waggoner, MS, CEBS, SHRM-SCP</a:t>
            </a:r>
          </a:p>
          <a:p>
            <a:pPr algn="r">
              <a:lnSpc>
                <a:spcPct val="100000"/>
              </a:lnSpc>
            </a:pPr>
            <a:r>
              <a:rPr lang="en-US" sz="1600" dirty="0"/>
              <a:t>			Sr. Vice President, Human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5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56E4-E734-BBEB-57C9-F1F9E5F2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Unites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C69B-67AA-0AC2-CCB0-473F40BEB9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3633" y="1485900"/>
            <a:ext cx="9083842" cy="3886200"/>
          </a:xfrm>
        </p:spPr>
        <p:txBody>
          <a:bodyPr/>
          <a:lstStyle/>
          <a:p>
            <a:r>
              <a:rPr lang="en-US" sz="2400" dirty="0"/>
              <a:t>Leadership grounded in empathy and accountability</a:t>
            </a:r>
          </a:p>
          <a:p>
            <a:r>
              <a:rPr lang="en-US" sz="2400" dirty="0"/>
              <a:t>Reliable handoffs and coordination across settings</a:t>
            </a:r>
          </a:p>
          <a:p>
            <a:r>
              <a:rPr lang="en-US" sz="2400" dirty="0"/>
              <a:t>Designing systems around patient and caregiver experience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75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F9E7-1934-A7C6-5A54-7FB0D588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12" y="2743154"/>
            <a:ext cx="4926694" cy="1149349"/>
          </a:xfrm>
        </p:spPr>
        <p:txBody>
          <a:bodyPr/>
          <a:lstStyle/>
          <a:p>
            <a:pPr algn="ctr"/>
            <a:r>
              <a:rPr lang="en-US" dirty="0"/>
              <a:t>Call To 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BA778-BB68-E226-015D-D528E3EC6CAF}"/>
              </a:ext>
            </a:extLst>
          </p:cNvPr>
          <p:cNvSpPr txBox="1"/>
          <p:nvPr/>
        </p:nvSpPr>
        <p:spPr>
          <a:xfrm>
            <a:off x="6335486" y="1077684"/>
            <a:ext cx="5046388" cy="35544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Keep humans at the center</a:t>
            </a:r>
          </a:p>
          <a:p>
            <a:pPr marL="285750" indent="-28575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285750" indent="-28575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Embrace technology…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2"/>
                </a:solidFill>
              </a:rPr>
              <a:t>    but first ask the right questions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US" sz="2400" dirty="0">
              <a:solidFill>
                <a:schemeClr val="tx2"/>
              </a:solidFill>
            </a:endParaRPr>
          </a:p>
          <a:p>
            <a:pPr marL="285750" indent="-28575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Measure what matters </a:t>
            </a:r>
          </a:p>
          <a:p>
            <a:pPr marL="285750" indent="-28575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FB8A-8D97-A7F7-E74A-DEAEF995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549" y="1010653"/>
            <a:ext cx="9785683" cy="4331368"/>
          </a:xfrm>
        </p:spPr>
        <p:txBody>
          <a:bodyPr/>
          <a:lstStyle/>
          <a:p>
            <a:r>
              <a:rPr lang="en-US" sz="3600" dirty="0">
                <a:ea typeface="Calibri" panose="020F0502020204030204" pitchFamily="34" charset="0"/>
                <a:cs typeface="Calibri" panose="020F0502020204030204" pitchFamily="34" charset="0"/>
              </a:rPr>
              <a:t>As technology accelerates, our humanity must lead—because in healthcare, our legacy won’t be the tools we adopted, but the trust we built, the connections we protected and the lives we changed.”</a:t>
            </a:r>
          </a:p>
        </p:txBody>
      </p:sp>
    </p:spTree>
    <p:extLst>
      <p:ext uri="{BB962C8B-B14F-4D97-AF65-F5344CB8AC3E}">
        <p14:creationId xmlns:p14="http://schemas.microsoft.com/office/powerpoint/2010/main" val="318012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People Raising Their Hands">
            <a:extLst>
              <a:ext uri="{FF2B5EF4-FFF2-40B4-BE49-F238E27FC236}">
                <a16:creationId xmlns:a16="http://schemas.microsoft.com/office/drawing/2014/main" id="{D0E0F4DC-A0D0-B619-5F21-4D7B00E9D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8796" r="28125" b="-1"/>
          <a:stretch>
            <a:fillRect/>
          </a:stretch>
        </p:blipFill>
        <p:spPr>
          <a:xfrm>
            <a:off x="6954837" y="10"/>
            <a:ext cx="5237162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1A005-EB91-ED3B-F979-A145FC802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1208088"/>
            <a:ext cx="5422900" cy="2425452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4200" dirty="0"/>
              <a:t>Thank you for your time today.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 Questions?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4837882-4D9C-E0C6-258F-AA94C33991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250" y="3967163"/>
            <a:ext cx="5422900" cy="1682750"/>
          </a:xfrm>
        </p:spPr>
        <p:txBody>
          <a:bodyPr/>
          <a:lstStyle/>
          <a:p>
            <a:r>
              <a:rPr lang="en-US" dirty="0"/>
              <a:t>swaggoner@copic.com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2C2BCCA-022C-698E-7564-1020E60290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4709" y="6136385"/>
            <a:ext cx="1685537" cy="5467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0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FCED81E-6423-EF83-4961-3C4C265A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r="14815"/>
          <a:stretch>
            <a:fillRect/>
          </a:stretch>
        </p:blipFill>
        <p:spPr bwMode="auto">
          <a:xfrm>
            <a:off x="6954837" y="10"/>
            <a:ext cx="5237162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 Placeholder 4">
            <a:extLst>
              <a:ext uri="{FF2B5EF4-FFF2-40B4-BE49-F238E27FC236}">
                <a16:creationId xmlns:a16="http://schemas.microsoft.com/office/drawing/2014/main" id="{1E3D5DF4-554F-E7B8-7431-6BCA66522D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4709" y="6136385"/>
            <a:ext cx="1685537" cy="54672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EF187-07DF-E833-47B8-975D20D8A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64" y="1004632"/>
            <a:ext cx="4848736" cy="48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95D79-A94E-A0EB-239B-E30277671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17" r="13366" b="-1"/>
          <a:stretch>
            <a:fillRect/>
          </a:stretch>
        </p:blipFill>
        <p:spPr>
          <a:xfrm>
            <a:off x="6165852" y="858067"/>
            <a:ext cx="5571565" cy="484776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D3BF9-6000-67D6-017F-64BFC0D3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63" y="533174"/>
            <a:ext cx="5422900" cy="1682751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/>
              <a:t>Human Centered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6961-DB5B-2E91-995F-144DFA32F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408" y="2959326"/>
            <a:ext cx="5422900" cy="1682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A leadership approach that puts people at the core of decision-making and organizational practices.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BD030-BC13-913B-B626-AD31F9B64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582" y="5999933"/>
            <a:ext cx="169483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7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235E0-4E5C-1F01-8224-BC9A91A5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Human‑Centered Leadership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A823-560D-0CBD-3B45-26376161B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249" y="1682497"/>
            <a:ext cx="10983913" cy="3363912"/>
          </a:xfrm>
        </p:spPr>
        <p:txBody>
          <a:bodyPr/>
          <a:lstStyle/>
          <a:p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It improves patient outcomes</a:t>
            </a:r>
          </a:p>
          <a:p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It reduces burnout</a:t>
            </a:r>
          </a:p>
          <a:p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It strengthens trust</a:t>
            </a:r>
          </a:p>
          <a:p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It enhances the patient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948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B240D0-A07C-593B-49A0-A4DA89A60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54" r="-1" b="-1"/>
          <a:stretch>
            <a:fillRect/>
          </a:stretch>
        </p:blipFill>
        <p:spPr>
          <a:xfrm>
            <a:off x="1237097" y="484174"/>
            <a:ext cx="9752030" cy="548688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D2C02-F413-9B11-C113-109BBF845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710" y="6164556"/>
            <a:ext cx="169483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0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7DBEA-AA2D-6C9F-6714-F4291E3C6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78" y="673354"/>
            <a:ext cx="10983913" cy="1079246"/>
          </a:xfrm>
        </p:spPr>
        <p:txBody>
          <a:bodyPr/>
          <a:lstStyle/>
          <a:p>
            <a:pPr algn="ctr"/>
            <a:r>
              <a:rPr lang="en-US" dirty="0"/>
              <a:t>The Strongest Motivators of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BCBDB-3946-8593-8EC8-AD5317942B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3500" y="1752599"/>
            <a:ext cx="7377363" cy="417896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Purpose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Trust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Connection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Clarity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Growth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DA53-AAC0-0B19-7D43-383053387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Principles of Human Centered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8425-DE09-9C39-5C54-A44D66E4E6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1682497"/>
            <a:ext cx="10329862" cy="3274514"/>
          </a:xfrm>
        </p:spPr>
        <p:txBody>
          <a:bodyPr/>
          <a:lstStyle/>
          <a:p>
            <a:r>
              <a:rPr lang="en-US" sz="2400" dirty="0"/>
              <a:t>Empathy &amp; understanding</a:t>
            </a:r>
          </a:p>
          <a:p>
            <a:r>
              <a:rPr lang="en-US" sz="2400" dirty="0"/>
              <a:t>Trust &amp; psychological safety</a:t>
            </a:r>
          </a:p>
          <a:p>
            <a:r>
              <a:rPr lang="en-US" sz="2400" dirty="0"/>
              <a:t>Purpose</a:t>
            </a:r>
          </a:p>
          <a:p>
            <a:r>
              <a:rPr lang="en-US" sz="2400" dirty="0"/>
              <a:t>Individual growth &amp; development</a:t>
            </a:r>
          </a:p>
          <a:p>
            <a:r>
              <a:rPr lang="en-US" sz="2400" dirty="0"/>
              <a:t>Collaboration over control</a:t>
            </a:r>
          </a:p>
          <a:p>
            <a:r>
              <a:rPr lang="en-US" sz="2400" dirty="0"/>
              <a:t>Focus on mental health</a:t>
            </a:r>
          </a:p>
        </p:txBody>
      </p:sp>
    </p:spTree>
    <p:extLst>
      <p:ext uri="{BB962C8B-B14F-4D97-AF65-F5344CB8AC3E}">
        <p14:creationId xmlns:p14="http://schemas.microsoft.com/office/powerpoint/2010/main" val="268076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30A2-8431-092F-A681-2FED53E9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57" y="1110343"/>
            <a:ext cx="9459686" cy="4498635"/>
          </a:xfrm>
        </p:spPr>
        <p:txBody>
          <a:bodyPr/>
          <a:lstStyle/>
          <a:p>
            <a:pPr algn="ctr"/>
            <a:r>
              <a:rPr lang="en-US" sz="4800" dirty="0"/>
              <a:t>You are the average of the 5 people you spend the most time with…”</a:t>
            </a:r>
          </a:p>
        </p:txBody>
      </p:sp>
    </p:spTree>
    <p:extLst>
      <p:ext uri="{BB962C8B-B14F-4D97-AF65-F5344CB8AC3E}">
        <p14:creationId xmlns:p14="http://schemas.microsoft.com/office/powerpoint/2010/main" val="71298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FD5AA-25D7-DDDC-6CC5-B15D47EF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Applying Human Centered Leadership </a:t>
            </a:r>
            <a:br>
              <a:rPr lang="en-US" dirty="0"/>
            </a:br>
            <a:r>
              <a:rPr lang="en-US" dirty="0"/>
              <a:t>in a Digital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4D84C-2DBF-4F0F-C1A5-51E53E9D19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0495" y="2069431"/>
            <a:ext cx="10636667" cy="3340995"/>
          </a:xfrm>
        </p:spPr>
        <p:txBody>
          <a:bodyPr/>
          <a:lstStyle/>
          <a:p>
            <a:r>
              <a:rPr lang="en-US" sz="2400" dirty="0"/>
              <a:t>Design care around real human experiences</a:t>
            </a:r>
          </a:p>
          <a:p>
            <a:r>
              <a:rPr lang="en-US" sz="2400" dirty="0"/>
              <a:t>Use data with empathy, not just analytics</a:t>
            </a:r>
          </a:p>
          <a:p>
            <a:r>
              <a:rPr lang="en-US" sz="2400" dirty="0"/>
              <a:t>Create inclusive digital access</a:t>
            </a:r>
          </a:p>
          <a:p>
            <a:r>
              <a:rPr lang="en-US" sz="2400" dirty="0"/>
              <a:t>Support clinicians, not just “digitize” them</a:t>
            </a:r>
          </a:p>
        </p:txBody>
      </p:sp>
    </p:spTree>
    <p:extLst>
      <p:ext uri="{BB962C8B-B14F-4D97-AF65-F5344CB8AC3E}">
        <p14:creationId xmlns:p14="http://schemas.microsoft.com/office/powerpoint/2010/main" val="1659611247"/>
      </p:ext>
    </p:extLst>
  </p:cSld>
  <p:clrMapOvr>
    <a:masterClrMapping/>
  </p:clrMapOvr>
</p:sld>
</file>

<file path=ppt/theme/theme1.xml><?xml version="1.0" encoding="utf-8"?>
<a:theme xmlns:a="http://schemas.openxmlformats.org/drawingml/2006/main" name="Copic Medical 2025">
  <a:themeElements>
    <a:clrScheme name="Office">
      <a:dk1>
        <a:srgbClr val="000000"/>
      </a:dk1>
      <a:lt1>
        <a:srgbClr val="FFFFFF"/>
      </a:lt1>
      <a:dk2>
        <a:srgbClr val="143C34"/>
      </a:dk2>
      <a:lt2>
        <a:srgbClr val="FBFAF7"/>
      </a:lt2>
      <a:accent1>
        <a:srgbClr val="18594B"/>
      </a:accent1>
      <a:accent2>
        <a:srgbClr val="338C65"/>
      </a:accent2>
      <a:accent3>
        <a:srgbClr val="32C07B"/>
      </a:accent3>
      <a:accent4>
        <a:srgbClr val="007AA9"/>
      </a:accent4>
      <a:accent5>
        <a:srgbClr val="ED882C"/>
      </a:accent5>
      <a:accent6>
        <a:srgbClr val="B3221E"/>
      </a:accent6>
      <a:hlink>
        <a:srgbClr val="0563C1"/>
      </a:hlink>
      <a:folHlink>
        <a:srgbClr val="954F72"/>
      </a:folHlink>
    </a:clrScheme>
    <a:fontScheme name="Copic">
      <a:majorFont>
        <a:latin typeface="Georgia Pro Cond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lnSpc>
            <a:spcPct val="120000"/>
          </a:lnSpc>
          <a:defRPr dirty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flat">
          <a:solidFill>
            <a:schemeClr val="tx2">
              <a:alpha val="2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20000"/>
          </a:lnSpc>
          <a:spcBef>
            <a:spcPts val="1200"/>
          </a:spcBef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MF_Ppt_Template_10-25.potx" id="{61BCD294-07DB-4456-8388-D027174E8195}" vid="{0C482381-05EB-4A2B-AEC8-B1C221F178AA}"/>
    </a:ext>
  </a:extLst>
</a:theme>
</file>

<file path=ppt/theme/theme2.xml><?xml version="1.0" encoding="utf-8"?>
<a:theme xmlns:a="http://schemas.openxmlformats.org/drawingml/2006/main" name="Office Theme">
  <a:themeElements>
    <a:clrScheme name="Copic">
      <a:dk1>
        <a:sysClr val="windowText" lastClr="000000"/>
      </a:dk1>
      <a:lt1>
        <a:sysClr val="window" lastClr="FFFFFF"/>
      </a:lt1>
      <a:dk2>
        <a:srgbClr val="143C34"/>
      </a:dk2>
      <a:lt2>
        <a:srgbClr val="FBFAF7"/>
      </a:lt2>
      <a:accent1>
        <a:srgbClr val="18594B"/>
      </a:accent1>
      <a:accent2>
        <a:srgbClr val="338C65"/>
      </a:accent2>
      <a:accent3>
        <a:srgbClr val="32C07B"/>
      </a:accent3>
      <a:accent4>
        <a:srgbClr val="007AA9"/>
      </a:accent4>
      <a:accent5>
        <a:srgbClr val="ED882C"/>
      </a:accent5>
      <a:accent6>
        <a:srgbClr val="B3221E"/>
      </a:accent6>
      <a:hlink>
        <a:srgbClr val="0563C1"/>
      </a:hlink>
      <a:folHlink>
        <a:srgbClr val="954F72"/>
      </a:folHlink>
    </a:clrScheme>
    <a:fontScheme name="Copic">
      <a:majorFont>
        <a:latin typeface="Georgia Pro Cond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opic">
      <a:dk1>
        <a:sysClr val="windowText" lastClr="000000"/>
      </a:dk1>
      <a:lt1>
        <a:sysClr val="window" lastClr="FFFFFF"/>
      </a:lt1>
      <a:dk2>
        <a:srgbClr val="143C34"/>
      </a:dk2>
      <a:lt2>
        <a:srgbClr val="FBFAF7"/>
      </a:lt2>
      <a:accent1>
        <a:srgbClr val="18594B"/>
      </a:accent1>
      <a:accent2>
        <a:srgbClr val="338C65"/>
      </a:accent2>
      <a:accent3>
        <a:srgbClr val="32C07B"/>
      </a:accent3>
      <a:accent4>
        <a:srgbClr val="007AA9"/>
      </a:accent4>
      <a:accent5>
        <a:srgbClr val="ED882C"/>
      </a:accent5>
      <a:accent6>
        <a:srgbClr val="B3221E"/>
      </a:accent6>
      <a:hlink>
        <a:srgbClr val="0563C1"/>
      </a:hlink>
      <a:folHlink>
        <a:srgbClr val="954F72"/>
      </a:folHlink>
    </a:clrScheme>
    <a:fontScheme name="Copic">
      <a:majorFont>
        <a:latin typeface="Georgia Pro Cond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73fe06-ccb7-4888-a92b-46fd2a849ff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30D5DEF34D5E45926668160672F800" ma:contentTypeVersion="17" ma:contentTypeDescription="Create a new document." ma:contentTypeScope="" ma:versionID="46d5f55870185324fc44e87a1af50996">
  <xsd:schema xmlns:xsd="http://www.w3.org/2001/XMLSchema" xmlns:xs="http://www.w3.org/2001/XMLSchema" xmlns:p="http://schemas.microsoft.com/office/2006/metadata/properties" xmlns:ns2="dc73fe06-ccb7-4888-a92b-46fd2a849ff7" xmlns:ns3="795b529c-3eda-42ba-a74d-2b2e15691b6a" targetNamespace="http://schemas.microsoft.com/office/2006/metadata/properties" ma:root="true" ma:fieldsID="9ccf8d9716469f35dff9ad2087d29eae" ns2:_="" ns3:_="">
    <xsd:import namespace="dc73fe06-ccb7-4888-a92b-46fd2a849ff7"/>
    <xsd:import namespace="795b529c-3eda-42ba-a74d-2b2e15691b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3fe06-ccb7-4888-a92b-46fd2a849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fe2e41-a58d-4910-8d54-ed8717e087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b529c-3eda-42ba-a74d-2b2e15691b6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91C0C-D9C1-4BEC-BA07-70C26EAC31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9F2B68-AA28-4ECC-9673-76DAE32A691E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795b529c-3eda-42ba-a74d-2b2e15691b6a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dc73fe06-ccb7-4888-a92b-46fd2a849ff7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790EE22-19AA-4443-8CA5-C3CCC308D7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73fe06-ccb7-4888-a92b-46fd2a849ff7"/>
    <ds:schemaRef ds:uri="795b529c-3eda-42ba-a74d-2b2e15691b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Copic Medical Foundation PPT Template</Template>
  <TotalTime>270</TotalTime>
  <Words>454</Words>
  <Application>Microsoft Office PowerPoint</Application>
  <PresentationFormat>Widescreen</PresentationFormat>
  <Paragraphs>77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Calibri</vt:lpstr>
      <vt:lpstr>Georgia Pro Cond Semibold</vt:lpstr>
      <vt:lpstr>Copic Medical 2025</vt:lpstr>
      <vt:lpstr>Human Centered Leadership:  Ensuring Connection, Trust &amp; Care  in a Digital Era</vt:lpstr>
      <vt:lpstr>PowerPoint Presentation</vt:lpstr>
      <vt:lpstr>Human Centered Leadership</vt:lpstr>
      <vt:lpstr>Why Human‑Centered Leadership Matters</vt:lpstr>
      <vt:lpstr>PowerPoint Presentation</vt:lpstr>
      <vt:lpstr>The Strongest Motivators of Performance</vt:lpstr>
      <vt:lpstr>Key Principles of Human Centered Leadership</vt:lpstr>
      <vt:lpstr>You are the average of the 5 people you spend the most time with…”</vt:lpstr>
      <vt:lpstr>Applying Human Centered Leadership  in a Digital Era</vt:lpstr>
      <vt:lpstr>What Unites You</vt:lpstr>
      <vt:lpstr>Call To Action</vt:lpstr>
      <vt:lpstr>As technology accelerates, our humanity must lead—because in healthcare, our legacy won’t be the tools we adopted, but the trust we built, the connections we protected and the lives we changed.”</vt:lpstr>
      <vt:lpstr>Thank you for your time today.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Shelly Waggoner</dc:creator>
  <cp:lastModifiedBy>Megan Conklin</cp:lastModifiedBy>
  <cp:revision>2</cp:revision>
  <dcterms:created xsi:type="dcterms:W3CDTF">2026-04-24T15:07:44Z</dcterms:created>
  <dcterms:modified xsi:type="dcterms:W3CDTF">2026-04-24T19:43:35Z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7946169</vt:lpwstr>
  </property>
  <property fmtid="{D5CDD505-2E9C-101B-9397-08002B2CF9AE}" pid="3" name="NXPowerLiteSettings">
    <vt:lpwstr>C880073804F000</vt:lpwstr>
  </property>
  <property fmtid="{D5CDD505-2E9C-101B-9397-08002B2CF9AE}" pid="4" name="NXPowerLiteVersion">
    <vt:lpwstr>D10.0.1</vt:lpwstr>
  </property>
  <property fmtid="{D5CDD505-2E9C-101B-9397-08002B2CF9AE}" pid="5" name="ContentTypeId">
    <vt:lpwstr>0x0101008930D5DEF34D5E45926668160672F800</vt:lpwstr>
  </property>
  <property fmtid="{D5CDD505-2E9C-101B-9397-08002B2CF9AE}" pid="6" name="MediaServiceImageTags">
    <vt:lpwstr/>
  </property>
</Properties>
</file>